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1.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2.xml" ContentType="application/vnd.openxmlformats-officedocument.presentationml.tags+xml"/>
  <Override PartName="/ppt/notesSlides/notesSlide8.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9"/>
  </p:notesMasterIdLst>
  <p:handoutMasterIdLst>
    <p:handoutMasterId r:id="rId20"/>
  </p:handoutMasterIdLst>
  <p:sldIdLst>
    <p:sldId id="256" r:id="rId5"/>
    <p:sldId id="271" r:id="rId6"/>
    <p:sldId id="257" r:id="rId7"/>
    <p:sldId id="258" r:id="rId8"/>
    <p:sldId id="259" r:id="rId9"/>
    <p:sldId id="260" r:id="rId10"/>
    <p:sldId id="261" r:id="rId11"/>
    <p:sldId id="262" r:id="rId12"/>
    <p:sldId id="263" r:id="rId13"/>
    <p:sldId id="269" r:id="rId14"/>
    <p:sldId id="270" r:id="rId15"/>
    <p:sldId id="266" r:id="rId16"/>
    <p:sldId id="267" r:id="rId17"/>
    <p:sldId id="268" r:id="rId18"/>
  </p:sldIdLst>
  <p:sldSz cx="9144000" cy="6858000" type="screen4x3"/>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ACF5089-23FE-4E3F-8DE3-8419C305C165}" v="190" dt="2023-01-16T16:38:18.17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0564" autoAdjust="0"/>
    <p:restoredTop sz="86423" autoAdjust="0"/>
  </p:normalViewPr>
  <p:slideViewPr>
    <p:cSldViewPr>
      <p:cViewPr varScale="1">
        <p:scale>
          <a:sx n="108" d="100"/>
          <a:sy n="108" d="100"/>
        </p:scale>
        <p:origin x="1302" y="102"/>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p:cViewPr varScale="1">
        <p:scale>
          <a:sx n="50" d="100"/>
          <a:sy n="50" d="100"/>
        </p:scale>
        <p:origin x="2684" y="2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
          <c:y val="4.1666666666666664E-2"/>
          <c:w val="0.53888888888888886"/>
          <c:h val="0.89814814814814814"/>
        </c:manualLayout>
      </c:layout>
      <c:pieChart>
        <c:varyColors val="1"/>
        <c:ser>
          <c:idx val="0"/>
          <c:order val="0"/>
          <c:dPt>
            <c:idx val="0"/>
            <c:bubble3D val="0"/>
            <c:spPr>
              <a:solidFill>
                <a:schemeClr val="accent1"/>
              </a:solidFill>
              <a:ln w="19050">
                <a:solidFill>
                  <a:schemeClr val="lt1"/>
                </a:solidFill>
              </a:ln>
              <a:effectLst/>
            </c:spPr>
            <c:extLst>
              <c:ext xmlns:c16="http://schemas.microsoft.com/office/drawing/2014/chart" uri="{C3380CC4-5D6E-409C-BE32-E72D297353CC}">
                <c16:uniqueId val="{00000001-4405-4456-9144-72257D7E7AF7}"/>
              </c:ext>
            </c:extLst>
          </c:dPt>
          <c:dPt>
            <c:idx val="1"/>
            <c:bubble3D val="0"/>
            <c:spPr>
              <a:solidFill>
                <a:srgbClr val="2F8FD1"/>
              </a:solidFill>
              <a:ln w="19050">
                <a:solidFill>
                  <a:schemeClr val="lt1"/>
                </a:solidFill>
              </a:ln>
              <a:effectLst/>
            </c:spPr>
            <c:extLst>
              <c:ext xmlns:c16="http://schemas.microsoft.com/office/drawing/2014/chart" uri="{C3380CC4-5D6E-409C-BE32-E72D297353CC}">
                <c16:uniqueId val="{00000003-4405-4456-9144-72257D7E7AF7}"/>
              </c:ext>
            </c:extLst>
          </c:dPt>
          <c:val>
            <c:numRef>
              <c:f>Sheet1!$A$1:$A$2</c:f>
              <c:numCache>
                <c:formatCode>General</c:formatCode>
                <c:ptCount val="2"/>
                <c:pt idx="0">
                  <c:v>20</c:v>
                </c:pt>
                <c:pt idx="1">
                  <c:v>80</c:v>
                </c:pt>
              </c:numCache>
            </c:numRef>
          </c:val>
          <c:extLst>
            <c:ext xmlns:c16="http://schemas.microsoft.com/office/drawing/2014/chart" uri="{C3380CC4-5D6E-409C-BE32-E72D297353CC}">
              <c16:uniqueId val="{00000004-4405-4456-9144-72257D7E7AF7}"/>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1B14384-2B69-43EB-A569-45F3795B65DF}"/>
              </a:ext>
            </a:extLst>
          </p:cNvPr>
          <p:cNvSpPr>
            <a:spLocks noGrp="1"/>
          </p:cNvSpPr>
          <p:nvPr>
            <p:ph type="hdr" sz="quarter"/>
          </p:nvPr>
        </p:nvSpPr>
        <p:spPr>
          <a:xfrm>
            <a:off x="0" y="0"/>
            <a:ext cx="3043238" cy="466725"/>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F08A7B75-2498-4D5D-A727-86FC0FA594D4}"/>
              </a:ext>
            </a:extLst>
          </p:cNvPr>
          <p:cNvSpPr>
            <a:spLocks noGrp="1"/>
          </p:cNvSpPr>
          <p:nvPr>
            <p:ph type="dt" sz="quarter" idx="1"/>
          </p:nvPr>
        </p:nvSpPr>
        <p:spPr>
          <a:xfrm>
            <a:off x="3978275" y="0"/>
            <a:ext cx="3043238" cy="466725"/>
          </a:xfrm>
          <a:prstGeom prst="rect">
            <a:avLst/>
          </a:prstGeom>
        </p:spPr>
        <p:txBody>
          <a:bodyPr vert="horz" lIns="91440" tIns="45720" rIns="91440" bIns="45720" rtlCol="0"/>
          <a:lstStyle>
            <a:lvl1pPr algn="r">
              <a:defRPr sz="1200"/>
            </a:lvl1pPr>
          </a:lstStyle>
          <a:p>
            <a:fld id="{78A5FF31-F0E7-4B5A-B306-3A23A3F02455}" type="datetimeFigureOut">
              <a:rPr lang="en-GB" smtClean="0"/>
              <a:t>03/02/2023</a:t>
            </a:fld>
            <a:endParaRPr lang="en-GB"/>
          </a:p>
        </p:txBody>
      </p:sp>
      <p:sp>
        <p:nvSpPr>
          <p:cNvPr id="4" name="Footer Placeholder 3">
            <a:extLst>
              <a:ext uri="{FF2B5EF4-FFF2-40B4-BE49-F238E27FC236}">
                <a16:creationId xmlns:a16="http://schemas.microsoft.com/office/drawing/2014/main" id="{20296181-83C7-4ADC-8F3D-7F7BF28940C9}"/>
              </a:ext>
            </a:extLst>
          </p:cNvPr>
          <p:cNvSpPr>
            <a:spLocks noGrp="1"/>
          </p:cNvSpPr>
          <p:nvPr>
            <p:ph type="ftr" sz="quarter" idx="2"/>
          </p:nvPr>
        </p:nvSpPr>
        <p:spPr>
          <a:xfrm>
            <a:off x="0" y="8842375"/>
            <a:ext cx="3043238" cy="46672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BFE51CD6-58D2-4762-8D56-791772461341}"/>
              </a:ext>
            </a:extLst>
          </p:cNvPr>
          <p:cNvSpPr>
            <a:spLocks noGrp="1"/>
          </p:cNvSpPr>
          <p:nvPr>
            <p:ph type="sldNum" sz="quarter" idx="3"/>
          </p:nvPr>
        </p:nvSpPr>
        <p:spPr>
          <a:xfrm>
            <a:off x="3978275" y="8842375"/>
            <a:ext cx="3043238" cy="466725"/>
          </a:xfrm>
          <a:prstGeom prst="rect">
            <a:avLst/>
          </a:prstGeom>
        </p:spPr>
        <p:txBody>
          <a:bodyPr vert="horz" lIns="91440" tIns="45720" rIns="91440" bIns="45720" rtlCol="0" anchor="b"/>
          <a:lstStyle>
            <a:lvl1pPr algn="r">
              <a:defRPr sz="1200"/>
            </a:lvl1pPr>
          </a:lstStyle>
          <a:p>
            <a:fld id="{677AA989-5AEF-440F-A5F6-E1AEEB7F0BFF}" type="slidenum">
              <a:rPr lang="en-GB" smtClean="0"/>
              <a:t>‹#›</a:t>
            </a:fld>
            <a:endParaRPr lang="en-GB"/>
          </a:p>
        </p:txBody>
      </p:sp>
    </p:spTree>
    <p:extLst>
      <p:ext uri="{BB962C8B-B14F-4D97-AF65-F5344CB8AC3E}">
        <p14:creationId xmlns:p14="http://schemas.microsoft.com/office/powerpoint/2010/main" val="199887392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4" cy="46707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978131" y="0"/>
            <a:ext cx="3043344" cy="467072"/>
          </a:xfrm>
          <a:prstGeom prst="rect">
            <a:avLst/>
          </a:prstGeom>
        </p:spPr>
        <p:txBody>
          <a:bodyPr vert="horz" lIns="91440" tIns="45720" rIns="91440" bIns="45720" rtlCol="0"/>
          <a:lstStyle>
            <a:lvl1pPr algn="r">
              <a:defRPr sz="1200"/>
            </a:lvl1pPr>
          </a:lstStyle>
          <a:p>
            <a:fld id="{62B79D7D-BF31-49BC-AE44-178F5C884859}" type="datetimeFigureOut">
              <a:rPr lang="en-GB" smtClean="0"/>
              <a:t>03/02/2023</a:t>
            </a:fld>
            <a:endParaRPr lang="en-GB"/>
          </a:p>
        </p:txBody>
      </p:sp>
      <p:sp>
        <p:nvSpPr>
          <p:cNvPr id="4" name="Slide Image Placeholder 3"/>
          <p:cNvSpPr>
            <a:spLocks noGrp="1" noRot="1" noChangeAspect="1"/>
          </p:cNvSpPr>
          <p:nvPr>
            <p:ph type="sldImg" idx="2"/>
          </p:nvPr>
        </p:nvSpPr>
        <p:spPr>
          <a:xfrm>
            <a:off x="1417638" y="1163638"/>
            <a:ext cx="4187825" cy="3141662"/>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702310" y="4480005"/>
            <a:ext cx="5618480" cy="3665458"/>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842030"/>
            <a:ext cx="3043344" cy="467071"/>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978131" y="8842030"/>
            <a:ext cx="3043344" cy="467071"/>
          </a:xfrm>
          <a:prstGeom prst="rect">
            <a:avLst/>
          </a:prstGeom>
        </p:spPr>
        <p:txBody>
          <a:bodyPr vert="horz" lIns="91440" tIns="45720" rIns="91440" bIns="45720" rtlCol="0" anchor="b"/>
          <a:lstStyle>
            <a:lvl1pPr algn="r">
              <a:defRPr sz="1200"/>
            </a:lvl1pPr>
          </a:lstStyle>
          <a:p>
            <a:fld id="{4E4908EE-A76F-4351-9907-FE8F5B7142FD}" type="slidenum">
              <a:rPr lang="en-GB" smtClean="0"/>
              <a:t>‹#›</a:t>
            </a:fld>
            <a:endParaRPr lang="en-GB"/>
          </a:p>
        </p:txBody>
      </p:sp>
    </p:spTree>
    <p:extLst>
      <p:ext uri="{BB962C8B-B14F-4D97-AF65-F5344CB8AC3E}">
        <p14:creationId xmlns:p14="http://schemas.microsoft.com/office/powerpoint/2010/main" val="10494514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Welcome everyone</a:t>
            </a:r>
          </a:p>
          <a:p>
            <a:r>
              <a:rPr lang="en-GB" dirty="0"/>
              <a:t>Today we are going to talk about apprenticeships.</a:t>
            </a:r>
          </a:p>
        </p:txBody>
      </p:sp>
      <p:sp>
        <p:nvSpPr>
          <p:cNvPr id="4" name="Slide Number Placeholder 3"/>
          <p:cNvSpPr>
            <a:spLocks noGrp="1"/>
          </p:cNvSpPr>
          <p:nvPr>
            <p:ph type="sldNum" sz="quarter" idx="10"/>
          </p:nvPr>
        </p:nvSpPr>
        <p:spPr/>
        <p:txBody>
          <a:bodyPr/>
          <a:lstStyle/>
          <a:p>
            <a:fld id="{4E4908EE-A76F-4351-9907-FE8F5B7142FD}" type="slidenum">
              <a:rPr lang="en-GB" smtClean="0"/>
              <a:t>1</a:t>
            </a:fld>
            <a:endParaRPr lang="en-GB"/>
          </a:p>
        </p:txBody>
      </p:sp>
    </p:spTree>
    <p:extLst>
      <p:ext uri="{BB962C8B-B14F-4D97-AF65-F5344CB8AC3E}">
        <p14:creationId xmlns:p14="http://schemas.microsoft.com/office/powerpoint/2010/main" val="26419591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E4908EE-A76F-4351-9907-FE8F5B7142FD}" type="slidenum">
              <a:rPr lang="en-GB" smtClean="0"/>
              <a:t>2</a:t>
            </a:fld>
            <a:endParaRPr lang="en-GB"/>
          </a:p>
        </p:txBody>
      </p:sp>
    </p:spTree>
    <p:extLst>
      <p:ext uri="{BB962C8B-B14F-4D97-AF65-F5344CB8AC3E}">
        <p14:creationId xmlns:p14="http://schemas.microsoft.com/office/powerpoint/2010/main" val="19731745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54138" y="541338"/>
            <a:ext cx="4314825" cy="3236912"/>
          </a:xfrm>
        </p:spPr>
      </p:sp>
      <p:sp>
        <p:nvSpPr>
          <p:cNvPr id="3" name="Notes Placeholder 2"/>
          <p:cNvSpPr>
            <a:spLocks noGrp="1"/>
          </p:cNvSpPr>
          <p:nvPr>
            <p:ph type="body" idx="1"/>
          </p:nvPr>
        </p:nvSpPr>
        <p:spPr>
          <a:xfrm>
            <a:off x="702310" y="3980236"/>
            <a:ext cx="5618480" cy="5124780"/>
          </a:xfrm>
        </p:spPr>
        <p:txBody>
          <a:bodyPr/>
          <a:lstStyle/>
          <a:p>
            <a:pPr marL="171450" indent="-171450">
              <a:buFont typeface="Arial" panose="020B0604020202020204" pitchFamily="34" charset="0"/>
              <a:buChar char="•"/>
            </a:pPr>
            <a:r>
              <a:rPr lang="en-GB" sz="1200" kern="1200" dirty="0">
                <a:solidFill>
                  <a:schemeClr val="tx1"/>
                </a:solidFill>
                <a:effectLst/>
                <a:latin typeface="+mn-lt"/>
                <a:ea typeface="+mn-ea"/>
                <a:cs typeface="+mn-cs"/>
              </a:rPr>
              <a:t>Lots of people get confused about apprenticeships. That’s probably because they’ve been around for hundreds</a:t>
            </a:r>
            <a:r>
              <a:rPr lang="en-GB" sz="1200" kern="1200" baseline="0" dirty="0">
                <a:solidFill>
                  <a:schemeClr val="tx1"/>
                </a:solidFill>
                <a:effectLst/>
                <a:latin typeface="+mn-lt"/>
                <a:ea typeface="+mn-ea"/>
                <a:cs typeface="+mn-cs"/>
              </a:rPr>
              <a:t> of years, but they’ve changed a lot in that time.</a:t>
            </a:r>
          </a:p>
          <a:p>
            <a:endParaRPr lang="en-GB" sz="1200"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1200" b="1" kern="1200" baseline="0" dirty="0">
                <a:solidFill>
                  <a:schemeClr val="tx1"/>
                </a:solidFill>
                <a:effectLst/>
                <a:latin typeface="+mn-lt"/>
                <a:ea typeface="+mn-ea"/>
                <a:cs typeface="+mn-cs"/>
              </a:rPr>
              <a:t>Y</a:t>
            </a:r>
            <a:r>
              <a:rPr lang="en-GB" sz="1200" b="1" kern="1200" dirty="0">
                <a:solidFill>
                  <a:schemeClr val="tx1"/>
                </a:solidFill>
                <a:effectLst/>
                <a:latin typeface="+mn-lt"/>
                <a:ea typeface="+mn-ea"/>
                <a:cs typeface="+mn-cs"/>
              </a:rPr>
              <a:t>ou will earn a wage</a:t>
            </a:r>
            <a:r>
              <a:rPr lang="en-GB" sz="1200" kern="1200" baseline="0" dirty="0">
                <a:solidFill>
                  <a:schemeClr val="tx1"/>
                </a:solidFill>
                <a:effectLst/>
                <a:latin typeface="+mn-lt"/>
                <a:ea typeface="+mn-ea"/>
                <a:cs typeface="+mn-cs"/>
              </a:rPr>
              <a:t> – and it can be a really good salary too! We’ll talk more about money later on.</a:t>
            </a:r>
            <a:r>
              <a:rPr lang="en-GB" sz="1200" kern="1200" dirty="0">
                <a:solidFill>
                  <a:schemeClr val="tx1"/>
                </a:solidFill>
                <a:effectLst/>
                <a:latin typeface="+mn-lt"/>
                <a:ea typeface="+mn-ea"/>
                <a:cs typeface="+mn-cs"/>
              </a:rPr>
              <a:t> </a:t>
            </a:r>
          </a:p>
          <a:p>
            <a:pPr marL="171450" indent="-171450">
              <a:buFont typeface="Arial" panose="020B0604020202020204" pitchFamily="34" charset="0"/>
              <a:buChar char="•"/>
            </a:pPr>
            <a:endParaRPr lang="en-GB" sz="1200" kern="1200" dirty="0">
              <a:solidFill>
                <a:schemeClr val="tx1"/>
              </a:solidFill>
              <a:effectLst/>
              <a:latin typeface="+mn-lt"/>
              <a:ea typeface="+mn-ea"/>
              <a:cs typeface="+mn-cs"/>
            </a:endParaRPr>
          </a:p>
          <a:p>
            <a:pPr marL="171450" indent="-171450">
              <a:buFont typeface="Arial" panose="020B0604020202020204" pitchFamily="34" charset="0"/>
              <a:buChar char="•"/>
            </a:pPr>
            <a:r>
              <a:rPr lang="en-GB" sz="1200" kern="1200" baseline="0" dirty="0">
                <a:solidFill>
                  <a:schemeClr val="tx1"/>
                </a:solidFill>
                <a:effectLst/>
                <a:latin typeface="+mn-lt"/>
                <a:ea typeface="+mn-ea"/>
                <a:cs typeface="+mn-cs"/>
              </a:rPr>
              <a:t>You will work for at least </a:t>
            </a:r>
            <a:r>
              <a:rPr lang="en-GB" sz="1200" b="1" kern="1200" baseline="0" dirty="0">
                <a:solidFill>
                  <a:schemeClr val="tx1"/>
                </a:solidFill>
                <a:effectLst/>
                <a:latin typeface="+mn-lt"/>
                <a:ea typeface="+mn-ea"/>
                <a:cs typeface="+mn-cs"/>
              </a:rPr>
              <a:t>30 hours per week</a:t>
            </a:r>
            <a:r>
              <a:rPr lang="en-GB" sz="1200" kern="1200" baseline="0" dirty="0">
                <a:solidFill>
                  <a:schemeClr val="tx1"/>
                </a:solidFill>
                <a:effectLst/>
                <a:latin typeface="+mn-lt"/>
                <a:ea typeface="+mn-ea"/>
                <a:cs typeface="+mn-cs"/>
              </a:rPr>
              <a:t> and this will include paid time to complete your studies.</a:t>
            </a:r>
            <a:endParaRPr lang="en-GB" sz="1200" kern="1200" dirty="0">
              <a:solidFill>
                <a:schemeClr val="tx1"/>
              </a:solidFill>
              <a:effectLst/>
              <a:latin typeface="+mn-lt"/>
              <a:ea typeface="+mn-ea"/>
              <a:cs typeface="+mn-cs"/>
            </a:endParaRPr>
          </a:p>
          <a:p>
            <a:pPr marL="0" indent="0">
              <a:buFont typeface="Arial" panose="020B0604020202020204" pitchFamily="34" charset="0"/>
              <a:buNone/>
            </a:pPr>
            <a:endParaRPr lang="en-GB" sz="1200"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1200" kern="1200" dirty="0">
                <a:solidFill>
                  <a:schemeClr val="tx1"/>
                </a:solidFill>
                <a:effectLst/>
                <a:latin typeface="+mn-lt"/>
                <a:ea typeface="+mn-ea"/>
                <a:cs typeface="+mn-cs"/>
              </a:rPr>
              <a:t>T</a:t>
            </a:r>
            <a:r>
              <a:rPr lang="en-GB" sz="1200" kern="1200" baseline="0" dirty="0">
                <a:solidFill>
                  <a:schemeClr val="tx1"/>
                </a:solidFill>
                <a:effectLst/>
                <a:latin typeface="+mn-lt"/>
                <a:ea typeface="+mn-ea"/>
                <a:cs typeface="+mn-cs"/>
              </a:rPr>
              <a:t>he employer will invest their time and money in helping you to gain </a:t>
            </a:r>
            <a:r>
              <a:rPr lang="en-GB" sz="1200" b="1" kern="1200" baseline="0" dirty="0">
                <a:solidFill>
                  <a:schemeClr val="tx1"/>
                </a:solidFill>
                <a:effectLst/>
                <a:latin typeface="+mn-lt"/>
                <a:ea typeface="+mn-ea"/>
                <a:cs typeface="+mn-cs"/>
              </a:rPr>
              <a:t>qualifications</a:t>
            </a:r>
            <a:r>
              <a:rPr lang="en-GB" sz="1200" kern="1200" baseline="0" dirty="0">
                <a:solidFill>
                  <a:schemeClr val="tx1"/>
                </a:solidFill>
                <a:effectLst/>
                <a:latin typeface="+mn-lt"/>
                <a:ea typeface="+mn-ea"/>
                <a:cs typeface="+mn-cs"/>
              </a:rPr>
              <a:t> and valuable new skills and </a:t>
            </a:r>
            <a:r>
              <a:rPr lang="en-GB" sz="1200" b="1" kern="1200" baseline="0" dirty="0">
                <a:solidFill>
                  <a:schemeClr val="tx1"/>
                </a:solidFill>
                <a:effectLst/>
                <a:latin typeface="+mn-lt"/>
                <a:ea typeface="+mn-ea"/>
                <a:cs typeface="+mn-cs"/>
              </a:rPr>
              <a:t>experience</a:t>
            </a:r>
            <a:r>
              <a:rPr lang="en-GB" sz="1200" kern="1200" baseline="0" dirty="0">
                <a:solidFill>
                  <a:schemeClr val="tx1"/>
                </a:solidFill>
                <a:effectLst/>
                <a:latin typeface="+mn-lt"/>
                <a:ea typeface="+mn-ea"/>
                <a:cs typeface="+mn-cs"/>
              </a:rPr>
              <a:t>.  You will be given real responsibilities and expected to work hard, just like anyone else in the company.</a:t>
            </a:r>
            <a:r>
              <a:rPr lang="en-GB" sz="1200" b="1" kern="1200" baseline="0" dirty="0">
                <a:solidFill>
                  <a:schemeClr val="tx1"/>
                </a:solidFill>
                <a:effectLst/>
                <a:latin typeface="+mn-lt"/>
                <a:ea typeface="+mn-ea"/>
                <a:cs typeface="+mn-cs"/>
              </a:rPr>
              <a:t>  </a:t>
            </a:r>
          </a:p>
          <a:p>
            <a:pPr marL="171450" indent="-171450">
              <a:buFont typeface="Arial" panose="020B0604020202020204" pitchFamily="34" charset="0"/>
              <a:buChar char="•"/>
            </a:pPr>
            <a:endParaRPr lang="en-GB" sz="1200" b="1"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1200" b="1" kern="1200" baseline="0" dirty="0">
                <a:solidFill>
                  <a:schemeClr val="tx1"/>
                </a:solidFill>
                <a:effectLst/>
                <a:latin typeface="+mn-lt"/>
                <a:ea typeface="+mn-ea"/>
                <a:cs typeface="+mn-cs"/>
              </a:rPr>
              <a:t>You will also be supported by a training provider</a:t>
            </a:r>
            <a:r>
              <a:rPr lang="en-GB" sz="1200" kern="1200" baseline="0" dirty="0">
                <a:solidFill>
                  <a:schemeClr val="tx1"/>
                </a:solidFill>
                <a:effectLst/>
                <a:latin typeface="+mn-lt"/>
                <a:ea typeface="+mn-ea"/>
                <a:cs typeface="+mn-cs"/>
              </a:rPr>
              <a:t>, who will help you achieve your qualifications and make sure you complete your apprenticeship.</a:t>
            </a:r>
            <a:endParaRPr lang="en-GB" sz="1200" b="1" kern="1200" baseline="0" dirty="0">
              <a:solidFill>
                <a:schemeClr val="tx1"/>
              </a:solidFill>
              <a:effectLst/>
              <a:latin typeface="+mn-lt"/>
              <a:ea typeface="+mn-ea"/>
              <a:cs typeface="+mn-cs"/>
            </a:endParaRPr>
          </a:p>
          <a:p>
            <a:pPr marL="171450" indent="-171450">
              <a:buFont typeface="Arial" panose="020B0604020202020204" pitchFamily="34" charset="0"/>
              <a:buChar char="•"/>
            </a:pPr>
            <a:endParaRPr lang="en-GB" sz="1200" b="1"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1200" kern="1200" baseline="0" dirty="0">
                <a:solidFill>
                  <a:schemeClr val="tx1"/>
                </a:solidFill>
                <a:effectLst/>
                <a:latin typeface="+mn-lt"/>
                <a:ea typeface="+mn-ea"/>
                <a:cs typeface="+mn-cs"/>
              </a:rPr>
              <a:t>Because it’s a proper job, you will also have a </a:t>
            </a:r>
            <a:r>
              <a:rPr lang="en-GB" sz="1200" b="1" kern="1200" baseline="0" dirty="0">
                <a:solidFill>
                  <a:schemeClr val="tx1"/>
                </a:solidFill>
                <a:effectLst/>
                <a:latin typeface="+mn-lt"/>
                <a:ea typeface="+mn-ea"/>
                <a:cs typeface="+mn-cs"/>
              </a:rPr>
              <a:t>contract of employment</a:t>
            </a:r>
            <a:r>
              <a:rPr lang="en-GB" sz="1200" kern="1200" baseline="0" dirty="0">
                <a:solidFill>
                  <a:schemeClr val="tx1"/>
                </a:solidFill>
                <a:effectLst/>
                <a:latin typeface="+mn-lt"/>
                <a:ea typeface="+mn-ea"/>
                <a:cs typeface="+mn-cs"/>
              </a:rPr>
              <a:t>, including holiday pay - exactly the same as any other member of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baseline="0" dirty="0">
                <a:solidFill>
                  <a:schemeClr val="tx1"/>
                </a:solidFill>
                <a:effectLst/>
                <a:latin typeface="+mn-lt"/>
                <a:ea typeface="+mn-ea"/>
                <a:cs typeface="+mn-cs"/>
              </a:rPr>
              <a:t>I</a:t>
            </a:r>
            <a:r>
              <a:rPr lang="en-GB" sz="1200" kern="1200" baseline="0" dirty="0">
                <a:solidFill>
                  <a:srgbClr val="FF0000"/>
                </a:solidFill>
                <a:effectLst/>
                <a:latin typeface="+mn-lt"/>
                <a:ea typeface="+mn-ea"/>
                <a:cs typeface="+mn-cs"/>
              </a:rPr>
              <a:t>t’s important to understand </a:t>
            </a:r>
            <a:r>
              <a:rPr lang="en-GB" sz="1200" kern="1200" baseline="0" dirty="0">
                <a:solidFill>
                  <a:schemeClr val="tx1"/>
                </a:solidFill>
                <a:effectLst/>
                <a:latin typeface="+mn-lt"/>
                <a:ea typeface="+mn-ea"/>
                <a:cs typeface="+mn-cs"/>
              </a:rPr>
              <a:t>that a</a:t>
            </a:r>
            <a:r>
              <a:rPr lang="en-GB" sz="1200" kern="1200" dirty="0">
                <a:solidFill>
                  <a:schemeClr val="tx1"/>
                </a:solidFill>
                <a:effectLst/>
                <a:latin typeface="+mn-lt"/>
                <a:ea typeface="+mn-ea"/>
                <a:cs typeface="+mn-cs"/>
              </a:rPr>
              <a:t>n apprenticeship is a </a:t>
            </a:r>
            <a:r>
              <a:rPr lang="en-GB" sz="1200" b="1" kern="1200" dirty="0">
                <a:solidFill>
                  <a:schemeClr val="tx1"/>
                </a:solidFill>
                <a:effectLst/>
                <a:latin typeface="+mn-lt"/>
                <a:ea typeface="+mn-ea"/>
                <a:cs typeface="+mn-cs"/>
              </a:rPr>
              <a:t>real job, with a real</a:t>
            </a:r>
            <a:r>
              <a:rPr lang="en-GB" sz="1200" b="1" kern="1200" baseline="0" dirty="0">
                <a:solidFill>
                  <a:schemeClr val="tx1"/>
                </a:solidFill>
                <a:effectLst/>
                <a:latin typeface="+mn-lt"/>
                <a:ea typeface="+mn-ea"/>
                <a:cs typeface="+mn-cs"/>
              </a:rPr>
              <a:t> employer</a:t>
            </a:r>
            <a:r>
              <a:rPr lang="en-GB" sz="1200" b="1" kern="1200" dirty="0">
                <a:solidFill>
                  <a:schemeClr val="tx1"/>
                </a:solidFill>
                <a:effectLst/>
                <a:latin typeface="+mn-lt"/>
                <a:ea typeface="+mn-ea"/>
                <a:cs typeface="+mn-cs"/>
              </a:rPr>
              <a:t>.  </a:t>
            </a:r>
            <a:r>
              <a:rPr lang="en-GB" sz="1200" b="0" kern="1200" dirty="0">
                <a:solidFill>
                  <a:schemeClr val="tx1"/>
                </a:solidFill>
                <a:effectLst/>
                <a:latin typeface="+mn-lt"/>
                <a:ea typeface="+mn-ea"/>
                <a:cs typeface="+mn-cs"/>
              </a:rPr>
              <a:t>You will spend time working alongside other people and learn from their experience.  </a:t>
            </a:r>
            <a:r>
              <a:rPr lang="en-GB" sz="1200" kern="1200" dirty="0">
                <a:solidFill>
                  <a:schemeClr val="tx1"/>
                </a:solidFill>
                <a:effectLst/>
                <a:latin typeface="+mn-lt"/>
                <a:ea typeface="+mn-ea"/>
                <a:cs typeface="+mn-cs"/>
              </a:rPr>
              <a:t>There’s a myth that apprenticeships</a:t>
            </a:r>
            <a:r>
              <a:rPr lang="en-GB" sz="1200" kern="1200" baseline="0" dirty="0">
                <a:solidFill>
                  <a:schemeClr val="tx1"/>
                </a:solidFill>
                <a:effectLst/>
                <a:latin typeface="+mn-lt"/>
                <a:ea typeface="+mn-ea"/>
                <a:cs typeface="+mn-cs"/>
              </a:rPr>
              <a:t> are just like work experience, where you’re given basic tasks or asked to make the tea, but this isn’t the case.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baseline="0" dirty="0">
                <a:solidFill>
                  <a:schemeClr val="tx1"/>
                </a:solidFill>
                <a:effectLst/>
                <a:latin typeface="+mn-lt"/>
                <a:ea typeface="+mn-ea"/>
                <a:cs typeface="+mn-cs"/>
              </a:rPr>
              <a:t>An apprenticeship typically takes 1 to 4 years to complete (sometimes up to 6 for some areas like Solicitor).  The total duration will depend on the delivery model that your employer selects, the level and the subject you’re studying.</a:t>
            </a:r>
            <a:br>
              <a:rPr lang="en-GB" sz="1200" kern="1200" baseline="0" dirty="0">
                <a:solidFill>
                  <a:schemeClr val="tx1"/>
                </a:solidFill>
                <a:effectLst/>
                <a:latin typeface="+mn-lt"/>
                <a:ea typeface="+mn-ea"/>
                <a:cs typeface="+mn-cs"/>
              </a:rPr>
            </a:br>
            <a:r>
              <a:rPr lang="en-GB" sz="1200" kern="1200" baseline="0" dirty="0">
                <a:solidFill>
                  <a:schemeClr val="tx1"/>
                </a:solidFill>
                <a:effectLst/>
                <a:latin typeface="+mn-lt"/>
                <a:ea typeface="+mn-ea"/>
                <a:cs typeface="+mn-cs"/>
              </a:rPr>
              <a:t>As a minimum, all apprenticeships must last for a minimum of 12 months.</a:t>
            </a:r>
          </a:p>
          <a:p>
            <a:endParaRPr lang="en-GB" sz="1200" kern="1200" baseline="0" dirty="0">
              <a:solidFill>
                <a:schemeClr val="tx1"/>
              </a:solidFill>
              <a:effectLst/>
              <a:latin typeface="+mn-lt"/>
              <a:ea typeface="+mn-ea"/>
              <a:cs typeface="+mn-cs"/>
            </a:endParaRPr>
          </a:p>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65A29D-C0B9-41C6-BEC0-29DFAAEEA45B}"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246355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87488" y="608013"/>
            <a:ext cx="4048125" cy="3035300"/>
          </a:xfrm>
        </p:spPr>
      </p:sp>
      <p:sp>
        <p:nvSpPr>
          <p:cNvPr id="3" name="Notes Placeholder 2"/>
          <p:cNvSpPr>
            <a:spLocks noGrp="1"/>
          </p:cNvSpPr>
          <p:nvPr>
            <p:ph type="body" idx="1"/>
          </p:nvPr>
        </p:nvSpPr>
        <p:spPr>
          <a:xfrm>
            <a:off x="702310" y="3845374"/>
            <a:ext cx="5618480" cy="4996656"/>
          </a:xfrm>
        </p:spPr>
        <p:txBody>
          <a:bodyPr/>
          <a:lstStyle/>
          <a:p>
            <a:r>
              <a:rPr lang="en-GB" sz="800" b="1" dirty="0">
                <a:solidFill>
                  <a:schemeClr val="accent5"/>
                </a:solidFill>
              </a:rPr>
              <a:t>Presenter notes: Ask the audience a question: Does anyone know what apprentices are paid? </a:t>
            </a:r>
            <a:r>
              <a:rPr lang="en-GB" sz="800" b="1" i="1" dirty="0">
                <a:solidFill>
                  <a:schemeClr val="accent5"/>
                </a:solidFill>
              </a:rPr>
              <a:t>(Typically you will get lots of different responses)</a:t>
            </a:r>
          </a:p>
          <a:p>
            <a:endParaRPr lang="en-GB" sz="800" b="1" i="1" dirty="0">
              <a:solidFill>
                <a:schemeClr val="accent5"/>
              </a:solidFill>
            </a:endParaRPr>
          </a:p>
          <a:p>
            <a:pPr marL="171450" indent="-171450">
              <a:buFont typeface="Arial" panose="020B0604020202020204" pitchFamily="34" charset="0"/>
              <a:buChar char="•"/>
            </a:pPr>
            <a:r>
              <a:rPr lang="en-GB" sz="800" dirty="0"/>
              <a:t>The first thing to remember is that </a:t>
            </a:r>
            <a:r>
              <a:rPr lang="en-GB" sz="800" kern="1200" baseline="0" dirty="0">
                <a:solidFill>
                  <a:schemeClr val="tx1"/>
                </a:solidFill>
                <a:effectLst/>
                <a:latin typeface="+mn-lt"/>
                <a:ea typeface="+mn-ea"/>
                <a:cs typeface="+mn-cs"/>
              </a:rPr>
              <a:t>as an apprentice, </a:t>
            </a:r>
            <a:r>
              <a:rPr lang="en-GB" sz="800" kern="1200" dirty="0">
                <a:solidFill>
                  <a:schemeClr val="tx1"/>
                </a:solidFill>
                <a:effectLst/>
                <a:latin typeface="+mn-lt"/>
                <a:ea typeface="+mn-ea"/>
                <a:cs typeface="+mn-cs"/>
              </a:rPr>
              <a:t>you get paid a salary.</a:t>
            </a:r>
          </a:p>
          <a:p>
            <a:pPr marL="171450" indent="-171450">
              <a:buFont typeface="Arial" panose="020B0604020202020204" pitchFamily="34" charset="0"/>
              <a:buChar char="•"/>
            </a:pPr>
            <a:endParaRPr lang="en-GB" sz="800" kern="1200" dirty="0">
              <a:solidFill>
                <a:schemeClr val="tx1"/>
              </a:solidFill>
              <a:effectLst/>
              <a:latin typeface="+mn-lt"/>
              <a:ea typeface="+mn-ea"/>
              <a:cs typeface="+mn-cs"/>
            </a:endParaRPr>
          </a:p>
          <a:p>
            <a:pPr marL="171450" indent="-171450">
              <a:buFont typeface="Arial" panose="020B0604020202020204" pitchFamily="34" charset="0"/>
              <a:buChar char="•"/>
            </a:pPr>
            <a:r>
              <a:rPr lang="en-GB" sz="800" kern="1200" dirty="0">
                <a:solidFill>
                  <a:schemeClr val="tx1"/>
                </a:solidFill>
                <a:effectLst/>
                <a:latin typeface="+mn-lt"/>
                <a:ea typeface="+mn-ea"/>
                <a:cs typeface="+mn-cs"/>
              </a:rPr>
              <a:t>Many people think that apprentices are low-paid, and</a:t>
            </a:r>
            <a:r>
              <a:rPr lang="en-GB" sz="800" kern="1200" baseline="0" dirty="0">
                <a:solidFill>
                  <a:schemeClr val="tx1"/>
                </a:solidFill>
                <a:effectLst/>
                <a:latin typeface="+mn-lt"/>
                <a:ea typeface="+mn-ea"/>
                <a:cs typeface="+mn-cs"/>
              </a:rPr>
              <a:t> this</a:t>
            </a:r>
            <a:r>
              <a:rPr lang="en-GB" sz="800" kern="1200" dirty="0">
                <a:solidFill>
                  <a:schemeClr val="tx1"/>
                </a:solidFill>
                <a:effectLst/>
                <a:latin typeface="+mn-lt"/>
                <a:ea typeface="+mn-ea"/>
                <a:cs typeface="+mn-cs"/>
              </a:rPr>
              <a:t> can be true, depending on the employer. Legally, an employer must pay an apprentice the National Minimum</a:t>
            </a:r>
            <a:r>
              <a:rPr lang="en-GB" sz="800" kern="1200" baseline="0" dirty="0">
                <a:solidFill>
                  <a:schemeClr val="tx1"/>
                </a:solidFill>
                <a:effectLst/>
                <a:latin typeface="+mn-lt"/>
                <a:ea typeface="+mn-ea"/>
                <a:cs typeface="+mn-cs"/>
              </a:rPr>
              <a:t> Wage for apprentices which is currently £3.90 per hour. This is lower than the normal National Minimum Wage, but it recognises that some people will be going into their first job with no experience at all. </a:t>
            </a:r>
          </a:p>
          <a:p>
            <a:pPr marL="171450" indent="-171450">
              <a:buFont typeface="Arial" panose="020B0604020202020204" pitchFamily="34" charset="0"/>
              <a:buChar char="•"/>
            </a:pPr>
            <a:endParaRPr lang="en-GB" sz="800" b="1"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800" b="0" kern="1200" dirty="0">
                <a:solidFill>
                  <a:schemeClr val="tx1"/>
                </a:solidFill>
                <a:effectLst/>
                <a:latin typeface="+mn-lt"/>
                <a:ea typeface="+mn-ea"/>
                <a:cs typeface="+mn-cs"/>
              </a:rPr>
              <a:t>The good news is that </a:t>
            </a:r>
            <a:r>
              <a:rPr lang="en-GB" sz="800" b="1" kern="1200" dirty="0">
                <a:solidFill>
                  <a:schemeClr val="tx1"/>
                </a:solidFill>
                <a:effectLst/>
                <a:latin typeface="+mn-lt"/>
                <a:ea typeface="+mn-ea"/>
                <a:cs typeface="+mn-cs"/>
              </a:rPr>
              <a:t>lots of employers</a:t>
            </a:r>
            <a:r>
              <a:rPr lang="en-GB" sz="800" b="1" kern="1200" baseline="0" dirty="0">
                <a:solidFill>
                  <a:schemeClr val="tx1"/>
                </a:solidFill>
                <a:effectLst/>
                <a:latin typeface="+mn-lt"/>
                <a:ea typeface="+mn-ea"/>
                <a:cs typeface="+mn-cs"/>
              </a:rPr>
              <a:t> pay a lot more than the </a:t>
            </a:r>
            <a:r>
              <a:rPr lang="en-GB" sz="800" b="1" kern="1200" dirty="0">
                <a:solidFill>
                  <a:schemeClr val="tx1"/>
                </a:solidFill>
                <a:effectLst/>
                <a:latin typeface="+mn-lt"/>
                <a:ea typeface="+mn-ea"/>
                <a:cs typeface="+mn-cs"/>
              </a:rPr>
              <a:t>National Minimum</a:t>
            </a:r>
            <a:r>
              <a:rPr lang="en-GB" sz="800" b="1" kern="1200" baseline="0" dirty="0">
                <a:solidFill>
                  <a:schemeClr val="tx1"/>
                </a:solidFill>
                <a:effectLst/>
                <a:latin typeface="+mn-lt"/>
                <a:ea typeface="+mn-ea"/>
                <a:cs typeface="+mn-cs"/>
              </a:rPr>
              <a:t> Wage</a:t>
            </a:r>
            <a:r>
              <a:rPr lang="en-GB" sz="800" b="0" kern="1200" baseline="0" dirty="0">
                <a:solidFill>
                  <a:schemeClr val="tx1"/>
                </a:solidFill>
                <a:effectLst/>
                <a:latin typeface="+mn-lt"/>
                <a:ea typeface="+mn-ea"/>
                <a:cs typeface="+mn-cs"/>
              </a:rPr>
              <a:t> for apprentices.</a:t>
            </a:r>
            <a:r>
              <a:rPr lang="en-GB" sz="800" b="1" kern="1200" baseline="0" dirty="0">
                <a:solidFill>
                  <a:schemeClr val="tx1"/>
                </a:solidFill>
                <a:effectLst/>
                <a:latin typeface="+mn-lt"/>
                <a:ea typeface="+mn-ea"/>
                <a:cs typeface="+mn-cs"/>
              </a:rPr>
              <a:t> </a:t>
            </a:r>
            <a:br>
              <a:rPr lang="en-GB" sz="800" b="1" kern="1200" baseline="0" dirty="0">
                <a:solidFill>
                  <a:schemeClr val="tx1"/>
                </a:solidFill>
                <a:effectLst/>
                <a:latin typeface="+mn-lt"/>
                <a:ea typeface="+mn-ea"/>
                <a:cs typeface="+mn-cs"/>
              </a:rPr>
            </a:br>
            <a:endParaRPr lang="en-GB" sz="800" b="1"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800" kern="1200" dirty="0">
                <a:solidFill>
                  <a:schemeClr val="tx1"/>
                </a:solidFill>
                <a:effectLst/>
                <a:latin typeface="+mn-lt"/>
                <a:ea typeface="+mn-ea"/>
                <a:cs typeface="+mn-cs"/>
              </a:rPr>
              <a:t>Some apprenticeship schemes in big organisations have a starting salaries of £15k</a:t>
            </a:r>
            <a:r>
              <a:rPr lang="en-GB" sz="800" kern="1200" baseline="0" dirty="0">
                <a:solidFill>
                  <a:schemeClr val="tx1"/>
                </a:solidFill>
                <a:effectLst/>
                <a:latin typeface="+mn-lt"/>
                <a:ea typeface="+mn-ea"/>
                <a:cs typeface="+mn-cs"/>
              </a:rPr>
              <a:t>. And some London based employers will pay even more than this.</a:t>
            </a:r>
          </a:p>
          <a:p>
            <a:pPr marL="171450" indent="-171450">
              <a:buFont typeface="Arial" panose="020B0604020202020204" pitchFamily="34" charset="0"/>
              <a:buChar char="•"/>
            </a:pPr>
            <a:endParaRPr lang="en-GB" sz="800" kern="1200" baseline="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800" b="1" dirty="0">
                <a:solidFill>
                  <a:schemeClr val="tx2"/>
                </a:solidFill>
              </a:rPr>
              <a:t>Presenter notes: </a:t>
            </a:r>
            <a:r>
              <a:rPr lang="en-GB" sz="800" b="1" kern="1200" dirty="0">
                <a:solidFill>
                  <a:schemeClr val="tx2"/>
                </a:solidFill>
                <a:effectLst/>
                <a:latin typeface="+mn-lt"/>
                <a:ea typeface="+mn-ea"/>
                <a:cs typeface="+mn-cs"/>
              </a:rPr>
              <a:t>You</a:t>
            </a:r>
            <a:r>
              <a:rPr lang="en-GB" sz="800" b="1" kern="1200" baseline="0" dirty="0">
                <a:solidFill>
                  <a:schemeClr val="tx2"/>
                </a:solidFill>
                <a:effectLst/>
                <a:latin typeface="+mn-lt"/>
                <a:ea typeface="+mn-ea"/>
                <a:cs typeface="+mn-cs"/>
              </a:rPr>
              <a:t> </a:t>
            </a:r>
            <a:r>
              <a:rPr lang="en-GB" sz="800" b="1" kern="1200" dirty="0">
                <a:solidFill>
                  <a:schemeClr val="tx2"/>
                </a:solidFill>
                <a:effectLst/>
                <a:latin typeface="+mn-lt"/>
                <a:ea typeface="+mn-ea"/>
                <a:cs typeface="+mn-cs"/>
              </a:rPr>
              <a:t>might want to display local opportunity pay rates or need to adjust this message depending on the local area.</a:t>
            </a:r>
            <a:endParaRPr lang="en-GB" sz="800" kern="1200" baseline="0" dirty="0">
              <a:solidFill>
                <a:schemeClr val="tx2"/>
              </a:solidFill>
              <a:effectLst/>
              <a:latin typeface="+mn-lt"/>
              <a:ea typeface="+mn-ea"/>
              <a:cs typeface="+mn-cs"/>
            </a:endParaRPr>
          </a:p>
          <a:p>
            <a:r>
              <a:rPr lang="en-GB" sz="800" kern="1200" dirty="0">
                <a:solidFill>
                  <a:schemeClr val="tx1"/>
                </a:solidFill>
                <a:effectLst/>
                <a:latin typeface="+mn-lt"/>
                <a:ea typeface="+mn-ea"/>
                <a:cs typeface="+mn-cs"/>
              </a:rPr>
              <a:t> </a:t>
            </a:r>
          </a:p>
          <a:p>
            <a:pPr marL="171450" indent="-171450">
              <a:buFont typeface="Arial" panose="020B0604020202020204" pitchFamily="34" charset="0"/>
              <a:buChar char="•"/>
            </a:pPr>
            <a:r>
              <a:rPr lang="en-GB" sz="800" kern="1200" dirty="0">
                <a:solidFill>
                  <a:schemeClr val="tx1"/>
                </a:solidFill>
                <a:effectLst/>
                <a:latin typeface="+mn-lt"/>
                <a:ea typeface="+mn-ea"/>
                <a:cs typeface="+mn-cs"/>
              </a:rPr>
              <a:t>It’s</a:t>
            </a:r>
            <a:r>
              <a:rPr lang="en-GB" sz="800" kern="1200" baseline="0" dirty="0">
                <a:solidFill>
                  <a:schemeClr val="tx1"/>
                </a:solidFill>
                <a:effectLst/>
                <a:latin typeface="+mn-lt"/>
                <a:ea typeface="+mn-ea"/>
                <a:cs typeface="+mn-cs"/>
              </a:rPr>
              <a:t> important </a:t>
            </a:r>
            <a:r>
              <a:rPr lang="en-GB" sz="800" kern="1200" dirty="0">
                <a:solidFill>
                  <a:schemeClr val="tx1"/>
                </a:solidFill>
                <a:effectLst/>
                <a:latin typeface="+mn-lt"/>
                <a:ea typeface="+mn-ea"/>
                <a:cs typeface="+mn-cs"/>
              </a:rPr>
              <a:t>to remember that if you see an apprenticeship you’re interested in, don’t be put off by the pay if it’s low: there’s room for progression and working your way to the top of an organisation. </a:t>
            </a:r>
          </a:p>
          <a:p>
            <a:endParaRPr lang="en-GB" sz="800" kern="1200" dirty="0">
              <a:solidFill>
                <a:schemeClr val="tx1"/>
              </a:solidFill>
              <a:effectLst/>
              <a:latin typeface="+mn-lt"/>
              <a:ea typeface="+mn-ea"/>
              <a:cs typeface="+mn-cs"/>
            </a:endParaRPr>
          </a:p>
          <a:p>
            <a:pPr marL="171450" indent="-171450">
              <a:buFont typeface="Arial" panose="020B0604020202020204" pitchFamily="34" charset="0"/>
              <a:buChar char="•"/>
            </a:pPr>
            <a:r>
              <a:rPr lang="en-GB" sz="800" kern="1200" dirty="0">
                <a:solidFill>
                  <a:schemeClr val="tx1"/>
                </a:solidFill>
                <a:effectLst/>
                <a:latin typeface="+mn-lt"/>
                <a:ea typeface="+mn-ea"/>
                <a:cs typeface="+mn-cs"/>
              </a:rPr>
              <a:t>Another</a:t>
            </a:r>
            <a:r>
              <a:rPr lang="en-GB" sz="800" kern="1200" baseline="0" dirty="0">
                <a:solidFill>
                  <a:schemeClr val="tx1"/>
                </a:solidFill>
                <a:effectLst/>
                <a:latin typeface="+mn-lt"/>
                <a:ea typeface="+mn-ea"/>
                <a:cs typeface="+mn-cs"/>
              </a:rPr>
              <a:t> common myth is that once you’ve completed your apprenticeship, your employer will let you go. This isn’t true. </a:t>
            </a:r>
            <a:r>
              <a:rPr lang="en-GB" sz="800" b="1" kern="1200" baseline="0" dirty="0">
                <a:solidFill>
                  <a:schemeClr val="tx1"/>
                </a:solidFill>
                <a:effectLst/>
                <a:latin typeface="+mn-lt"/>
                <a:ea typeface="+mn-ea"/>
                <a:cs typeface="+mn-cs"/>
              </a:rPr>
              <a:t>The majority of apprentices (around 90%)</a:t>
            </a:r>
            <a:r>
              <a:rPr lang="en-GB" sz="800" kern="1200" baseline="0" dirty="0">
                <a:solidFill>
                  <a:schemeClr val="tx1"/>
                </a:solidFill>
                <a:effectLst/>
                <a:latin typeface="+mn-lt"/>
                <a:ea typeface="+mn-ea"/>
                <a:cs typeface="+mn-cs"/>
              </a:rPr>
              <a:t> stay in employment. If they do change companies, it’s usually because they’re able to compete for a better job, perhaps with more pay or more responsibility. </a:t>
            </a:r>
          </a:p>
          <a:p>
            <a:endParaRPr lang="en-GB" sz="800" kern="1200" baseline="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dirty="0">
                <a:solidFill>
                  <a:schemeClr val="tx1"/>
                </a:solidFill>
                <a:effectLst/>
                <a:latin typeface="+mn-lt"/>
                <a:ea typeface="+mn-ea"/>
                <a:cs typeface="+mn-cs"/>
              </a:rPr>
              <a:t>Lots of young people are worried that as an apprentice you won’t get to have fun or meet other young people. That isn’t true. Depending on the size of the company, you may find yourself working with lots of other young people. You can join the Young Apprentice Ambassadors programme and you will meet hundreds of other apprentices.</a:t>
            </a:r>
            <a:endParaRPr lang="en-GB" sz="800" kern="1200" baseline="0" dirty="0">
              <a:solidFill>
                <a:schemeClr val="tx1"/>
              </a:solidFill>
              <a:effectLst/>
              <a:latin typeface="+mn-lt"/>
              <a:ea typeface="+mn-ea"/>
              <a:cs typeface="+mn-cs"/>
            </a:endParaRPr>
          </a:p>
          <a:p>
            <a:endParaRPr lang="en-GB" sz="800"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800" kern="1200" dirty="0">
                <a:solidFill>
                  <a:schemeClr val="tx1"/>
                </a:solidFill>
                <a:effectLst/>
                <a:latin typeface="+mn-lt"/>
                <a:ea typeface="+mn-ea"/>
                <a:cs typeface="+mn-cs"/>
              </a:rPr>
              <a:t>Another</a:t>
            </a:r>
            <a:r>
              <a:rPr lang="en-GB" sz="800" kern="1200" baseline="0" dirty="0">
                <a:solidFill>
                  <a:schemeClr val="tx1"/>
                </a:solidFill>
                <a:effectLst/>
                <a:latin typeface="+mn-lt"/>
                <a:ea typeface="+mn-ea"/>
                <a:cs typeface="+mn-cs"/>
              </a:rPr>
              <a:t> myth is that apprenticeships are only for people that don’t go on to full time uni. That’s not true – there are different levels of apprenticeships suited to everyone and you can go all the way up to degree level – so you’re still at </a:t>
            </a:r>
            <a:r>
              <a:rPr lang="en-GB" sz="800" kern="1200" baseline="0" dirty="0" err="1">
                <a:solidFill>
                  <a:schemeClr val="tx1"/>
                </a:solidFill>
                <a:effectLst/>
                <a:latin typeface="+mn-lt"/>
                <a:ea typeface="+mn-ea"/>
                <a:cs typeface="+mn-cs"/>
              </a:rPr>
              <a:t>uni</a:t>
            </a:r>
            <a:r>
              <a:rPr lang="en-GB" sz="800" kern="1200" baseline="0" dirty="0">
                <a:solidFill>
                  <a:schemeClr val="tx1"/>
                </a:solidFill>
                <a:effectLst/>
                <a:latin typeface="+mn-lt"/>
                <a:ea typeface="+mn-ea"/>
                <a:cs typeface="+mn-cs"/>
              </a:rPr>
              <a:t> but part time. I’ll tell you more about that later.</a:t>
            </a:r>
          </a:p>
          <a:p>
            <a:endParaRPr lang="en-GB" sz="800"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800" kern="1200" dirty="0">
                <a:solidFill>
                  <a:schemeClr val="tx1"/>
                </a:solidFill>
                <a:effectLst/>
                <a:latin typeface="+mn-lt"/>
                <a:ea typeface="+mn-ea"/>
                <a:cs typeface="+mn-cs"/>
              </a:rPr>
              <a:t>One of the best things about apprenticeships is that they are everywhere. So if you want to carry on living at home then you can, but you can sometimes move around the country with an apprenticeship. It’s really important to do your research – but some companies will help you to relocate to work for them.</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65A29D-C0B9-41C6-BEC0-29DFAAEEA45B}"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183747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sz="1200" kern="1200" baseline="0" dirty="0">
                <a:solidFill>
                  <a:schemeClr val="tx1"/>
                </a:solidFill>
                <a:effectLst/>
                <a:latin typeface="+mn-lt"/>
                <a:ea typeface="+mn-ea"/>
                <a:cs typeface="+mn-cs"/>
              </a:rPr>
              <a:t>When we talk about apprenticeships, people often start to think of Plumbing, Electrical and some of the other construction trades. </a:t>
            </a:r>
            <a:r>
              <a:rPr lang="en-GB" altLang="en-US" sz="1200" baseline="0" dirty="0"/>
              <a:t>There are many brilliant apprenticeships in these areas, but there are also hundreds of new apprenticeships in exciting areas that you might not know exist. </a:t>
            </a:r>
          </a:p>
          <a:p>
            <a:endParaRPr lang="en-GB" sz="1200"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1200" kern="1200" baseline="0" dirty="0">
                <a:solidFill>
                  <a:schemeClr val="tx1"/>
                </a:solidFill>
                <a:effectLst/>
                <a:latin typeface="+mn-lt"/>
                <a:ea typeface="+mn-ea"/>
                <a:cs typeface="+mn-cs"/>
              </a:rPr>
              <a:t>The range of apprenticeship job roles out there is amazing</a:t>
            </a:r>
          </a:p>
          <a:p>
            <a:pPr marL="171450" indent="-171450">
              <a:buFont typeface="Arial" panose="020B0604020202020204" pitchFamily="34" charset="0"/>
              <a:buChar char="•"/>
            </a:pPr>
            <a:endParaRPr lang="en-GB" sz="1200" kern="1200" baseline="0" dirty="0">
              <a:solidFill>
                <a:schemeClr val="tx1"/>
              </a:solidFill>
              <a:effectLst/>
              <a:latin typeface="+mn-lt"/>
              <a:ea typeface="+mn-ea"/>
              <a:cs typeface="+mn-cs"/>
            </a:endParaRPr>
          </a:p>
          <a:p>
            <a:pPr marL="171450" indent="-171450" eaLnBrk="1" hangingPunct="1">
              <a:spcBef>
                <a:spcPct val="0"/>
              </a:spcBef>
              <a:buFont typeface="Arial" panose="020B0604020202020204" pitchFamily="34" charset="0"/>
              <a:buChar char="•"/>
            </a:pPr>
            <a:r>
              <a:rPr lang="en-GB" altLang="en-US" sz="1200" baseline="0" dirty="0"/>
              <a:t>This slide gives you an idea of the huge range of apprenticeships available and </a:t>
            </a:r>
            <a:r>
              <a:rPr lang="en-GB" altLang="en-US" sz="1200" b="1" baseline="0" dirty="0"/>
              <a:t>this is just a taster</a:t>
            </a:r>
          </a:p>
          <a:p>
            <a:pPr eaLnBrk="1" hangingPunct="1">
              <a:spcBef>
                <a:spcPct val="0"/>
              </a:spcBef>
            </a:pPr>
            <a:endParaRPr lang="en-GB" altLang="en-US" sz="1200" b="1" baseline="0" dirty="0"/>
          </a:p>
          <a:p>
            <a:pPr marL="171450" marR="0" lvl="0" indent="-171450" algn="l" defTabSz="914400" rtl="0" eaLnBrk="1" fontAlgn="auto" latinLnBrk="0" hangingPunct="1">
              <a:lnSpc>
                <a:spcPct val="100000"/>
              </a:lnSpc>
              <a:spcBef>
                <a:spcPct val="0"/>
              </a:spcBef>
              <a:spcAft>
                <a:spcPts val="0"/>
              </a:spcAft>
              <a:buClrTx/>
              <a:buSzTx/>
              <a:buFont typeface="Arial" panose="020B0604020202020204" pitchFamily="34" charset="0"/>
              <a:buChar char="•"/>
              <a:tabLst/>
              <a:defRPr/>
            </a:pPr>
            <a:r>
              <a:rPr lang="en-US" sz="1200" dirty="0"/>
              <a:t>You could start an apprenticeship in hundreds of occupational areas. Some will amaze you!</a:t>
            </a:r>
          </a:p>
          <a:p>
            <a:pPr eaLnBrk="1" hangingPunct="1">
              <a:spcBef>
                <a:spcPct val="0"/>
              </a:spcBef>
            </a:pPr>
            <a:endParaRPr lang="en-GB" altLang="en-US" sz="1200" baseline="0" dirty="0"/>
          </a:p>
          <a:p>
            <a:pPr eaLnBrk="1" hangingPunct="1">
              <a:spcBef>
                <a:spcPct val="0"/>
              </a:spcBef>
            </a:pPr>
            <a:r>
              <a:rPr lang="en-GB" altLang="en-US" sz="1200" b="1" baseline="0" dirty="0"/>
              <a:t>Presenter notes: Depending on the time available…</a:t>
            </a:r>
          </a:p>
          <a:p>
            <a:pPr eaLnBrk="1" hangingPunct="1">
              <a:spcBef>
                <a:spcPct val="0"/>
              </a:spcBef>
            </a:pPr>
            <a:r>
              <a:rPr lang="en-GB" altLang="en-US" sz="1200" b="1" baseline="0" dirty="0"/>
              <a:t>Activity idea: Pick out a few of the job roles to discuss – will depend on the audience.</a:t>
            </a:r>
          </a:p>
          <a:p>
            <a:pPr eaLnBrk="1" hangingPunct="1">
              <a:spcBef>
                <a:spcPct val="0"/>
              </a:spcBef>
            </a:pPr>
            <a:r>
              <a:rPr lang="en-GB" altLang="en-US" sz="1200" b="1" baseline="0" dirty="0"/>
              <a:t>Activity idea: Can anyone spot an apprenticeship on the screen that has surprised them? Activity idea: Does anyone know someone who is doing an interesting apprenticeship? </a:t>
            </a:r>
          </a:p>
          <a:p>
            <a:pPr eaLnBrk="1" hangingPunct="1">
              <a:spcBef>
                <a:spcPct val="0"/>
              </a:spcBef>
            </a:pPr>
            <a:endParaRPr lang="en-GB" altLang="en-US" sz="1200" baseline="0" dirty="0"/>
          </a:p>
          <a:p>
            <a:endParaRPr lang="en-GB" sz="1200" dirty="0"/>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6AF8213-08AA-4A42-BD7E-4CC9E6DE6257}"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710403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1" dirty="0"/>
              <a:t>Presenter notes: Please update this slide with local companies if you feel that the logos are not representative of your area</a:t>
            </a:r>
          </a:p>
          <a:p>
            <a:endParaRPr lang="en-GB" sz="1000" dirty="0"/>
          </a:p>
          <a:p>
            <a:pPr marL="171450" indent="-171450">
              <a:buFont typeface="Arial" panose="020B0604020202020204" pitchFamily="34" charset="0"/>
              <a:buChar char="•"/>
            </a:pPr>
            <a:r>
              <a:rPr lang="en-GB" sz="1000" dirty="0"/>
              <a:t>Equally, the range of employers offering apprenticeships is incredible.</a:t>
            </a:r>
          </a:p>
          <a:p>
            <a:endParaRPr lang="en-GB" sz="1000" dirty="0"/>
          </a:p>
          <a:p>
            <a:pPr marL="171450" indent="-171450">
              <a:buFont typeface="Arial" panose="020B0604020202020204" pitchFamily="34" charset="0"/>
              <a:buChar char="•"/>
            </a:pPr>
            <a:r>
              <a:rPr lang="en-GB" sz="1000" dirty="0"/>
              <a:t>This slide shows you some really familiar logos of big companies in England who all recruit apprentices. </a:t>
            </a:r>
          </a:p>
          <a:p>
            <a:pPr marL="171450" indent="-171450">
              <a:buFont typeface="Arial" panose="020B0604020202020204" pitchFamily="34" charset="0"/>
              <a:buChar char="•"/>
            </a:pPr>
            <a:endParaRPr lang="en-GB" sz="1000" dirty="0"/>
          </a:p>
          <a:p>
            <a:pPr marL="171450" indent="-171450">
              <a:buFont typeface="Arial" panose="020B0604020202020204" pitchFamily="34" charset="0"/>
              <a:buChar char="•"/>
            </a:pPr>
            <a:r>
              <a:rPr lang="en-GB" sz="1000" dirty="0"/>
              <a:t>Around 50% of apprenticeships started are with large companies like this, but 50% will be with smaller local companies.</a:t>
            </a:r>
          </a:p>
          <a:p>
            <a:endParaRPr lang="en-GB" sz="1000" dirty="0"/>
          </a:p>
          <a:p>
            <a:pPr marL="171450" indent="-171450">
              <a:buFont typeface="Arial" panose="020B0604020202020204" pitchFamily="34" charset="0"/>
              <a:buChar char="•"/>
            </a:pPr>
            <a:r>
              <a:rPr lang="en-GB" sz="1000" dirty="0"/>
              <a:t>It can be tempting to think that the ‘best’ apprenticeships are just with the big, well-known companies, but many of the smaller employers have absolutely brilliant schemes that enable fast-track career progression for their apprentices so it’s really important to do your research and not to ignore smaller employers because they can be just as good.</a:t>
            </a:r>
          </a:p>
          <a:p>
            <a:pPr marL="171450" indent="-171450">
              <a:buFont typeface="Arial" panose="020B0604020202020204" pitchFamily="34" charset="0"/>
              <a:buChar char="•"/>
            </a:pPr>
            <a:endParaRPr lang="en-GB" sz="1000"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t>An example of a small local company is…X who employs apprentices in job roles like X and X etc.</a:t>
            </a:r>
            <a:br>
              <a:rPr lang="en-GB" sz="1000" dirty="0"/>
            </a:br>
            <a:r>
              <a:rPr lang="en-GB" sz="1000" b="1" dirty="0"/>
              <a:t>Presenter notes: </a:t>
            </a:r>
            <a:r>
              <a:rPr lang="en-GB" sz="1000" b="1" kern="1200" dirty="0">
                <a:solidFill>
                  <a:schemeClr val="tx1"/>
                </a:solidFill>
                <a:effectLst/>
                <a:latin typeface="+mn-lt"/>
                <a:ea typeface="+mn-ea"/>
                <a:cs typeface="+mn-cs"/>
              </a:rPr>
              <a:t>Please include an example of a local company in the town that you are delivering in.</a:t>
            </a:r>
          </a:p>
          <a:p>
            <a:pPr marL="171450" indent="-171450">
              <a:buFont typeface="Arial" panose="020B0604020202020204" pitchFamily="34" charset="0"/>
              <a:buChar char="•"/>
            </a:pPr>
            <a:endParaRPr lang="en-GB" sz="100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C1DF199-9D2A-4CF3-8D0C-0B7DFCDC9BEE}"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032895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2310" y="4480004"/>
            <a:ext cx="5618480" cy="3613543"/>
          </a:xfrm>
        </p:spPr>
        <p:txBody>
          <a:bodyPr/>
          <a:lstStyle/>
          <a:p>
            <a:pPr marL="171450" lvl="0" indent="-171450">
              <a:buFont typeface="Arial" panose="020B0604020202020204" pitchFamily="34" charset="0"/>
              <a:buChar char="•"/>
            </a:pPr>
            <a:r>
              <a:rPr lang="en-GB" sz="1200" kern="1200" baseline="0" dirty="0">
                <a:solidFill>
                  <a:schemeClr val="tx1"/>
                </a:solidFill>
                <a:effectLst/>
                <a:latin typeface="+mn-lt"/>
                <a:ea typeface="+mn-ea"/>
                <a:cs typeface="+mn-cs"/>
              </a:rPr>
              <a:t>We now have four apprenticeship levels: Intermediate, Advanced, Higher and degree. </a:t>
            </a:r>
          </a:p>
          <a:p>
            <a:pPr marL="171450" lvl="0" indent="-171450">
              <a:buFont typeface="Arial" panose="020B0604020202020204" pitchFamily="34" charset="0"/>
              <a:buChar char="•"/>
            </a:pPr>
            <a:endParaRPr lang="en-GB" sz="1200" kern="1200" baseline="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I</a:t>
            </a:r>
            <a:r>
              <a:rPr lang="en-GB" sz="1200" kern="1200" baseline="0" dirty="0">
                <a:solidFill>
                  <a:schemeClr val="tx1"/>
                </a:solidFill>
                <a:effectLst/>
                <a:latin typeface="+mn-lt"/>
                <a:ea typeface="+mn-ea"/>
                <a:cs typeface="+mn-cs"/>
              </a:rPr>
              <a:t>f you want to, </a:t>
            </a:r>
            <a:r>
              <a:rPr lang="en-GB" sz="1200" kern="1200" dirty="0">
                <a:solidFill>
                  <a:schemeClr val="tx1"/>
                </a:solidFill>
                <a:effectLst/>
                <a:latin typeface="+mn-lt"/>
                <a:ea typeface="+mn-ea"/>
                <a:cs typeface="+mn-cs"/>
              </a:rPr>
              <a:t>you can now start an apprenticeship with the potential to </a:t>
            </a:r>
            <a:r>
              <a:rPr lang="en-GB" sz="1200" kern="1200" baseline="0" dirty="0">
                <a:solidFill>
                  <a:schemeClr val="tx1"/>
                </a:solidFill>
                <a:effectLst/>
                <a:latin typeface="+mn-lt"/>
                <a:ea typeface="+mn-ea"/>
                <a:cs typeface="+mn-cs"/>
              </a:rPr>
              <a:t>work all the way up to achieving a degree.</a:t>
            </a:r>
          </a:p>
          <a:p>
            <a:pPr lvl="0"/>
            <a:endParaRPr lang="en-GB" sz="1200" kern="1200" baseline="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Higher apprenticeships cover</a:t>
            </a:r>
            <a:r>
              <a:rPr lang="en-GB" sz="1200" kern="1200" baseline="0" dirty="0">
                <a:solidFill>
                  <a:schemeClr val="tx1"/>
                </a:solidFill>
                <a:effectLst/>
                <a:latin typeface="+mn-lt"/>
                <a:ea typeface="+mn-ea"/>
                <a:cs typeface="+mn-cs"/>
              </a:rPr>
              <a:t> all levels from 4 through to 7</a:t>
            </a: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Level 4, 5, 6 and 7 are equivalent to a Foundation Degree and above.</a:t>
            </a: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A degree apprenticeship contains a Level 6 or 7 Bachelors or Masters degree or equivalent level 6 or level 7 qualification</a:t>
            </a:r>
          </a:p>
          <a:p>
            <a:pPr lvl="0"/>
            <a:endParaRPr lang="en-GB" sz="1200" kern="1200" baseline="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kern="1200" baseline="0" dirty="0">
                <a:solidFill>
                  <a:schemeClr val="tx1"/>
                </a:solidFill>
                <a:effectLst/>
                <a:latin typeface="+mn-lt"/>
                <a:ea typeface="+mn-ea"/>
                <a:cs typeface="+mn-cs"/>
              </a:rPr>
              <a:t>The level of apprenticeship you start at will depend on the kind of job that you are applying for. It’s really important not to be held back by only looking for a particular level e.g. degree apprenticeships, because it may be that you need to start at advanced or higher level and work your way up.</a:t>
            </a:r>
            <a:br>
              <a:rPr lang="en-GB" sz="1200" kern="1200" baseline="0" dirty="0">
                <a:solidFill>
                  <a:schemeClr val="tx1"/>
                </a:solidFill>
                <a:effectLst/>
                <a:latin typeface="+mn-lt"/>
                <a:ea typeface="+mn-ea"/>
                <a:cs typeface="+mn-cs"/>
              </a:rPr>
            </a:br>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6AF8213-08AA-4A42-BD7E-4CC9E6DE6257}"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11951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b="0" dirty="0"/>
              <a:t>There are many different ways an apprenticeship can be delivered. </a:t>
            </a:r>
          </a:p>
          <a:p>
            <a:pPr marL="171450" indent="-171450">
              <a:buFont typeface="Arial" panose="020B0604020202020204" pitchFamily="34" charset="0"/>
              <a:buChar char="•"/>
            </a:pPr>
            <a:endParaRPr lang="en-GB" b="0" dirty="0"/>
          </a:p>
          <a:p>
            <a:pPr marL="171450" indent="-171450">
              <a:buFont typeface="Arial" panose="020B0604020202020204" pitchFamily="34" charset="0"/>
              <a:buChar char="•"/>
            </a:pPr>
            <a:r>
              <a:rPr lang="en-GB" b="0" dirty="0"/>
              <a:t>It will differ, depending on the organisation and also the training provider delivering the apprenticeship.</a:t>
            </a:r>
          </a:p>
          <a:p>
            <a:pPr marL="0" indent="0">
              <a:buFontTx/>
              <a:buNone/>
            </a:pPr>
            <a:endParaRPr lang="en-GB" b="0" dirty="0"/>
          </a:p>
          <a:p>
            <a:pPr marL="171450" indent="-171450">
              <a:buFont typeface="Arial" panose="020B0604020202020204" pitchFamily="34" charset="0"/>
              <a:buChar char="•"/>
            </a:pPr>
            <a:r>
              <a:rPr lang="en-GB" b="0" dirty="0"/>
              <a:t>For some apprenticeships, off-the-job learning is delivered at work. This means a tutor will come to you to teach the apprentice in the workplace. </a:t>
            </a:r>
          </a:p>
          <a:p>
            <a:pPr marL="171450" indent="-171450">
              <a:buFont typeface="Arial" panose="020B0604020202020204" pitchFamily="34" charset="0"/>
              <a:buChar char="•"/>
            </a:pPr>
            <a:endParaRPr lang="en-GB" b="0" dirty="0"/>
          </a:p>
          <a:p>
            <a:pPr marL="171450" indent="-171450">
              <a:buFont typeface="Arial" panose="020B0604020202020204" pitchFamily="34" charset="0"/>
              <a:buChar char="•"/>
            </a:pPr>
            <a:r>
              <a:rPr lang="en-GB" b="0" dirty="0"/>
              <a:t>Another method of delivery is attending college or a local training provider. The apprentice might attend once a fortnight or once a week with other apprentices who work for other companies in the local area.</a:t>
            </a:r>
          </a:p>
          <a:p>
            <a:pPr marL="171450" indent="-171450">
              <a:buFont typeface="Arial" panose="020B0604020202020204" pitchFamily="34" charset="0"/>
              <a:buChar char="•"/>
            </a:pPr>
            <a:endParaRPr lang="en-GB" b="0" dirty="0"/>
          </a:p>
          <a:p>
            <a:pPr marL="171450" indent="-171450">
              <a:buFont typeface="Arial" panose="020B0604020202020204" pitchFamily="34" charset="0"/>
              <a:buChar char="•"/>
            </a:pPr>
            <a:r>
              <a:rPr lang="en-GB" b="0" dirty="0"/>
              <a:t>Apprentices may also find that they carry out some learning through online learning. </a:t>
            </a:r>
          </a:p>
          <a:p>
            <a:pPr marL="171450" indent="-171450">
              <a:buFont typeface="Arial" panose="020B0604020202020204" pitchFamily="34" charset="0"/>
              <a:buChar char="•"/>
            </a:pPr>
            <a:endParaRPr lang="en-GB" b="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dirty="0"/>
              <a:t>Presenter notes: Please update this slide with local examples if you know of any. </a:t>
            </a:r>
            <a:br>
              <a:rPr lang="en-GB" sz="1200" b="1" dirty="0"/>
            </a:br>
            <a:r>
              <a:rPr lang="en-GB" sz="1200" b="1" dirty="0"/>
              <a:t>E.g. For example, apprentices who work for X will learn by attending X for X days/weeks etc.</a:t>
            </a:r>
          </a:p>
          <a:p>
            <a:pPr marL="0" indent="0">
              <a:buFont typeface="Arial" panose="020B0604020202020204" pitchFamily="34" charset="0"/>
              <a:buNone/>
            </a:pPr>
            <a:endParaRPr lang="en-GB" b="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65A29D-C0B9-41C6-BEC0-29DFAAEEA45B}"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157683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77975" y="1012825"/>
            <a:ext cx="3867150" cy="2900363"/>
          </a:xfrm>
        </p:spPr>
      </p:sp>
      <p:sp>
        <p:nvSpPr>
          <p:cNvPr id="3" name="Notes Placeholder 2"/>
          <p:cNvSpPr>
            <a:spLocks noGrp="1"/>
          </p:cNvSpPr>
          <p:nvPr>
            <p:ph type="body" idx="1"/>
          </p:nvPr>
        </p:nvSpPr>
        <p:spPr>
          <a:xfrm>
            <a:off x="702310" y="4182530"/>
            <a:ext cx="5631671" cy="4686258"/>
          </a:xfrm>
        </p:spPr>
        <p:txBody>
          <a:bodyPr/>
          <a:lstStyle/>
          <a:p>
            <a:pPr marL="171450" indent="-171450">
              <a:buFont typeface="Arial" panose="020B0604020202020204" pitchFamily="34" charset="0"/>
              <a:buChar char="•"/>
            </a:pPr>
            <a:r>
              <a:rPr lang="en-GB" sz="800" kern="1200" dirty="0">
                <a:solidFill>
                  <a:schemeClr val="tx1"/>
                </a:solidFill>
                <a:effectLst/>
                <a:latin typeface="+mn-lt"/>
                <a:ea typeface="+mn-ea"/>
                <a:cs typeface="+mn-cs"/>
              </a:rPr>
              <a:t>Higher and degree apprenticeships are </a:t>
            </a:r>
            <a:r>
              <a:rPr lang="en-GB" sz="800" kern="1200" baseline="0" dirty="0">
                <a:solidFill>
                  <a:schemeClr val="tx1"/>
                </a:solidFill>
                <a:effectLst/>
                <a:latin typeface="+mn-lt"/>
                <a:ea typeface="+mn-ea"/>
                <a:cs typeface="+mn-cs"/>
              </a:rPr>
              <a:t>a real alternative to following the traditional route of going to University as a full time student. </a:t>
            </a:r>
          </a:p>
          <a:p>
            <a:endParaRPr lang="en-GB" sz="800"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800" kern="1200" baseline="0" dirty="0">
                <a:solidFill>
                  <a:schemeClr val="tx1"/>
                </a:solidFill>
                <a:effectLst/>
                <a:latin typeface="+mn-lt"/>
                <a:ea typeface="+mn-ea"/>
                <a:cs typeface="+mn-cs"/>
              </a:rPr>
              <a:t>They offer all the benefits of higher education with none of the cost.  The apprentice will not only be learning, but earning a salary, from day one. </a:t>
            </a:r>
            <a:br>
              <a:rPr lang="en-GB" sz="800" kern="1200" baseline="0" dirty="0">
                <a:solidFill>
                  <a:schemeClr val="tx1"/>
                </a:solidFill>
                <a:effectLst/>
                <a:latin typeface="+mn-lt"/>
                <a:ea typeface="+mn-ea"/>
                <a:cs typeface="+mn-cs"/>
              </a:rPr>
            </a:br>
            <a:r>
              <a:rPr lang="en-GB" sz="800" kern="1200" baseline="0" dirty="0">
                <a:solidFill>
                  <a:schemeClr val="tx1"/>
                </a:solidFill>
                <a:effectLst/>
                <a:latin typeface="+mn-lt"/>
                <a:ea typeface="+mn-ea"/>
                <a:cs typeface="+mn-cs"/>
              </a:rPr>
              <a:t>With a degree apprenticeship, apprentices are much less likely to build up any debt. </a:t>
            </a:r>
            <a:br>
              <a:rPr lang="en-GB" sz="800" kern="1200" baseline="0" dirty="0">
                <a:solidFill>
                  <a:schemeClr val="tx1"/>
                </a:solidFill>
                <a:effectLst/>
                <a:latin typeface="+mn-lt"/>
                <a:ea typeface="+mn-ea"/>
                <a:cs typeface="+mn-cs"/>
              </a:rPr>
            </a:br>
            <a:r>
              <a:rPr lang="en-GB" sz="800" kern="1200" baseline="0" dirty="0">
                <a:solidFill>
                  <a:schemeClr val="tx1"/>
                </a:solidFill>
                <a:effectLst/>
                <a:latin typeface="+mn-lt"/>
                <a:ea typeface="+mn-ea"/>
                <a:cs typeface="+mn-cs"/>
              </a:rPr>
              <a:t>Tuition fees are paid for by the employer and the Government, so they are not expected to pay £9000 a year. </a:t>
            </a:r>
          </a:p>
          <a:p>
            <a:endParaRPr lang="en-GB" sz="800"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800" kern="1200" baseline="0" dirty="0">
                <a:solidFill>
                  <a:schemeClr val="tx1"/>
                </a:solidFill>
                <a:effectLst/>
                <a:latin typeface="+mn-lt"/>
                <a:ea typeface="+mn-ea"/>
                <a:cs typeface="+mn-cs"/>
              </a:rPr>
              <a:t>More than 100 Universities in England offer degree apprenticeships now </a:t>
            </a:r>
          </a:p>
          <a:p>
            <a:pPr marL="171450" indent="-171450">
              <a:buFont typeface="Arial" panose="020B0604020202020204" pitchFamily="34" charset="0"/>
              <a:buChar char="•"/>
            </a:pPr>
            <a:endParaRPr lang="en-GB" sz="800"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800" kern="1200" baseline="0" dirty="0">
                <a:solidFill>
                  <a:schemeClr val="tx1"/>
                </a:solidFill>
                <a:effectLst/>
                <a:latin typeface="+mn-lt"/>
                <a:ea typeface="+mn-ea"/>
                <a:cs typeface="+mn-cs"/>
              </a:rPr>
              <a:t>The students on degree apprenticeships are entitled to exactly the same as other students, so you will still have access to the student union, sports facilities, clubs, societies and student discounts.</a:t>
            </a:r>
          </a:p>
          <a:p>
            <a:endParaRPr lang="en-GB" sz="800"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800" kern="1200" baseline="0" dirty="0">
                <a:solidFill>
                  <a:schemeClr val="tx1"/>
                </a:solidFill>
                <a:effectLst/>
                <a:latin typeface="+mn-lt"/>
                <a:ea typeface="+mn-ea"/>
                <a:cs typeface="+mn-cs"/>
              </a:rPr>
              <a:t>In the past, going to university was seen as the best way to advance your career to a higher level. But with the current level of competition for jobs amongst graduates, it might not be the best route for you. With an apprenticeship, you gain the competitive advantage of gaining at least 3 years’ work experience whilst completing your degree. </a:t>
            </a:r>
          </a:p>
          <a:p>
            <a:endParaRPr lang="en-GB" sz="800"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800" kern="1200" baseline="0" dirty="0">
                <a:solidFill>
                  <a:schemeClr val="tx1"/>
                </a:solidFill>
                <a:effectLst/>
                <a:latin typeface="+mn-lt"/>
                <a:ea typeface="+mn-ea"/>
                <a:cs typeface="+mn-cs"/>
              </a:rPr>
              <a:t>But remember – it’s hard work as a degree apprentice. The apprentice will be working full time </a:t>
            </a:r>
            <a:r>
              <a:rPr lang="en-GB" sz="800" b="1" kern="1200" baseline="0" dirty="0">
                <a:solidFill>
                  <a:schemeClr val="tx1"/>
                </a:solidFill>
                <a:effectLst/>
                <a:latin typeface="+mn-lt"/>
                <a:ea typeface="+mn-ea"/>
                <a:cs typeface="+mn-cs"/>
              </a:rPr>
              <a:t>and </a:t>
            </a:r>
            <a:r>
              <a:rPr lang="en-GB" sz="800" b="0" kern="1200" baseline="0" dirty="0">
                <a:solidFill>
                  <a:schemeClr val="tx1"/>
                </a:solidFill>
                <a:effectLst/>
                <a:latin typeface="+mn-lt"/>
                <a:ea typeface="+mn-ea"/>
                <a:cs typeface="+mn-cs"/>
              </a:rPr>
              <a:t>fitting in the equivalent of a full time degree alongside it.  </a:t>
            </a:r>
          </a:p>
          <a:p>
            <a:pPr marL="171450" indent="-171450">
              <a:buFont typeface="Arial" panose="020B0604020202020204" pitchFamily="34" charset="0"/>
              <a:buChar char="•"/>
            </a:pPr>
            <a:endParaRPr lang="en-GB" sz="800" b="0"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800" b="0" kern="1200" baseline="0" dirty="0">
                <a:solidFill>
                  <a:schemeClr val="tx1"/>
                </a:solidFill>
                <a:effectLst/>
                <a:latin typeface="+mn-lt"/>
                <a:ea typeface="+mn-ea"/>
                <a:cs typeface="+mn-cs"/>
              </a:rPr>
              <a:t>It might take a bit longer than studying full time – for example, 4 years instead of 3, but they will achieve exactly the same degree (not a watered down version)</a:t>
            </a:r>
          </a:p>
          <a:p>
            <a:endParaRPr lang="en-GB" sz="800" b="0" kern="1200" baseline="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ltLang="en-US" sz="800" b="0" baseline="0" dirty="0"/>
              <a:t>No matter what kind of career your student wants to follow, they will need to do their research and find out if there’s a way to get to the role they want through an apprenticeship. That way, they can decide if they would prefer to study full time at college or university, or if they would prefer to go into work as an apprentice and gain qualifications and experience on the job from day 1.</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altLang="en-US" sz="800" b="0" baseline="0"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ltLang="en-US" sz="800" b="0" baseline="0" dirty="0"/>
              <a:t>Remember, students are permitted (in fact encouraged) to apply for apprenticeships alongside applying for university and then they can decide what is right for them later 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altLang="en-US" sz="800" b="0" baseline="0"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ltLang="en-US" sz="800" b="1" baseline="0" dirty="0"/>
              <a:t>At this point it is important to stress that unlike university applications, there is not one main deadline for apprenticeship applications.</a:t>
            </a:r>
          </a:p>
        </p:txBody>
      </p:sp>
      <p:sp>
        <p:nvSpPr>
          <p:cNvPr id="4" name="Slide Number Placeholder 3"/>
          <p:cNvSpPr>
            <a:spLocks noGrp="1"/>
          </p:cNvSpPr>
          <p:nvPr>
            <p:ph type="sldNum" sz="quarter" idx="10"/>
          </p:nvPr>
        </p:nvSpPr>
        <p:spPr>
          <a:xfrm>
            <a:off x="3978131" y="8868789"/>
            <a:ext cx="3043344" cy="467071"/>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6AF8213-08AA-4A42-BD7E-4CC9E6DE6257}"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150812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6387"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endParaRPr lang="en-GB" sz="800" dirty="0"/>
          </a:p>
        </p:txBody>
      </p:sp>
      <p:sp>
        <p:nvSpPr>
          <p:cNvPr id="16388"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pPr marL="0" marR="0" lvl="0" indent="0" defTabSz="914400" eaLnBrk="1" fontAlgn="auto" latinLnBrk="0" hangingPunct="1">
              <a:lnSpc>
                <a:spcPct val="100000"/>
              </a:lnSpc>
              <a:spcBef>
                <a:spcPts val="0"/>
              </a:spcBef>
              <a:spcAft>
                <a:spcPts val="0"/>
              </a:spcAft>
              <a:buClrTx/>
              <a:buSzTx/>
              <a:buFontTx/>
              <a:buNone/>
              <a:tabLst/>
              <a:defRPr/>
            </a:pPr>
            <a:fld id="{FBB57E9B-B5BA-4261-B1EB-C366EA0EDEBB}" type="slidenum">
              <a:rPr kumimoji="0" lang="en-GB" altLang="en-US" sz="1800" b="0" i="0" u="none" strike="noStrike" kern="0" cap="none" spc="0" normalizeH="0" baseline="0" noProof="0" smtClean="0">
                <a:ln>
                  <a:noFill/>
                </a:ln>
                <a:solidFill>
                  <a:schemeClr val="tx1"/>
                </a:solidFill>
                <a:effectLst/>
                <a:uLnTx/>
                <a:uFillTx/>
                <a:latin typeface="Arial" panose="020B0604020202020204" pitchFamily="34" charset="0"/>
                <a:ea typeface="MS PGothic" panose="020B0600070205080204" pitchFamily="34" charset="-128"/>
              </a:rPr>
              <a:pPr marL="0" marR="0" lvl="0" indent="0" defTabSz="914400" eaLnBrk="1" fontAlgn="auto" latinLnBrk="0" hangingPunct="1">
                <a:lnSpc>
                  <a:spcPct val="100000"/>
                </a:lnSpc>
                <a:spcBef>
                  <a:spcPts val="0"/>
                </a:spcBef>
                <a:spcAft>
                  <a:spcPts val="0"/>
                </a:spcAft>
                <a:buClrTx/>
                <a:buSzTx/>
                <a:buFontTx/>
                <a:buNone/>
                <a:tabLst/>
                <a:defRPr/>
              </a:pPr>
              <a:t>10</a:t>
            </a:fld>
            <a:endParaRPr kumimoji="0" lang="en-GB" altLang="en-US" sz="1800" b="0" i="0" u="none" strike="noStrike" kern="0" cap="none" spc="0" normalizeH="0" baseline="0" noProof="0">
              <a:ln>
                <a:noFill/>
              </a:ln>
              <a:solidFill>
                <a:schemeClr val="tx1"/>
              </a:solidFill>
              <a:effectLst/>
              <a:uLnTx/>
              <a:uFillTx/>
              <a:latin typeface="Arial" panose="020B0604020202020204" pitchFamily="34" charset="0"/>
              <a:ea typeface="MS PGothic" panose="020B0600070205080204" pitchFamily="34" charset="-128"/>
            </a:endParaRPr>
          </a:p>
        </p:txBody>
      </p:sp>
    </p:spTree>
    <p:extLst>
      <p:ext uri="{BB962C8B-B14F-4D97-AF65-F5344CB8AC3E}">
        <p14:creationId xmlns:p14="http://schemas.microsoft.com/office/powerpoint/2010/main" val="4457389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365A29D-C0B9-41C6-BEC0-29DFAAEEA45B}" type="slidenum">
              <a:rPr lang="en-GB" smtClean="0"/>
              <a:pPr/>
              <a:t>11</a:t>
            </a:fld>
            <a:endParaRPr lang="en-GB"/>
          </a:p>
        </p:txBody>
      </p:sp>
    </p:spTree>
    <p:extLst>
      <p:ext uri="{BB962C8B-B14F-4D97-AF65-F5344CB8AC3E}">
        <p14:creationId xmlns:p14="http://schemas.microsoft.com/office/powerpoint/2010/main" val="39361377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6AF8213-08AA-4A42-BD7E-4CC9E6DE6257}"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766696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6AF8213-08AA-4A42-BD7E-4CC9E6DE6257}" type="slidenum">
              <a:rPr lang="en-US" smtClean="0"/>
              <a:t>13</a:t>
            </a:fld>
            <a:endParaRPr lang="en-US"/>
          </a:p>
        </p:txBody>
      </p:sp>
    </p:spTree>
    <p:extLst>
      <p:ext uri="{BB962C8B-B14F-4D97-AF65-F5344CB8AC3E}">
        <p14:creationId xmlns:p14="http://schemas.microsoft.com/office/powerpoint/2010/main" val="19729259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65A29D-C0B9-41C6-BEC0-29DFAAEEA45B}"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720808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dirty="0"/>
          </a:p>
        </p:txBody>
      </p:sp>
      <p:sp>
        <p:nvSpPr>
          <p:cNvPr id="4" name="Date Placeholder 3"/>
          <p:cNvSpPr>
            <a:spLocks noGrp="1"/>
          </p:cNvSpPr>
          <p:nvPr>
            <p:ph type="dt" sz="half" idx="10"/>
          </p:nvPr>
        </p:nvSpPr>
        <p:spPr/>
        <p:txBody>
          <a:bodyPr/>
          <a:lstStyle/>
          <a:p>
            <a:fld id="{91EE8203-9418-414C-B14D-578544A35554}" type="datetimeFigureOut">
              <a:rPr lang="en-GB" smtClean="0"/>
              <a:t>03/02/2023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708C37-1345-4093-8824-C67F1AB4E230}" type="slidenum">
              <a:rPr lang="en-GB" smtClean="0"/>
              <a:t>‹#›</a:t>
            </a:fld>
            <a:endParaRPr lang="en-GB"/>
          </a:p>
        </p:txBody>
      </p:sp>
    </p:spTree>
    <p:extLst>
      <p:ext uri="{BB962C8B-B14F-4D97-AF65-F5344CB8AC3E}">
        <p14:creationId xmlns:p14="http://schemas.microsoft.com/office/powerpoint/2010/main" val="14770299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1EE8203-9418-414C-B14D-578544A35554}" type="datetimeFigureOut">
              <a:rPr lang="en-GB" smtClean="0"/>
              <a:t>03/02/2023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708C37-1345-4093-8824-C67F1AB4E230}" type="slidenum">
              <a:rPr lang="en-GB" smtClean="0"/>
              <a:t>‹#›</a:t>
            </a:fld>
            <a:endParaRPr lang="en-GB"/>
          </a:p>
        </p:txBody>
      </p:sp>
    </p:spTree>
    <p:extLst>
      <p:ext uri="{BB962C8B-B14F-4D97-AF65-F5344CB8AC3E}">
        <p14:creationId xmlns:p14="http://schemas.microsoft.com/office/powerpoint/2010/main" val="38338390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1EE8203-9418-414C-B14D-578544A35554}" type="datetimeFigureOut">
              <a:rPr lang="en-GB" smtClean="0"/>
              <a:t>03/02/2023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708C37-1345-4093-8824-C67F1AB4E230}" type="slidenum">
              <a:rPr lang="en-GB" smtClean="0"/>
              <a:t>‹#›</a:t>
            </a:fld>
            <a:endParaRPr lang="en-GB"/>
          </a:p>
        </p:txBody>
      </p:sp>
    </p:spTree>
    <p:extLst>
      <p:ext uri="{BB962C8B-B14F-4D97-AF65-F5344CB8AC3E}">
        <p14:creationId xmlns:p14="http://schemas.microsoft.com/office/powerpoint/2010/main" val="12561112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1EE8203-9418-414C-B14D-578544A35554}" type="datetimeFigureOut">
              <a:rPr lang="en-GB" smtClean="0"/>
              <a:t>03/02/2023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D708C37-1345-4093-8824-C67F1AB4E230}" type="slidenum">
              <a:rPr lang="en-GB" smtClean="0"/>
              <a:t>‹#›</a:t>
            </a:fld>
            <a:endParaRPr lang="en-GB"/>
          </a:p>
        </p:txBody>
      </p:sp>
    </p:spTree>
    <p:extLst>
      <p:ext uri="{BB962C8B-B14F-4D97-AF65-F5344CB8AC3E}">
        <p14:creationId xmlns:p14="http://schemas.microsoft.com/office/powerpoint/2010/main" val="8053259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1EE8203-9418-414C-B14D-578544A35554}" type="datetimeFigureOut">
              <a:rPr lang="en-GB" smtClean="0"/>
              <a:t>03/02/2023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D708C37-1345-4093-8824-C67F1AB4E230}" type="slidenum">
              <a:rPr lang="en-GB" smtClean="0"/>
              <a:t>‹#›</a:t>
            </a:fld>
            <a:endParaRPr lang="en-GB"/>
          </a:p>
        </p:txBody>
      </p:sp>
    </p:spTree>
    <p:extLst>
      <p:ext uri="{BB962C8B-B14F-4D97-AF65-F5344CB8AC3E}">
        <p14:creationId xmlns:p14="http://schemas.microsoft.com/office/powerpoint/2010/main" val="26343239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1EE8203-9418-414C-B14D-578544A35554}" type="datetimeFigureOut">
              <a:rPr lang="en-GB" smtClean="0"/>
              <a:t>03/02/2023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D708C37-1345-4093-8824-C67F1AB4E230}" type="slidenum">
              <a:rPr lang="en-GB" smtClean="0"/>
              <a:t>‹#›</a:t>
            </a:fld>
            <a:endParaRPr lang="en-GB"/>
          </a:p>
        </p:txBody>
      </p:sp>
    </p:spTree>
    <p:extLst>
      <p:ext uri="{BB962C8B-B14F-4D97-AF65-F5344CB8AC3E}">
        <p14:creationId xmlns:p14="http://schemas.microsoft.com/office/powerpoint/2010/main" val="23883800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1EE8203-9418-414C-B14D-578544A35554}" type="datetimeFigureOut">
              <a:rPr lang="en-GB" smtClean="0"/>
              <a:t>03/02/2023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D708C37-1345-4093-8824-C67F1AB4E230}" type="slidenum">
              <a:rPr lang="en-GB" smtClean="0"/>
              <a:t>‹#›</a:t>
            </a:fld>
            <a:endParaRPr lang="en-GB"/>
          </a:p>
        </p:txBody>
      </p:sp>
    </p:spTree>
    <p:extLst>
      <p:ext uri="{BB962C8B-B14F-4D97-AF65-F5344CB8AC3E}">
        <p14:creationId xmlns:p14="http://schemas.microsoft.com/office/powerpoint/2010/main" val="13664645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1EE8203-9418-414C-B14D-578544A35554}" type="datetimeFigureOut">
              <a:rPr lang="en-GB" smtClean="0"/>
              <a:t>03/02/2023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D708C37-1345-4093-8824-C67F1AB4E230}" type="slidenum">
              <a:rPr lang="en-GB" smtClean="0"/>
              <a:t>‹#›</a:t>
            </a:fld>
            <a:endParaRPr lang="en-GB"/>
          </a:p>
        </p:txBody>
      </p:sp>
    </p:spTree>
    <p:extLst>
      <p:ext uri="{BB962C8B-B14F-4D97-AF65-F5344CB8AC3E}">
        <p14:creationId xmlns:p14="http://schemas.microsoft.com/office/powerpoint/2010/main" val="28066904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1EE8203-9418-414C-B14D-578544A35554}" type="datetimeFigureOut">
              <a:rPr lang="en-GB" smtClean="0"/>
              <a:t>03/02/2023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D708C37-1345-4093-8824-C67F1AB4E230}" type="slidenum">
              <a:rPr lang="en-GB" smtClean="0"/>
              <a:t>‹#›</a:t>
            </a:fld>
            <a:endParaRPr lang="en-GB"/>
          </a:p>
        </p:txBody>
      </p:sp>
    </p:spTree>
    <p:extLst>
      <p:ext uri="{BB962C8B-B14F-4D97-AF65-F5344CB8AC3E}">
        <p14:creationId xmlns:p14="http://schemas.microsoft.com/office/powerpoint/2010/main" val="41729755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1EE8203-9418-414C-B14D-578544A35554}" type="datetimeFigureOut">
              <a:rPr lang="en-GB" smtClean="0"/>
              <a:t>03/02/2023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708C37-1345-4093-8824-C67F1AB4E230}" type="slidenum">
              <a:rPr lang="en-GB" smtClean="0"/>
              <a:t>‹#›</a:t>
            </a:fld>
            <a:endParaRPr lang="en-GB"/>
          </a:p>
        </p:txBody>
      </p:sp>
    </p:spTree>
    <p:extLst>
      <p:ext uri="{BB962C8B-B14F-4D97-AF65-F5344CB8AC3E}">
        <p14:creationId xmlns:p14="http://schemas.microsoft.com/office/powerpoint/2010/main" val="14585330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1EE8203-9418-414C-B14D-578544A35554}" type="datetimeFigureOut">
              <a:rPr lang="en-GB" smtClean="0"/>
              <a:t>03/02/2023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708C37-1345-4093-8824-C67F1AB4E230}" type="slidenum">
              <a:rPr lang="en-GB" smtClean="0"/>
              <a:t>‹#›</a:t>
            </a:fld>
            <a:endParaRPr lang="en-GB"/>
          </a:p>
        </p:txBody>
      </p:sp>
    </p:spTree>
    <p:extLst>
      <p:ext uri="{BB962C8B-B14F-4D97-AF65-F5344CB8AC3E}">
        <p14:creationId xmlns:p14="http://schemas.microsoft.com/office/powerpoint/2010/main" val="9773520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Cover">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59533" y="368662"/>
            <a:ext cx="4608512" cy="600164"/>
          </a:xfrm>
          <a:ln>
            <a:noFill/>
          </a:ln>
        </p:spPr>
        <p:txBody>
          <a:bodyPr wrap="square" lIns="0" tIns="0" rIns="0" bIns="0" anchor="t" anchorCtr="0">
            <a:spAutoFit/>
          </a:bodyPr>
          <a:lstStyle>
            <a:lvl1pPr algn="l">
              <a:defRPr sz="1950" b="1">
                <a:ln>
                  <a:noFill/>
                </a:ln>
                <a:solidFill>
                  <a:srgbClr val="2F8FD1"/>
                </a:solidFill>
                <a:latin typeface="Arial" pitchFamily="34" charset="0"/>
                <a:cs typeface="Arial" pitchFamily="34" charset="0"/>
              </a:defRPr>
            </a:lvl1pPr>
          </a:lstStyle>
          <a:p>
            <a:r>
              <a:rPr lang="en-US" dirty="0"/>
              <a:t>Click to edit </a:t>
            </a:r>
            <a:br>
              <a:rPr lang="en-US" dirty="0"/>
            </a:br>
            <a:r>
              <a:rPr lang="en-US" dirty="0"/>
              <a:t>Master title style</a:t>
            </a:r>
            <a:endParaRPr lang="en-GB" dirty="0"/>
          </a:p>
        </p:txBody>
      </p:sp>
      <p:pic>
        <p:nvPicPr>
          <p:cNvPr id="6" name="Picture 5">
            <a:extLst>
              <a:ext uri="{FF2B5EF4-FFF2-40B4-BE49-F238E27FC236}">
                <a16:creationId xmlns:a16="http://schemas.microsoft.com/office/drawing/2014/main" id="{D76E8B12-93EC-43DA-B396-36A79A5A051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667258" y="171361"/>
            <a:ext cx="2348505" cy="800218"/>
          </a:xfrm>
          <a:prstGeom prst="rect">
            <a:avLst/>
          </a:prstGeom>
        </p:spPr>
      </p:pic>
      <p:pic>
        <p:nvPicPr>
          <p:cNvPr id="5" name="Picture 4">
            <a:extLst>
              <a:ext uri="{FF2B5EF4-FFF2-40B4-BE49-F238E27FC236}">
                <a16:creationId xmlns:a16="http://schemas.microsoft.com/office/drawing/2014/main" id="{4DAAC618-2C74-409A-B4AC-A381EFA6E2B0}"/>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271976" y="5649182"/>
            <a:ext cx="1411941" cy="911090"/>
          </a:xfrm>
          <a:prstGeom prst="rect">
            <a:avLst/>
          </a:prstGeom>
        </p:spPr>
      </p:pic>
    </p:spTree>
    <p:extLst>
      <p:ext uri="{BB962C8B-B14F-4D97-AF65-F5344CB8AC3E}">
        <p14:creationId xmlns:p14="http://schemas.microsoft.com/office/powerpoint/2010/main" val="274538004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1_Custom Layout">
    <p:spTree>
      <p:nvGrpSpPr>
        <p:cNvPr id="1" name=""/>
        <p:cNvGrpSpPr/>
        <p:nvPr/>
      </p:nvGrpSpPr>
      <p:grpSpPr>
        <a:xfrm>
          <a:off x="0" y="0"/>
          <a:ext cx="0" cy="0"/>
          <a:chOff x="0" y="0"/>
          <a:chExt cx="0" cy="0"/>
        </a:xfrm>
      </p:grpSpPr>
      <p:cxnSp>
        <p:nvCxnSpPr>
          <p:cNvPr id="4" name="Straight Connector 3"/>
          <p:cNvCxnSpPr/>
          <p:nvPr/>
        </p:nvCxnSpPr>
        <p:spPr>
          <a:xfrm>
            <a:off x="358775" y="3861048"/>
            <a:ext cx="8426450" cy="0"/>
          </a:xfrm>
          <a:prstGeom prst="line">
            <a:avLst/>
          </a:prstGeom>
          <a:ln w="9525">
            <a:solidFill>
              <a:schemeClr val="tx2"/>
            </a:solidFill>
          </a:ln>
        </p:spPr>
        <p:style>
          <a:lnRef idx="1">
            <a:schemeClr val="dk1"/>
          </a:lnRef>
          <a:fillRef idx="0">
            <a:schemeClr val="dk1"/>
          </a:fillRef>
          <a:effectRef idx="0">
            <a:schemeClr val="dk1"/>
          </a:effectRef>
          <a:fontRef idx="minor">
            <a:schemeClr val="tx1"/>
          </a:fontRef>
        </p:style>
      </p:cxnSp>
      <p:cxnSp>
        <p:nvCxnSpPr>
          <p:cNvPr id="5" name="Straight Connector 4"/>
          <p:cNvCxnSpPr/>
          <p:nvPr/>
        </p:nvCxnSpPr>
        <p:spPr>
          <a:xfrm>
            <a:off x="359532" y="2708920"/>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sp>
        <p:nvSpPr>
          <p:cNvPr id="7" name="Title 1"/>
          <p:cNvSpPr>
            <a:spLocks noGrp="1"/>
          </p:cNvSpPr>
          <p:nvPr>
            <p:ph type="title"/>
          </p:nvPr>
        </p:nvSpPr>
        <p:spPr>
          <a:xfrm>
            <a:off x="358774" y="2780928"/>
            <a:ext cx="8425694" cy="1008112"/>
          </a:xfrm>
        </p:spPr>
        <p:txBody>
          <a:bodyPr/>
          <a:lstStyle>
            <a:lvl1pPr>
              <a:defRPr b="1">
                <a:solidFill>
                  <a:schemeClr val="tx2"/>
                </a:solidFill>
              </a:defRPr>
            </a:lvl1pPr>
          </a:lstStyle>
          <a:p>
            <a:r>
              <a:rPr lang="en-US"/>
              <a:t>Click to edit Master title style</a:t>
            </a:r>
            <a:endParaRPr lang="en-GB" dirty="0"/>
          </a:p>
        </p:txBody>
      </p:sp>
      <p:cxnSp>
        <p:nvCxnSpPr>
          <p:cNvPr id="11" name="Straight Connector 10"/>
          <p:cNvCxnSpPr/>
          <p:nvPr userDrawn="1"/>
        </p:nvCxnSpPr>
        <p:spPr>
          <a:xfrm>
            <a:off x="358775" y="3861048"/>
            <a:ext cx="8426450" cy="0"/>
          </a:xfrm>
          <a:prstGeom prst="line">
            <a:avLst/>
          </a:prstGeom>
          <a:ln w="9525">
            <a:solidFill>
              <a:schemeClr val="tx2"/>
            </a:solidFill>
          </a:ln>
        </p:spPr>
        <p:style>
          <a:lnRef idx="1">
            <a:schemeClr val="dk1"/>
          </a:lnRef>
          <a:fillRef idx="0">
            <a:schemeClr val="dk1"/>
          </a:fillRef>
          <a:effectRef idx="0">
            <a:schemeClr val="dk1"/>
          </a:effectRef>
          <a:fontRef idx="minor">
            <a:schemeClr val="tx1"/>
          </a:fontRef>
        </p:style>
      </p:cxnSp>
      <p:cxnSp>
        <p:nvCxnSpPr>
          <p:cNvPr id="12" name="Straight Connector 11"/>
          <p:cNvCxnSpPr/>
          <p:nvPr userDrawn="1"/>
        </p:nvCxnSpPr>
        <p:spPr>
          <a:xfrm>
            <a:off x="359532" y="2708920"/>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pic>
        <p:nvPicPr>
          <p:cNvPr id="18" name="Picture 1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23528" y="5974696"/>
            <a:ext cx="1215031" cy="622656"/>
          </a:xfrm>
          <a:prstGeom prst="rect">
            <a:avLst/>
          </a:prstGeom>
        </p:spPr>
      </p:pic>
      <p:pic>
        <p:nvPicPr>
          <p:cNvPr id="9" name="Picture 8">
            <a:extLst>
              <a:ext uri="{FF2B5EF4-FFF2-40B4-BE49-F238E27FC236}">
                <a16:creationId xmlns:a16="http://schemas.microsoft.com/office/drawing/2014/main" id="{428BF7A2-437E-411E-AD32-19554D07ABC5}"/>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380312" y="92720"/>
            <a:ext cx="1619672" cy="551879"/>
          </a:xfrm>
          <a:prstGeom prst="rect">
            <a:avLst/>
          </a:prstGeom>
        </p:spPr>
      </p:pic>
    </p:spTree>
    <p:extLst>
      <p:ext uri="{BB962C8B-B14F-4D97-AF65-F5344CB8AC3E}">
        <p14:creationId xmlns:p14="http://schemas.microsoft.com/office/powerpoint/2010/main" val="16171874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1EE8203-9418-414C-B14D-578544A35554}" type="datetimeFigureOut">
              <a:rPr lang="en-GB" smtClean="0"/>
              <a:t>03/02/2023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D708C37-1345-4093-8824-C67F1AB4E230}" type="slidenum">
              <a:rPr lang="en-GB" smtClean="0"/>
              <a:t>‹#›</a:t>
            </a:fld>
            <a:endParaRPr lang="en-GB"/>
          </a:p>
        </p:txBody>
      </p:sp>
    </p:spTree>
    <p:extLst>
      <p:ext uri="{BB962C8B-B14F-4D97-AF65-F5344CB8AC3E}">
        <p14:creationId xmlns:p14="http://schemas.microsoft.com/office/powerpoint/2010/main" val="7618207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7.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7" Type="http://schemas.openxmlformats.org/officeDocument/2006/relationships/image" Target="../media/image7.png"/><Relationship Id="rId2" Type="http://schemas.microsoft.com/office/2007/relationships/media" Target="../media/media2.m4a"/><Relationship Id="rId1" Type="http://schemas.openxmlformats.org/officeDocument/2006/relationships/video" Target="https://player.vimeo.com/video/613415806?h=a6c6da4468" TargetMode="External"/><Relationship Id="rId6" Type="http://schemas.openxmlformats.org/officeDocument/2006/relationships/image" Target="../media/image8.png"/><Relationship Id="rId5" Type="http://schemas.openxmlformats.org/officeDocument/2006/relationships/notesSlide" Target="../notesSlides/notesSlide2.xml"/><Relationship Id="rId4"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slideLayout" Target="../slideLayouts/slideLayout12.xml"/><Relationship Id="rId7" Type="http://schemas.openxmlformats.org/officeDocument/2006/relationships/image" Target="../media/image11.jpe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notesSlide" Target="../notesSlides/notesSlide3.xml"/><Relationship Id="rId9"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7.png"/><Relationship Id="rId5" Type="http://schemas.openxmlformats.org/officeDocument/2006/relationships/image" Target="../media/image13.jpe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slideLayout" Target="../slideLayouts/slideLayout12.xml"/><Relationship Id="rId7" Type="http://schemas.openxmlformats.org/officeDocument/2006/relationships/image" Target="../media/image16.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15.png"/><Relationship Id="rId5" Type="http://schemas.openxmlformats.org/officeDocument/2006/relationships/image" Target="../media/image14.png"/><Relationship Id="rId10" Type="http://schemas.openxmlformats.org/officeDocument/2006/relationships/image" Target="../media/image7.png"/><Relationship Id="rId4" Type="http://schemas.openxmlformats.org/officeDocument/2006/relationships/notesSlide" Target="../notesSlides/notesSlide5.xml"/><Relationship Id="rId9" Type="http://schemas.openxmlformats.org/officeDocument/2006/relationships/image" Target="../media/image18.png"/></Relationships>
</file>

<file path=ppt/slides/_rels/slide6.xml.rels><?xml version="1.0" encoding="UTF-8" standalone="yes"?>
<Relationships xmlns="http://schemas.openxmlformats.org/package/2006/relationships"><Relationship Id="rId13" Type="http://schemas.openxmlformats.org/officeDocument/2006/relationships/image" Target="../media/image26.png"/><Relationship Id="rId18" Type="http://schemas.openxmlformats.org/officeDocument/2006/relationships/image" Target="../media/image31.png"/><Relationship Id="rId26" Type="http://schemas.openxmlformats.org/officeDocument/2006/relationships/image" Target="../media/image39.png"/><Relationship Id="rId21" Type="http://schemas.openxmlformats.org/officeDocument/2006/relationships/image" Target="../media/image34.png"/><Relationship Id="rId34" Type="http://schemas.openxmlformats.org/officeDocument/2006/relationships/image" Target="../media/image47.png"/><Relationship Id="rId7" Type="http://schemas.openxmlformats.org/officeDocument/2006/relationships/image" Target="../media/image20.png"/><Relationship Id="rId12" Type="http://schemas.openxmlformats.org/officeDocument/2006/relationships/image" Target="../media/image25.png"/><Relationship Id="rId17" Type="http://schemas.openxmlformats.org/officeDocument/2006/relationships/image" Target="../media/image30.png"/><Relationship Id="rId25" Type="http://schemas.openxmlformats.org/officeDocument/2006/relationships/image" Target="../media/image38.png"/><Relationship Id="rId33" Type="http://schemas.openxmlformats.org/officeDocument/2006/relationships/image" Target="../media/image46.png"/><Relationship Id="rId2" Type="http://schemas.microsoft.com/office/2007/relationships/media" Target="../media/media6.m4a"/><Relationship Id="rId16" Type="http://schemas.openxmlformats.org/officeDocument/2006/relationships/image" Target="../media/image29.png"/><Relationship Id="rId20" Type="http://schemas.openxmlformats.org/officeDocument/2006/relationships/image" Target="../media/image33.png"/><Relationship Id="rId29" Type="http://schemas.openxmlformats.org/officeDocument/2006/relationships/image" Target="../media/image42.png"/><Relationship Id="rId1" Type="http://schemas.openxmlformats.org/officeDocument/2006/relationships/tags" Target="../tags/tag1.xml"/><Relationship Id="rId6" Type="http://schemas.openxmlformats.org/officeDocument/2006/relationships/image" Target="../media/image19.png"/><Relationship Id="rId11" Type="http://schemas.openxmlformats.org/officeDocument/2006/relationships/image" Target="../media/image24.png"/><Relationship Id="rId24" Type="http://schemas.openxmlformats.org/officeDocument/2006/relationships/image" Target="../media/image37.jpeg"/><Relationship Id="rId32" Type="http://schemas.openxmlformats.org/officeDocument/2006/relationships/image" Target="../media/image45.png"/><Relationship Id="rId37" Type="http://schemas.openxmlformats.org/officeDocument/2006/relationships/image" Target="../media/image7.png"/><Relationship Id="rId5" Type="http://schemas.openxmlformats.org/officeDocument/2006/relationships/notesSlide" Target="../notesSlides/notesSlide6.xml"/><Relationship Id="rId15" Type="http://schemas.openxmlformats.org/officeDocument/2006/relationships/image" Target="../media/image28.png"/><Relationship Id="rId23" Type="http://schemas.openxmlformats.org/officeDocument/2006/relationships/image" Target="../media/image36.png"/><Relationship Id="rId28" Type="http://schemas.openxmlformats.org/officeDocument/2006/relationships/image" Target="../media/image41.png"/><Relationship Id="rId36" Type="http://schemas.openxmlformats.org/officeDocument/2006/relationships/image" Target="../media/image49.png"/><Relationship Id="rId10" Type="http://schemas.openxmlformats.org/officeDocument/2006/relationships/image" Target="../media/image23.png"/><Relationship Id="rId19" Type="http://schemas.openxmlformats.org/officeDocument/2006/relationships/image" Target="../media/image32.png"/><Relationship Id="rId31" Type="http://schemas.openxmlformats.org/officeDocument/2006/relationships/image" Target="../media/image44.png"/><Relationship Id="rId4" Type="http://schemas.openxmlformats.org/officeDocument/2006/relationships/slideLayout" Target="../slideLayouts/slideLayout12.xml"/><Relationship Id="rId9" Type="http://schemas.openxmlformats.org/officeDocument/2006/relationships/image" Target="../media/image22.png"/><Relationship Id="rId14" Type="http://schemas.openxmlformats.org/officeDocument/2006/relationships/image" Target="../media/image27.png"/><Relationship Id="rId22" Type="http://schemas.openxmlformats.org/officeDocument/2006/relationships/image" Target="../media/image35.png"/><Relationship Id="rId27" Type="http://schemas.openxmlformats.org/officeDocument/2006/relationships/image" Target="../media/image40.jpeg"/><Relationship Id="rId30" Type="http://schemas.openxmlformats.org/officeDocument/2006/relationships/image" Target="../media/image43.png"/><Relationship Id="rId35" Type="http://schemas.openxmlformats.org/officeDocument/2006/relationships/image" Target="../media/image48.png"/><Relationship Id="rId8" Type="http://schemas.openxmlformats.org/officeDocument/2006/relationships/image" Target="../media/image21.png"/><Relationship Id="rId3" Type="http://schemas.openxmlformats.org/officeDocument/2006/relationships/audio" Target="../media/media6.m4a"/></Relationships>
</file>

<file path=ppt/slides/_rels/slide7.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slideLayout" Target="../slideLayouts/slideLayout12.xml"/><Relationship Id="rId7" Type="http://schemas.openxmlformats.org/officeDocument/2006/relationships/image" Target="../media/image52.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51.png"/><Relationship Id="rId5" Type="http://schemas.openxmlformats.org/officeDocument/2006/relationships/image" Target="../media/image50.png"/><Relationship Id="rId10" Type="http://schemas.openxmlformats.org/officeDocument/2006/relationships/image" Target="../media/image7.png"/><Relationship Id="rId4" Type="http://schemas.openxmlformats.org/officeDocument/2006/relationships/notesSlide" Target="../notesSlides/notesSlide7.xml"/><Relationship Id="rId9" Type="http://schemas.openxmlformats.org/officeDocument/2006/relationships/image" Target="../media/image54.png"/></Relationships>
</file>

<file path=ppt/slides/_rels/slide8.xml.rels><?xml version="1.0" encoding="UTF-8" standalone="yes"?>
<Relationships xmlns="http://schemas.openxmlformats.org/package/2006/relationships"><Relationship Id="rId8" Type="http://schemas.openxmlformats.org/officeDocument/2006/relationships/image" Target="../media/image57.jpeg"/><Relationship Id="rId3" Type="http://schemas.openxmlformats.org/officeDocument/2006/relationships/audio" Target="../media/media8.m4a"/><Relationship Id="rId7" Type="http://schemas.openxmlformats.org/officeDocument/2006/relationships/image" Target="../media/image56.jpeg"/><Relationship Id="rId2" Type="http://schemas.microsoft.com/office/2007/relationships/media" Target="../media/media8.m4a"/><Relationship Id="rId1" Type="http://schemas.openxmlformats.org/officeDocument/2006/relationships/tags" Target="../tags/tag2.xml"/><Relationship Id="rId6" Type="http://schemas.openxmlformats.org/officeDocument/2006/relationships/image" Target="../media/image55.jpeg"/><Relationship Id="rId11" Type="http://schemas.openxmlformats.org/officeDocument/2006/relationships/image" Target="../media/image7.png"/><Relationship Id="rId5" Type="http://schemas.openxmlformats.org/officeDocument/2006/relationships/notesSlide" Target="../notesSlides/notesSlide8.xml"/><Relationship Id="rId10" Type="http://schemas.openxmlformats.org/officeDocument/2006/relationships/image" Target="../media/image58.jpeg"/><Relationship Id="rId4" Type="http://schemas.openxmlformats.org/officeDocument/2006/relationships/slideLayout" Target="../slideLayouts/slideLayout12.xml"/><Relationship Id="rId9" Type="http://schemas.openxmlformats.org/officeDocument/2006/relationships/chart" Target="../charts/chart1.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7.png"/><Relationship Id="rId5" Type="http://schemas.openxmlformats.org/officeDocument/2006/relationships/image" Target="../media/image59.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Layout" Target="../slideLayouts/slideLayout12.xml"/><Relationship Id="rId7" Type="http://schemas.openxmlformats.org/officeDocument/2006/relationships/image" Target="../media/image2.jpe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61.svg"/><Relationship Id="rId5" Type="http://schemas.openxmlformats.org/officeDocument/2006/relationships/image" Target="../media/image60.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7.pn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8" Type="http://schemas.openxmlformats.org/officeDocument/2006/relationships/image" Target="../media/image65.jpeg"/><Relationship Id="rId13" Type="http://schemas.openxmlformats.org/officeDocument/2006/relationships/image" Target="../media/image7.png"/><Relationship Id="rId3" Type="http://schemas.openxmlformats.org/officeDocument/2006/relationships/slideLayout" Target="../slideLayouts/slideLayout12.xml"/><Relationship Id="rId7" Type="http://schemas.openxmlformats.org/officeDocument/2006/relationships/image" Target="../media/image64.png"/><Relationship Id="rId12" Type="http://schemas.openxmlformats.org/officeDocument/2006/relationships/image" Target="../media/image2.jpeg"/><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63.jpeg"/><Relationship Id="rId11" Type="http://schemas.openxmlformats.org/officeDocument/2006/relationships/image" Target="../media/image68.jpeg"/><Relationship Id="rId5" Type="http://schemas.openxmlformats.org/officeDocument/2006/relationships/image" Target="../media/image62.png"/><Relationship Id="rId10" Type="http://schemas.openxmlformats.org/officeDocument/2006/relationships/image" Target="../media/image67.jpeg"/><Relationship Id="rId4" Type="http://schemas.openxmlformats.org/officeDocument/2006/relationships/notesSlide" Target="../notesSlides/notesSlide12.xml"/><Relationship Id="rId9" Type="http://schemas.openxmlformats.org/officeDocument/2006/relationships/image" Target="../media/image66.jpeg"/></Relationships>
</file>

<file path=ppt/slides/_rels/slide13.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slideLayout" Target="../slideLayouts/slideLayout12.xml"/><Relationship Id="rId7" Type="http://schemas.openxmlformats.org/officeDocument/2006/relationships/image" Target="../media/image71.jpeg"/><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70.jpg"/><Relationship Id="rId5" Type="http://schemas.openxmlformats.org/officeDocument/2006/relationships/image" Target="../media/image69.jpg"/><Relationship Id="rId10" Type="http://schemas.openxmlformats.org/officeDocument/2006/relationships/image" Target="../media/image7.png"/><Relationship Id="rId4" Type="http://schemas.openxmlformats.org/officeDocument/2006/relationships/notesSlide" Target="../notesSlides/notesSlide13.xml"/><Relationship Id="rId9" Type="http://schemas.openxmlformats.org/officeDocument/2006/relationships/image" Target="../media/image72.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7.png"/><Relationship Id="rId5" Type="http://schemas.openxmlformats.org/officeDocument/2006/relationships/image" Target="../media/image73.png"/><Relationship Id="rId4" Type="http://schemas.openxmlformats.org/officeDocument/2006/relationships/notesSlide" Target="../notesSlides/notesSlide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699792" y="5373216"/>
            <a:ext cx="3744416" cy="648072"/>
          </a:xfrm>
        </p:spPr>
        <p:txBody>
          <a:bodyPr>
            <a:normAutofit fontScale="70000" lnSpcReduction="20000"/>
          </a:bodyPr>
          <a:lstStyle/>
          <a:p>
            <a:r>
              <a:rPr lang="en-GB" sz="2800" b="1" dirty="0">
                <a:solidFill>
                  <a:schemeClr val="tx1"/>
                </a:solidFill>
              </a:rPr>
              <a:t>Susan Mehmi</a:t>
            </a:r>
          </a:p>
          <a:p>
            <a:r>
              <a:rPr lang="en-GB" sz="2800" b="1" dirty="0">
                <a:solidFill>
                  <a:schemeClr val="tx1"/>
                </a:solidFill>
              </a:rPr>
              <a:t>JCP Support for Schools</a:t>
            </a:r>
          </a:p>
        </p:txBody>
      </p:sp>
      <p:pic>
        <p:nvPicPr>
          <p:cNvPr id="5"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5536" y="404664"/>
            <a:ext cx="1405448" cy="13841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8" descr="A picture containing diagram&#10;&#10;Description automatically generated">
            <a:extLst>
              <a:ext uri="{FF2B5EF4-FFF2-40B4-BE49-F238E27FC236}">
                <a16:creationId xmlns:a16="http://schemas.microsoft.com/office/drawing/2014/main" id="{9D735050-6FB8-4F12-A4BC-12A191491E2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43609" y="2276872"/>
            <a:ext cx="7056784" cy="2304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Audio 11">
            <a:hlinkClick r:id="" action="ppaction://media"/>
            <a:extLst>
              <a:ext uri="{FF2B5EF4-FFF2-40B4-BE49-F238E27FC236}">
                <a16:creationId xmlns:a16="http://schemas.microsoft.com/office/drawing/2014/main" id="{27E8B915-7DFB-44AE-98F2-CE2DCD00A803}"/>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521700" y="6235700"/>
            <a:ext cx="406400" cy="406400"/>
          </a:xfrm>
          <a:prstGeom prst="rect">
            <a:avLst/>
          </a:prstGeom>
        </p:spPr>
      </p:pic>
    </p:spTree>
    <p:extLst>
      <p:ext uri="{BB962C8B-B14F-4D97-AF65-F5344CB8AC3E}">
        <p14:creationId xmlns:p14="http://schemas.microsoft.com/office/powerpoint/2010/main" val="740633942"/>
      </p:ext>
    </p:extLst>
  </p:cSld>
  <p:clrMapOvr>
    <a:masterClrMapping/>
  </p:clrMapOvr>
  <mc:AlternateContent xmlns:mc="http://schemas.openxmlformats.org/markup-compatibility/2006" xmlns:p14="http://schemas.microsoft.com/office/powerpoint/2010/main">
    <mc:Choice Requires="p14">
      <p:transition spd="slow" p14:dur="1500" advTm="52000">
        <p:split orient="vert"/>
      </p:transition>
    </mc:Choice>
    <mc:Fallback xmlns="">
      <p:transition spd="slow" advTm="5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59533" y="368662"/>
            <a:ext cx="4608512" cy="300082"/>
          </a:xfrm>
        </p:spPr>
        <p:txBody>
          <a:bodyPr/>
          <a:lstStyle/>
          <a:p>
            <a:r>
              <a:rPr lang="en-GB" dirty="0"/>
              <a:t>Video: Apprentices are Amazing</a:t>
            </a:r>
          </a:p>
        </p:txBody>
      </p:sp>
      <p:pic>
        <p:nvPicPr>
          <p:cNvPr id="3" name="613415806"/>
          <p:cNvPicPr>
            <a:picLocks noRot="1" noChangeAspect="1"/>
          </p:cNvPicPr>
          <p:nvPr>
            <a:videoFile r:link="rId1"/>
          </p:nvPr>
        </p:nvPicPr>
        <p:blipFill>
          <a:blip r:embed="rId6"/>
          <a:stretch>
            <a:fillRect/>
          </a:stretch>
        </p:blipFill>
        <p:spPr>
          <a:xfrm>
            <a:off x="827584" y="836712"/>
            <a:ext cx="7776864" cy="4764205"/>
          </a:xfrm>
          <a:prstGeom prst="rect">
            <a:avLst/>
          </a:prstGeom>
        </p:spPr>
      </p:pic>
      <p:pic>
        <p:nvPicPr>
          <p:cNvPr id="5" name="Recorded Sound">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198048" y="5949280"/>
            <a:ext cx="406400" cy="406400"/>
          </a:xfrm>
          <a:prstGeom prst="rect">
            <a:avLst/>
          </a:prstGeom>
        </p:spPr>
      </p:pic>
    </p:spTree>
    <p:extLst>
      <p:ext uri="{BB962C8B-B14F-4D97-AF65-F5344CB8AC3E}">
        <p14:creationId xmlns:p14="http://schemas.microsoft.com/office/powerpoint/2010/main" val="2308997754"/>
      </p:ext>
    </p:extLst>
  </p:cSld>
  <p:clrMapOvr>
    <a:masterClrMapping/>
  </p:clrMapOvr>
  <mc:AlternateContent xmlns:mc="http://schemas.openxmlformats.org/markup-compatibility/2006" xmlns:p14="http://schemas.microsoft.com/office/powerpoint/2010/main">
    <mc:Choice Requires="p14">
      <p:transition spd="slow" p14:dur="1600" advTm="96000">
        <p:blinds dir="vert"/>
      </p:transition>
    </mc:Choice>
    <mc:Fallback xmlns="">
      <p:transition spd="slow" advTm="96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par>
                          <p:cTn id="7" fill="hold">
                            <p:stCondLst>
                              <p:cond delay="1"/>
                            </p:stCondLst>
                            <p:childTnLst>
                              <p:par>
                                <p:cTn id="8" presetID="1" presetClass="mediacall" presetSubtype="0" fill="hold" nodeType="afterEffect">
                                  <p:stCondLst>
                                    <p:cond delay="0"/>
                                  </p:stCondLst>
                                  <p:childTnLst>
                                    <p:cmd type="call" cmd="playFrom(0.0)">
                                      <p:cBhvr>
                                        <p:cTn id="9" dur="1434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10" fill="hold" display="0">
                  <p:stCondLst>
                    <p:cond delay="indefinite"/>
                  </p:stCondLst>
                </p:cTn>
                <p:tgtEl>
                  <p:spTgt spid="3"/>
                </p:tgtEl>
              </p:cMediaNode>
            </p:video>
            <p:seq concurrent="1" nextAc="seek">
              <p:cTn id="11" restart="whenNotActive" fill="hold" evtFilter="cancelBubble" nodeType="interactiveSeq">
                <p:stCondLst>
                  <p:cond evt="onClick" delay="0">
                    <p:tgtEl>
                      <p:spTgt spid="3"/>
                    </p:tgtEl>
                  </p:cond>
                </p:stCondLst>
                <p:endSync evt="end" delay="0">
                  <p:rtn val="all"/>
                </p:endSync>
                <p:childTnLst>
                  <p:par>
                    <p:cTn id="12" fill="hold">
                      <p:stCondLst>
                        <p:cond delay="0"/>
                      </p:stCondLst>
                      <p:childTnLst>
                        <p:par>
                          <p:cTn id="13" fill="hold">
                            <p:stCondLst>
                              <p:cond delay="0"/>
                            </p:stCondLst>
                            <p:childTnLst>
                              <p:par>
                                <p:cTn id="14" presetID="2" presetClass="mediacall" presetSubtype="0" fill="hold" nodeType="clickEffect">
                                  <p:stCondLst>
                                    <p:cond delay="0"/>
                                  </p:stCondLst>
                                  <p:childTnLst>
                                    <p:cmd type="call" cmd="togglePause">
                                      <p:cBhvr>
                                        <p:cTn id="15" dur="1" fill="hold"/>
                                        <p:tgtEl>
                                          <p:spTgt spid="3"/>
                                        </p:tgtEl>
                                      </p:cBhvr>
                                    </p:cmd>
                                  </p:childTnLst>
                                </p:cTn>
                              </p:par>
                            </p:childTnLst>
                          </p:cTn>
                        </p:par>
                      </p:childTnLst>
                    </p:cTn>
                  </p:par>
                </p:childTnLst>
              </p:cTn>
              <p:nextCondLst>
                <p:cond evt="onClick" delay="0">
                  <p:tgtEl>
                    <p:spTgt spid="3"/>
                  </p:tgtEl>
                </p:cond>
              </p:nextCondLst>
            </p:seq>
            <p:audio>
              <p:cMediaNode vol="80000">
                <p:cTn id="16" fill="hold" display="0">
                  <p:stCondLst>
                    <p:cond delay="indefinite"/>
                  </p:stCondLst>
                  <p:endCondLst>
                    <p:cond evt="onStopAudio" delay="0">
                      <p:tgtEl>
                        <p:sldTgt/>
                      </p:tgtEl>
                    </p:cond>
                  </p:endCondLst>
                </p:cTn>
                <p:tgtEl>
                  <p:spTgt spid="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12649" y="1133745"/>
            <a:ext cx="4293477" cy="300083"/>
          </a:xfrm>
        </p:spPr>
        <p:txBody>
          <a:bodyPr/>
          <a:lstStyle/>
          <a:p>
            <a:r>
              <a:rPr lang="en-GB" dirty="0"/>
              <a:t>What are apprenticeships?</a:t>
            </a:r>
          </a:p>
        </p:txBody>
      </p:sp>
      <p:grpSp>
        <p:nvGrpSpPr>
          <p:cNvPr id="91" name="Group 90">
            <a:extLst>
              <a:ext uri="{FF2B5EF4-FFF2-40B4-BE49-F238E27FC236}">
                <a16:creationId xmlns:a16="http://schemas.microsoft.com/office/drawing/2014/main" id="{4EE5FDF8-3EBA-4D44-8FE2-BFD43C4BA0E6}"/>
              </a:ext>
            </a:extLst>
          </p:cNvPr>
          <p:cNvGrpSpPr/>
          <p:nvPr/>
        </p:nvGrpSpPr>
        <p:grpSpPr>
          <a:xfrm>
            <a:off x="1092144" y="4532662"/>
            <a:ext cx="1828250" cy="681776"/>
            <a:chOff x="7231532" y="4691614"/>
            <a:chExt cx="2437667" cy="909034"/>
          </a:xfrm>
        </p:grpSpPr>
        <p:grpSp>
          <p:nvGrpSpPr>
            <p:cNvPr id="60" name="Group 59">
              <a:extLst>
                <a:ext uri="{FF2B5EF4-FFF2-40B4-BE49-F238E27FC236}">
                  <a16:creationId xmlns:a16="http://schemas.microsoft.com/office/drawing/2014/main" id="{87802CD9-9C3E-48C8-A998-A6927A7BD88F}"/>
                </a:ext>
              </a:extLst>
            </p:cNvPr>
            <p:cNvGrpSpPr/>
            <p:nvPr/>
          </p:nvGrpSpPr>
          <p:grpSpPr>
            <a:xfrm>
              <a:off x="7231532" y="4691614"/>
              <a:ext cx="2437667" cy="909034"/>
              <a:chOff x="1240169" y="1651346"/>
              <a:chExt cx="2437667" cy="909034"/>
            </a:xfrm>
          </p:grpSpPr>
          <p:sp>
            <p:nvSpPr>
              <p:cNvPr id="61" name="Oval 60">
                <a:extLst>
                  <a:ext uri="{FF2B5EF4-FFF2-40B4-BE49-F238E27FC236}">
                    <a16:creationId xmlns:a16="http://schemas.microsoft.com/office/drawing/2014/main" id="{18CBD811-3E9E-472D-B3CB-44379E20B621}"/>
                  </a:ext>
                </a:extLst>
              </p:cNvPr>
              <p:cNvSpPr/>
              <p:nvPr/>
            </p:nvSpPr>
            <p:spPr>
              <a:xfrm>
                <a:off x="2175539" y="1651346"/>
                <a:ext cx="566928" cy="567633"/>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dirty="0">
                  <a:solidFill>
                    <a:srgbClr val="FFFFFF"/>
                  </a:solidFill>
                  <a:latin typeface="Arial"/>
                </a:endParaRPr>
              </a:p>
            </p:txBody>
          </p:sp>
          <p:sp>
            <p:nvSpPr>
              <p:cNvPr id="62" name="TextBox 61">
                <a:extLst>
                  <a:ext uri="{FF2B5EF4-FFF2-40B4-BE49-F238E27FC236}">
                    <a16:creationId xmlns:a16="http://schemas.microsoft.com/office/drawing/2014/main" id="{FFD19DC0-7463-4495-BFAE-E5407DABABAE}"/>
                  </a:ext>
                </a:extLst>
              </p:cNvPr>
              <p:cNvSpPr txBox="1"/>
              <p:nvPr/>
            </p:nvSpPr>
            <p:spPr>
              <a:xfrm>
                <a:off x="1240169" y="2217210"/>
                <a:ext cx="2437667" cy="343170"/>
              </a:xfrm>
              <a:prstGeom prst="rect">
                <a:avLst/>
              </a:prstGeom>
              <a:noFill/>
            </p:spPr>
            <p:txBody>
              <a:bodyPr wrap="square" rtlCol="0">
                <a:spAutoFit/>
              </a:bodyPr>
              <a:lstStyle/>
              <a:p>
                <a:pPr algn="ctr">
                  <a:lnSpc>
                    <a:spcPct val="130000"/>
                  </a:lnSpc>
                  <a:defRPr/>
                </a:pPr>
                <a:r>
                  <a:rPr lang="en-US" sz="825" dirty="0">
                    <a:solidFill>
                      <a:srgbClr val="2F8FD1"/>
                    </a:solidFill>
                    <a:latin typeface="Lato" panose="020F0502020204030203" pitchFamily="34" charset="0"/>
                    <a:ea typeface="Lato" panose="020F0502020204030203" pitchFamily="34" charset="0"/>
                    <a:cs typeface="Lato" panose="020F0502020204030203" pitchFamily="34" charset="0"/>
                  </a:rPr>
                  <a:t>Earn a wage</a:t>
                </a:r>
              </a:p>
            </p:txBody>
          </p:sp>
        </p:grpSp>
        <p:grpSp>
          <p:nvGrpSpPr>
            <p:cNvPr id="63" name="Group 85">
              <a:extLst>
                <a:ext uri="{FF2B5EF4-FFF2-40B4-BE49-F238E27FC236}">
                  <a16:creationId xmlns:a16="http://schemas.microsoft.com/office/drawing/2014/main" id="{A3BD8AC9-CA4E-4E26-809D-30BA67455F75}"/>
                </a:ext>
              </a:extLst>
            </p:cNvPr>
            <p:cNvGrpSpPr/>
            <p:nvPr/>
          </p:nvGrpSpPr>
          <p:grpSpPr>
            <a:xfrm>
              <a:off x="8279117" y="4746965"/>
              <a:ext cx="342496" cy="455162"/>
              <a:chOff x="5575100" y="3734191"/>
              <a:chExt cx="315602" cy="419419"/>
            </a:xfrm>
            <a:solidFill>
              <a:srgbClr val="F6510A"/>
            </a:solidFill>
          </p:grpSpPr>
          <p:sp>
            <p:nvSpPr>
              <p:cNvPr id="64" name="Freeform 108">
                <a:extLst>
                  <a:ext uri="{FF2B5EF4-FFF2-40B4-BE49-F238E27FC236}">
                    <a16:creationId xmlns:a16="http://schemas.microsoft.com/office/drawing/2014/main" id="{6883A8B1-DC0D-47AC-9383-2E7E3286033A}"/>
                  </a:ext>
                </a:extLst>
              </p:cNvPr>
              <p:cNvSpPr>
                <a:spLocks noEditPoints="1"/>
              </p:cNvSpPr>
              <p:nvPr/>
            </p:nvSpPr>
            <p:spPr bwMode="auto">
              <a:xfrm>
                <a:off x="5575100" y="3734191"/>
                <a:ext cx="315602" cy="419419"/>
              </a:xfrm>
              <a:custGeom>
                <a:avLst/>
                <a:gdLst/>
                <a:ahLst/>
                <a:cxnLst>
                  <a:cxn ang="0">
                    <a:pos x="136" y="2"/>
                  </a:cxn>
                  <a:cxn ang="0">
                    <a:pos x="92" y="13"/>
                  </a:cxn>
                  <a:cxn ang="0">
                    <a:pos x="56" y="35"/>
                  </a:cxn>
                  <a:cxn ang="0">
                    <a:pos x="25" y="67"/>
                  </a:cxn>
                  <a:cxn ang="0">
                    <a:pos x="7" y="107"/>
                  </a:cxn>
                  <a:cxn ang="0">
                    <a:pos x="0" y="153"/>
                  </a:cxn>
                  <a:cxn ang="0">
                    <a:pos x="5" y="187"/>
                  </a:cxn>
                  <a:cxn ang="0">
                    <a:pos x="25" y="236"/>
                  </a:cxn>
                  <a:cxn ang="0">
                    <a:pos x="63" y="274"/>
                  </a:cxn>
                  <a:cxn ang="0">
                    <a:pos x="69" y="278"/>
                  </a:cxn>
                  <a:cxn ang="0">
                    <a:pos x="76" y="301"/>
                  </a:cxn>
                  <a:cxn ang="0">
                    <a:pos x="76" y="354"/>
                  </a:cxn>
                  <a:cxn ang="0">
                    <a:pos x="83" y="372"/>
                  </a:cxn>
                  <a:cxn ang="0">
                    <a:pos x="140" y="401"/>
                  </a:cxn>
                  <a:cxn ang="0">
                    <a:pos x="150" y="405"/>
                  </a:cxn>
                  <a:cxn ang="0">
                    <a:pos x="214" y="376"/>
                  </a:cxn>
                  <a:cxn ang="0">
                    <a:pos x="225" y="367"/>
                  </a:cxn>
                  <a:cxn ang="0">
                    <a:pos x="228" y="303"/>
                  </a:cxn>
                  <a:cxn ang="0">
                    <a:pos x="230" y="289"/>
                  </a:cxn>
                  <a:cxn ang="0">
                    <a:pos x="243" y="270"/>
                  </a:cxn>
                  <a:cxn ang="0">
                    <a:pos x="261" y="256"/>
                  </a:cxn>
                  <a:cxn ang="0">
                    <a:pos x="288" y="216"/>
                  </a:cxn>
                  <a:cxn ang="0">
                    <a:pos x="301" y="169"/>
                  </a:cxn>
                  <a:cxn ang="0">
                    <a:pos x="301" y="136"/>
                  </a:cxn>
                  <a:cxn ang="0">
                    <a:pos x="290" y="93"/>
                  </a:cxn>
                  <a:cxn ang="0">
                    <a:pos x="268" y="57"/>
                  </a:cxn>
                  <a:cxn ang="0">
                    <a:pos x="236" y="28"/>
                  </a:cxn>
                  <a:cxn ang="0">
                    <a:pos x="196" y="8"/>
                  </a:cxn>
                  <a:cxn ang="0">
                    <a:pos x="150" y="0"/>
                  </a:cxn>
                  <a:cxn ang="0">
                    <a:pos x="100" y="354"/>
                  </a:cxn>
                  <a:cxn ang="0">
                    <a:pos x="203" y="303"/>
                  </a:cxn>
                  <a:cxn ang="0">
                    <a:pos x="100" y="303"/>
                  </a:cxn>
                  <a:cxn ang="0">
                    <a:pos x="203" y="303"/>
                  </a:cxn>
                  <a:cxn ang="0">
                    <a:pos x="230" y="249"/>
                  </a:cxn>
                  <a:cxn ang="0">
                    <a:pos x="210" y="270"/>
                  </a:cxn>
                  <a:cxn ang="0">
                    <a:pos x="96" y="278"/>
                  </a:cxn>
                  <a:cxn ang="0">
                    <a:pos x="85" y="260"/>
                  </a:cxn>
                  <a:cxn ang="0">
                    <a:pos x="67" y="245"/>
                  </a:cxn>
                  <a:cxn ang="0">
                    <a:pos x="40" y="211"/>
                  </a:cxn>
                  <a:cxn ang="0">
                    <a:pos x="27" y="167"/>
                  </a:cxn>
                  <a:cxn ang="0">
                    <a:pos x="25" y="140"/>
                  </a:cxn>
                  <a:cxn ang="0">
                    <a:pos x="36" y="104"/>
                  </a:cxn>
                  <a:cxn ang="0">
                    <a:pos x="54" y="71"/>
                  </a:cxn>
                  <a:cxn ang="0">
                    <a:pos x="82" y="47"/>
                  </a:cxn>
                  <a:cxn ang="0">
                    <a:pos x="114" y="31"/>
                  </a:cxn>
                  <a:cxn ang="0">
                    <a:pos x="150" y="26"/>
                  </a:cxn>
                  <a:cxn ang="0">
                    <a:pos x="176" y="29"/>
                  </a:cxn>
                  <a:cxn ang="0">
                    <a:pos x="212" y="42"/>
                  </a:cxn>
                  <a:cxn ang="0">
                    <a:pos x="239" y="64"/>
                  </a:cxn>
                  <a:cxn ang="0">
                    <a:pos x="261" y="93"/>
                  </a:cxn>
                  <a:cxn ang="0">
                    <a:pos x="274" y="127"/>
                  </a:cxn>
                  <a:cxn ang="0">
                    <a:pos x="277" y="153"/>
                  </a:cxn>
                  <a:cxn ang="0">
                    <a:pos x="270" y="192"/>
                  </a:cxn>
                  <a:cxn ang="0">
                    <a:pos x="250" y="229"/>
                  </a:cxn>
                  <a:cxn ang="0">
                    <a:pos x="232" y="249"/>
                  </a:cxn>
                </a:cxnLst>
                <a:rect l="0" t="0" r="r" b="b"/>
                <a:pathLst>
                  <a:path w="303" h="405">
                    <a:moveTo>
                      <a:pt x="150" y="0"/>
                    </a:moveTo>
                    <a:lnTo>
                      <a:pt x="150" y="0"/>
                    </a:lnTo>
                    <a:lnTo>
                      <a:pt x="136" y="2"/>
                    </a:lnTo>
                    <a:lnTo>
                      <a:pt x="121" y="4"/>
                    </a:lnTo>
                    <a:lnTo>
                      <a:pt x="107" y="8"/>
                    </a:lnTo>
                    <a:lnTo>
                      <a:pt x="92" y="13"/>
                    </a:lnTo>
                    <a:lnTo>
                      <a:pt x="80" y="18"/>
                    </a:lnTo>
                    <a:lnTo>
                      <a:pt x="67" y="28"/>
                    </a:lnTo>
                    <a:lnTo>
                      <a:pt x="56" y="35"/>
                    </a:lnTo>
                    <a:lnTo>
                      <a:pt x="45" y="46"/>
                    </a:lnTo>
                    <a:lnTo>
                      <a:pt x="34" y="57"/>
                    </a:lnTo>
                    <a:lnTo>
                      <a:pt x="25" y="67"/>
                    </a:lnTo>
                    <a:lnTo>
                      <a:pt x="18" y="80"/>
                    </a:lnTo>
                    <a:lnTo>
                      <a:pt x="13" y="93"/>
                    </a:lnTo>
                    <a:lnTo>
                      <a:pt x="7" y="107"/>
                    </a:lnTo>
                    <a:lnTo>
                      <a:pt x="4" y="122"/>
                    </a:lnTo>
                    <a:lnTo>
                      <a:pt x="2" y="136"/>
                    </a:lnTo>
                    <a:lnTo>
                      <a:pt x="0" y="153"/>
                    </a:lnTo>
                    <a:lnTo>
                      <a:pt x="0" y="153"/>
                    </a:lnTo>
                    <a:lnTo>
                      <a:pt x="2" y="171"/>
                    </a:lnTo>
                    <a:lnTo>
                      <a:pt x="5" y="187"/>
                    </a:lnTo>
                    <a:lnTo>
                      <a:pt x="9" y="205"/>
                    </a:lnTo>
                    <a:lnTo>
                      <a:pt x="16" y="221"/>
                    </a:lnTo>
                    <a:lnTo>
                      <a:pt x="25" y="236"/>
                    </a:lnTo>
                    <a:lnTo>
                      <a:pt x="36" y="251"/>
                    </a:lnTo>
                    <a:lnTo>
                      <a:pt x="49" y="263"/>
                    </a:lnTo>
                    <a:lnTo>
                      <a:pt x="63" y="274"/>
                    </a:lnTo>
                    <a:lnTo>
                      <a:pt x="65" y="276"/>
                    </a:lnTo>
                    <a:lnTo>
                      <a:pt x="65" y="276"/>
                    </a:lnTo>
                    <a:lnTo>
                      <a:pt x="69" y="278"/>
                    </a:lnTo>
                    <a:lnTo>
                      <a:pt x="71" y="281"/>
                    </a:lnTo>
                    <a:lnTo>
                      <a:pt x="74" y="290"/>
                    </a:lnTo>
                    <a:lnTo>
                      <a:pt x="76" y="301"/>
                    </a:lnTo>
                    <a:lnTo>
                      <a:pt x="76" y="303"/>
                    </a:lnTo>
                    <a:lnTo>
                      <a:pt x="76" y="354"/>
                    </a:lnTo>
                    <a:lnTo>
                      <a:pt x="76" y="354"/>
                    </a:lnTo>
                    <a:lnTo>
                      <a:pt x="76" y="359"/>
                    </a:lnTo>
                    <a:lnTo>
                      <a:pt x="80" y="367"/>
                    </a:lnTo>
                    <a:lnTo>
                      <a:pt x="83" y="372"/>
                    </a:lnTo>
                    <a:lnTo>
                      <a:pt x="89" y="376"/>
                    </a:lnTo>
                    <a:lnTo>
                      <a:pt x="140" y="401"/>
                    </a:lnTo>
                    <a:lnTo>
                      <a:pt x="140" y="401"/>
                    </a:lnTo>
                    <a:lnTo>
                      <a:pt x="145" y="403"/>
                    </a:lnTo>
                    <a:lnTo>
                      <a:pt x="150" y="405"/>
                    </a:lnTo>
                    <a:lnTo>
                      <a:pt x="150" y="405"/>
                    </a:lnTo>
                    <a:lnTo>
                      <a:pt x="158" y="403"/>
                    </a:lnTo>
                    <a:lnTo>
                      <a:pt x="163" y="401"/>
                    </a:lnTo>
                    <a:lnTo>
                      <a:pt x="214" y="376"/>
                    </a:lnTo>
                    <a:lnTo>
                      <a:pt x="214" y="376"/>
                    </a:lnTo>
                    <a:lnTo>
                      <a:pt x="219" y="372"/>
                    </a:lnTo>
                    <a:lnTo>
                      <a:pt x="225" y="367"/>
                    </a:lnTo>
                    <a:lnTo>
                      <a:pt x="227" y="359"/>
                    </a:lnTo>
                    <a:lnTo>
                      <a:pt x="228" y="354"/>
                    </a:lnTo>
                    <a:lnTo>
                      <a:pt x="228" y="303"/>
                    </a:lnTo>
                    <a:lnTo>
                      <a:pt x="228" y="303"/>
                    </a:lnTo>
                    <a:lnTo>
                      <a:pt x="228" y="296"/>
                    </a:lnTo>
                    <a:lnTo>
                      <a:pt x="230" y="289"/>
                    </a:lnTo>
                    <a:lnTo>
                      <a:pt x="236" y="278"/>
                    </a:lnTo>
                    <a:lnTo>
                      <a:pt x="241" y="272"/>
                    </a:lnTo>
                    <a:lnTo>
                      <a:pt x="243" y="270"/>
                    </a:lnTo>
                    <a:lnTo>
                      <a:pt x="248" y="267"/>
                    </a:lnTo>
                    <a:lnTo>
                      <a:pt x="248" y="267"/>
                    </a:lnTo>
                    <a:lnTo>
                      <a:pt x="261" y="256"/>
                    </a:lnTo>
                    <a:lnTo>
                      <a:pt x="272" y="243"/>
                    </a:lnTo>
                    <a:lnTo>
                      <a:pt x="281" y="231"/>
                    </a:lnTo>
                    <a:lnTo>
                      <a:pt x="288" y="216"/>
                    </a:lnTo>
                    <a:lnTo>
                      <a:pt x="294" y="200"/>
                    </a:lnTo>
                    <a:lnTo>
                      <a:pt x="299" y="185"/>
                    </a:lnTo>
                    <a:lnTo>
                      <a:pt x="301" y="169"/>
                    </a:lnTo>
                    <a:lnTo>
                      <a:pt x="303" y="153"/>
                    </a:lnTo>
                    <a:lnTo>
                      <a:pt x="303" y="153"/>
                    </a:lnTo>
                    <a:lnTo>
                      <a:pt x="301" y="136"/>
                    </a:lnTo>
                    <a:lnTo>
                      <a:pt x="299" y="122"/>
                    </a:lnTo>
                    <a:lnTo>
                      <a:pt x="295" y="107"/>
                    </a:lnTo>
                    <a:lnTo>
                      <a:pt x="290" y="93"/>
                    </a:lnTo>
                    <a:lnTo>
                      <a:pt x="285" y="80"/>
                    </a:lnTo>
                    <a:lnTo>
                      <a:pt x="275" y="67"/>
                    </a:lnTo>
                    <a:lnTo>
                      <a:pt x="268" y="57"/>
                    </a:lnTo>
                    <a:lnTo>
                      <a:pt x="257" y="46"/>
                    </a:lnTo>
                    <a:lnTo>
                      <a:pt x="246" y="35"/>
                    </a:lnTo>
                    <a:lnTo>
                      <a:pt x="236" y="28"/>
                    </a:lnTo>
                    <a:lnTo>
                      <a:pt x="223" y="18"/>
                    </a:lnTo>
                    <a:lnTo>
                      <a:pt x="210" y="13"/>
                    </a:lnTo>
                    <a:lnTo>
                      <a:pt x="196" y="8"/>
                    </a:lnTo>
                    <a:lnTo>
                      <a:pt x="181" y="4"/>
                    </a:lnTo>
                    <a:lnTo>
                      <a:pt x="167" y="2"/>
                    </a:lnTo>
                    <a:lnTo>
                      <a:pt x="150" y="0"/>
                    </a:lnTo>
                    <a:lnTo>
                      <a:pt x="150" y="0"/>
                    </a:lnTo>
                    <a:close/>
                    <a:moveTo>
                      <a:pt x="150" y="379"/>
                    </a:moveTo>
                    <a:lnTo>
                      <a:pt x="100" y="354"/>
                    </a:lnTo>
                    <a:lnTo>
                      <a:pt x="203" y="354"/>
                    </a:lnTo>
                    <a:lnTo>
                      <a:pt x="150" y="379"/>
                    </a:lnTo>
                    <a:close/>
                    <a:moveTo>
                      <a:pt x="203" y="303"/>
                    </a:moveTo>
                    <a:lnTo>
                      <a:pt x="203" y="328"/>
                    </a:lnTo>
                    <a:lnTo>
                      <a:pt x="100" y="328"/>
                    </a:lnTo>
                    <a:lnTo>
                      <a:pt x="100" y="303"/>
                    </a:lnTo>
                    <a:lnTo>
                      <a:pt x="100" y="303"/>
                    </a:lnTo>
                    <a:lnTo>
                      <a:pt x="203" y="303"/>
                    </a:lnTo>
                    <a:lnTo>
                      <a:pt x="203" y="303"/>
                    </a:lnTo>
                    <a:close/>
                    <a:moveTo>
                      <a:pt x="232" y="249"/>
                    </a:moveTo>
                    <a:lnTo>
                      <a:pt x="232" y="249"/>
                    </a:lnTo>
                    <a:lnTo>
                      <a:pt x="230" y="249"/>
                    </a:lnTo>
                    <a:lnTo>
                      <a:pt x="223" y="254"/>
                    </a:lnTo>
                    <a:lnTo>
                      <a:pt x="214" y="263"/>
                    </a:lnTo>
                    <a:lnTo>
                      <a:pt x="210" y="270"/>
                    </a:lnTo>
                    <a:lnTo>
                      <a:pt x="207" y="278"/>
                    </a:lnTo>
                    <a:lnTo>
                      <a:pt x="96" y="278"/>
                    </a:lnTo>
                    <a:lnTo>
                      <a:pt x="96" y="278"/>
                    </a:lnTo>
                    <a:lnTo>
                      <a:pt x="94" y="270"/>
                    </a:lnTo>
                    <a:lnTo>
                      <a:pt x="91" y="265"/>
                    </a:lnTo>
                    <a:lnTo>
                      <a:pt x="85" y="260"/>
                    </a:lnTo>
                    <a:lnTo>
                      <a:pt x="78" y="254"/>
                    </a:lnTo>
                    <a:lnTo>
                      <a:pt x="78" y="254"/>
                    </a:lnTo>
                    <a:lnTo>
                      <a:pt x="67" y="245"/>
                    </a:lnTo>
                    <a:lnTo>
                      <a:pt x="56" y="234"/>
                    </a:lnTo>
                    <a:lnTo>
                      <a:pt x="47" y="223"/>
                    </a:lnTo>
                    <a:lnTo>
                      <a:pt x="40" y="211"/>
                    </a:lnTo>
                    <a:lnTo>
                      <a:pt x="34" y="196"/>
                    </a:lnTo>
                    <a:lnTo>
                      <a:pt x="29" y="182"/>
                    </a:lnTo>
                    <a:lnTo>
                      <a:pt x="27" y="167"/>
                    </a:lnTo>
                    <a:lnTo>
                      <a:pt x="25" y="153"/>
                    </a:lnTo>
                    <a:lnTo>
                      <a:pt x="25" y="153"/>
                    </a:lnTo>
                    <a:lnTo>
                      <a:pt x="25" y="140"/>
                    </a:lnTo>
                    <a:lnTo>
                      <a:pt x="27" y="127"/>
                    </a:lnTo>
                    <a:lnTo>
                      <a:pt x="31" y="115"/>
                    </a:lnTo>
                    <a:lnTo>
                      <a:pt x="36" y="104"/>
                    </a:lnTo>
                    <a:lnTo>
                      <a:pt x="40" y="93"/>
                    </a:lnTo>
                    <a:lnTo>
                      <a:pt x="47" y="82"/>
                    </a:lnTo>
                    <a:lnTo>
                      <a:pt x="54" y="71"/>
                    </a:lnTo>
                    <a:lnTo>
                      <a:pt x="62" y="64"/>
                    </a:lnTo>
                    <a:lnTo>
                      <a:pt x="71" y="55"/>
                    </a:lnTo>
                    <a:lnTo>
                      <a:pt x="82" y="47"/>
                    </a:lnTo>
                    <a:lnTo>
                      <a:pt x="91" y="42"/>
                    </a:lnTo>
                    <a:lnTo>
                      <a:pt x="101" y="37"/>
                    </a:lnTo>
                    <a:lnTo>
                      <a:pt x="114" y="31"/>
                    </a:lnTo>
                    <a:lnTo>
                      <a:pt x="125" y="29"/>
                    </a:lnTo>
                    <a:lnTo>
                      <a:pt x="138" y="28"/>
                    </a:lnTo>
                    <a:lnTo>
                      <a:pt x="150" y="26"/>
                    </a:lnTo>
                    <a:lnTo>
                      <a:pt x="150" y="26"/>
                    </a:lnTo>
                    <a:lnTo>
                      <a:pt x="165" y="28"/>
                    </a:lnTo>
                    <a:lnTo>
                      <a:pt x="176" y="29"/>
                    </a:lnTo>
                    <a:lnTo>
                      <a:pt x="188" y="31"/>
                    </a:lnTo>
                    <a:lnTo>
                      <a:pt x="199" y="37"/>
                    </a:lnTo>
                    <a:lnTo>
                      <a:pt x="212" y="42"/>
                    </a:lnTo>
                    <a:lnTo>
                      <a:pt x="221" y="47"/>
                    </a:lnTo>
                    <a:lnTo>
                      <a:pt x="232" y="55"/>
                    </a:lnTo>
                    <a:lnTo>
                      <a:pt x="239" y="64"/>
                    </a:lnTo>
                    <a:lnTo>
                      <a:pt x="248" y="71"/>
                    </a:lnTo>
                    <a:lnTo>
                      <a:pt x="256" y="82"/>
                    </a:lnTo>
                    <a:lnTo>
                      <a:pt x="261" y="93"/>
                    </a:lnTo>
                    <a:lnTo>
                      <a:pt x="266" y="104"/>
                    </a:lnTo>
                    <a:lnTo>
                      <a:pt x="272" y="115"/>
                    </a:lnTo>
                    <a:lnTo>
                      <a:pt x="274" y="127"/>
                    </a:lnTo>
                    <a:lnTo>
                      <a:pt x="275" y="140"/>
                    </a:lnTo>
                    <a:lnTo>
                      <a:pt x="277" y="153"/>
                    </a:lnTo>
                    <a:lnTo>
                      <a:pt x="277" y="153"/>
                    </a:lnTo>
                    <a:lnTo>
                      <a:pt x="275" y="165"/>
                    </a:lnTo>
                    <a:lnTo>
                      <a:pt x="274" y="180"/>
                    </a:lnTo>
                    <a:lnTo>
                      <a:pt x="270" y="192"/>
                    </a:lnTo>
                    <a:lnTo>
                      <a:pt x="265" y="205"/>
                    </a:lnTo>
                    <a:lnTo>
                      <a:pt x="259" y="218"/>
                    </a:lnTo>
                    <a:lnTo>
                      <a:pt x="250" y="229"/>
                    </a:lnTo>
                    <a:lnTo>
                      <a:pt x="243" y="240"/>
                    </a:lnTo>
                    <a:lnTo>
                      <a:pt x="232" y="249"/>
                    </a:lnTo>
                    <a:lnTo>
                      <a:pt x="232" y="249"/>
                    </a:lnTo>
                    <a:close/>
                  </a:path>
                </a:pathLst>
              </a:custGeom>
              <a:solidFill>
                <a:srgbClr val="2F8FD1"/>
              </a:solidFill>
              <a:ln w="9525">
                <a:solidFill>
                  <a:srgbClr val="2F8FD1"/>
                </a:solidFill>
                <a:round/>
                <a:headEnd/>
                <a:tailEnd/>
              </a:ln>
            </p:spPr>
            <p:txBody>
              <a:bodyPr vert="horz" wrap="square" lIns="68580" tIns="34290" rIns="68580" bIns="34290" numCol="1" anchor="t" anchorCtr="0" compatLnSpc="1">
                <a:prstTxWarp prst="textNoShape">
                  <a:avLst/>
                </a:prstTxWarp>
              </a:bodyPr>
              <a:lstStyle/>
              <a:p>
                <a:pPr>
                  <a:defRPr/>
                </a:pPr>
                <a:endParaRPr lang="en-US" sz="1350" dirty="0">
                  <a:solidFill>
                    <a:srgbClr val="E16D22"/>
                  </a:solidFill>
                  <a:latin typeface="Arial"/>
                </a:endParaRPr>
              </a:p>
            </p:txBody>
          </p:sp>
          <p:sp>
            <p:nvSpPr>
              <p:cNvPr id="65" name="Freeform 109">
                <a:extLst>
                  <a:ext uri="{FF2B5EF4-FFF2-40B4-BE49-F238E27FC236}">
                    <a16:creationId xmlns:a16="http://schemas.microsoft.com/office/drawing/2014/main" id="{8FC3F643-E7D7-4C20-A1AF-F8C2D61F5D7E}"/>
                  </a:ext>
                </a:extLst>
              </p:cNvPr>
              <p:cNvSpPr>
                <a:spLocks/>
              </p:cNvSpPr>
              <p:nvPr/>
            </p:nvSpPr>
            <p:spPr bwMode="auto">
              <a:xfrm>
                <a:off x="5732901" y="3788176"/>
                <a:ext cx="103817" cy="103817"/>
              </a:xfrm>
              <a:custGeom>
                <a:avLst/>
                <a:gdLst/>
                <a:ahLst/>
                <a:cxnLst>
                  <a:cxn ang="0">
                    <a:pos x="13" y="0"/>
                  </a:cxn>
                  <a:cxn ang="0">
                    <a:pos x="13" y="0"/>
                  </a:cxn>
                  <a:cxn ang="0">
                    <a:pos x="9" y="2"/>
                  </a:cxn>
                  <a:cxn ang="0">
                    <a:pos x="4" y="4"/>
                  </a:cxn>
                  <a:cxn ang="0">
                    <a:pos x="2" y="7"/>
                  </a:cxn>
                  <a:cxn ang="0">
                    <a:pos x="0" y="13"/>
                  </a:cxn>
                  <a:cxn ang="0">
                    <a:pos x="0" y="13"/>
                  </a:cxn>
                  <a:cxn ang="0">
                    <a:pos x="2" y="18"/>
                  </a:cxn>
                  <a:cxn ang="0">
                    <a:pos x="4" y="22"/>
                  </a:cxn>
                  <a:cxn ang="0">
                    <a:pos x="9" y="24"/>
                  </a:cxn>
                  <a:cxn ang="0">
                    <a:pos x="13" y="25"/>
                  </a:cxn>
                  <a:cxn ang="0">
                    <a:pos x="13" y="25"/>
                  </a:cxn>
                  <a:cxn ang="0">
                    <a:pos x="24" y="27"/>
                  </a:cxn>
                  <a:cxn ang="0">
                    <a:pos x="35" y="31"/>
                  </a:cxn>
                  <a:cxn ang="0">
                    <a:pos x="46" y="36"/>
                  </a:cxn>
                  <a:cxn ang="0">
                    <a:pos x="57" y="44"/>
                  </a:cxn>
                  <a:cxn ang="0">
                    <a:pos x="64" y="53"/>
                  </a:cxn>
                  <a:cxn ang="0">
                    <a:pos x="71" y="64"/>
                  </a:cxn>
                  <a:cxn ang="0">
                    <a:pos x="75" y="76"/>
                  </a:cxn>
                  <a:cxn ang="0">
                    <a:pos x="77" y="89"/>
                  </a:cxn>
                  <a:cxn ang="0">
                    <a:pos x="77" y="89"/>
                  </a:cxn>
                  <a:cxn ang="0">
                    <a:pos x="78" y="94"/>
                  </a:cxn>
                  <a:cxn ang="0">
                    <a:pos x="80" y="98"/>
                  </a:cxn>
                  <a:cxn ang="0">
                    <a:pos x="84" y="102"/>
                  </a:cxn>
                  <a:cxn ang="0">
                    <a:pos x="89" y="102"/>
                  </a:cxn>
                  <a:cxn ang="0">
                    <a:pos x="89" y="102"/>
                  </a:cxn>
                  <a:cxn ang="0">
                    <a:pos x="95" y="102"/>
                  </a:cxn>
                  <a:cxn ang="0">
                    <a:pos x="98" y="98"/>
                  </a:cxn>
                  <a:cxn ang="0">
                    <a:pos x="100" y="94"/>
                  </a:cxn>
                  <a:cxn ang="0">
                    <a:pos x="102" y="89"/>
                  </a:cxn>
                  <a:cxn ang="0">
                    <a:pos x="102" y="89"/>
                  </a:cxn>
                  <a:cxn ang="0">
                    <a:pos x="100" y="69"/>
                  </a:cxn>
                  <a:cxn ang="0">
                    <a:pos x="95" y="51"/>
                  </a:cxn>
                  <a:cxn ang="0">
                    <a:pos x="86" y="36"/>
                  </a:cxn>
                  <a:cxn ang="0">
                    <a:pos x="75" y="24"/>
                  </a:cxn>
                  <a:cxn ang="0">
                    <a:pos x="60" y="13"/>
                  </a:cxn>
                  <a:cxn ang="0">
                    <a:pos x="46" y="6"/>
                  </a:cxn>
                  <a:cxn ang="0">
                    <a:pos x="29" y="2"/>
                  </a:cxn>
                  <a:cxn ang="0">
                    <a:pos x="13" y="0"/>
                  </a:cxn>
                  <a:cxn ang="0">
                    <a:pos x="13" y="0"/>
                  </a:cxn>
                </a:cxnLst>
                <a:rect l="0" t="0" r="r" b="b"/>
                <a:pathLst>
                  <a:path w="102" h="102">
                    <a:moveTo>
                      <a:pt x="13" y="0"/>
                    </a:moveTo>
                    <a:lnTo>
                      <a:pt x="13" y="0"/>
                    </a:lnTo>
                    <a:lnTo>
                      <a:pt x="9" y="2"/>
                    </a:lnTo>
                    <a:lnTo>
                      <a:pt x="4" y="4"/>
                    </a:lnTo>
                    <a:lnTo>
                      <a:pt x="2" y="7"/>
                    </a:lnTo>
                    <a:lnTo>
                      <a:pt x="0" y="13"/>
                    </a:lnTo>
                    <a:lnTo>
                      <a:pt x="0" y="13"/>
                    </a:lnTo>
                    <a:lnTo>
                      <a:pt x="2" y="18"/>
                    </a:lnTo>
                    <a:lnTo>
                      <a:pt x="4" y="22"/>
                    </a:lnTo>
                    <a:lnTo>
                      <a:pt x="9" y="24"/>
                    </a:lnTo>
                    <a:lnTo>
                      <a:pt x="13" y="25"/>
                    </a:lnTo>
                    <a:lnTo>
                      <a:pt x="13" y="25"/>
                    </a:lnTo>
                    <a:lnTo>
                      <a:pt x="24" y="27"/>
                    </a:lnTo>
                    <a:lnTo>
                      <a:pt x="35" y="31"/>
                    </a:lnTo>
                    <a:lnTo>
                      <a:pt x="46" y="36"/>
                    </a:lnTo>
                    <a:lnTo>
                      <a:pt x="57" y="44"/>
                    </a:lnTo>
                    <a:lnTo>
                      <a:pt x="64" y="53"/>
                    </a:lnTo>
                    <a:lnTo>
                      <a:pt x="71" y="64"/>
                    </a:lnTo>
                    <a:lnTo>
                      <a:pt x="75" y="76"/>
                    </a:lnTo>
                    <a:lnTo>
                      <a:pt x="77" y="89"/>
                    </a:lnTo>
                    <a:lnTo>
                      <a:pt x="77" y="89"/>
                    </a:lnTo>
                    <a:lnTo>
                      <a:pt x="78" y="94"/>
                    </a:lnTo>
                    <a:lnTo>
                      <a:pt x="80" y="98"/>
                    </a:lnTo>
                    <a:lnTo>
                      <a:pt x="84" y="102"/>
                    </a:lnTo>
                    <a:lnTo>
                      <a:pt x="89" y="102"/>
                    </a:lnTo>
                    <a:lnTo>
                      <a:pt x="89" y="102"/>
                    </a:lnTo>
                    <a:lnTo>
                      <a:pt x="95" y="102"/>
                    </a:lnTo>
                    <a:lnTo>
                      <a:pt x="98" y="98"/>
                    </a:lnTo>
                    <a:lnTo>
                      <a:pt x="100" y="94"/>
                    </a:lnTo>
                    <a:lnTo>
                      <a:pt x="102" y="89"/>
                    </a:lnTo>
                    <a:lnTo>
                      <a:pt x="102" y="89"/>
                    </a:lnTo>
                    <a:lnTo>
                      <a:pt x="100" y="69"/>
                    </a:lnTo>
                    <a:lnTo>
                      <a:pt x="95" y="51"/>
                    </a:lnTo>
                    <a:lnTo>
                      <a:pt x="86" y="36"/>
                    </a:lnTo>
                    <a:lnTo>
                      <a:pt x="75" y="24"/>
                    </a:lnTo>
                    <a:lnTo>
                      <a:pt x="60" y="13"/>
                    </a:lnTo>
                    <a:lnTo>
                      <a:pt x="46" y="6"/>
                    </a:lnTo>
                    <a:lnTo>
                      <a:pt x="29" y="2"/>
                    </a:lnTo>
                    <a:lnTo>
                      <a:pt x="13" y="0"/>
                    </a:lnTo>
                    <a:lnTo>
                      <a:pt x="13" y="0"/>
                    </a:lnTo>
                    <a:close/>
                  </a:path>
                </a:pathLst>
              </a:custGeom>
              <a:solidFill>
                <a:srgbClr val="2F8FD1"/>
              </a:solidFill>
              <a:ln w="9525">
                <a:solidFill>
                  <a:srgbClr val="2F8FD1"/>
                </a:solidFill>
                <a:round/>
                <a:headEnd/>
                <a:tailEnd/>
              </a:ln>
            </p:spPr>
            <p:txBody>
              <a:bodyPr vert="horz" wrap="square" lIns="68580" tIns="34290" rIns="68580" bIns="34290" numCol="1" anchor="t" anchorCtr="0" compatLnSpc="1">
                <a:prstTxWarp prst="textNoShape">
                  <a:avLst/>
                </a:prstTxWarp>
              </a:bodyPr>
              <a:lstStyle/>
              <a:p>
                <a:pPr>
                  <a:defRPr/>
                </a:pPr>
                <a:endParaRPr lang="en-US" sz="1350" dirty="0">
                  <a:solidFill>
                    <a:srgbClr val="E16D22"/>
                  </a:solidFill>
                  <a:latin typeface="Arial"/>
                </a:endParaRPr>
              </a:p>
            </p:txBody>
          </p:sp>
        </p:grpSp>
      </p:grpSp>
      <p:grpSp>
        <p:nvGrpSpPr>
          <p:cNvPr id="89" name="Group 88">
            <a:extLst>
              <a:ext uri="{FF2B5EF4-FFF2-40B4-BE49-F238E27FC236}">
                <a16:creationId xmlns:a16="http://schemas.microsoft.com/office/drawing/2014/main" id="{5CDBBF08-8051-4B34-A7D0-82EB0665625F}"/>
              </a:ext>
            </a:extLst>
          </p:cNvPr>
          <p:cNvGrpSpPr/>
          <p:nvPr/>
        </p:nvGrpSpPr>
        <p:grpSpPr>
          <a:xfrm>
            <a:off x="6025209" y="4487587"/>
            <a:ext cx="1828250" cy="770647"/>
            <a:chOff x="-433895" y="2294673"/>
            <a:chExt cx="2437667" cy="1027529"/>
          </a:xfrm>
        </p:grpSpPr>
        <p:grpSp>
          <p:nvGrpSpPr>
            <p:cNvPr id="66" name="Group 65">
              <a:extLst>
                <a:ext uri="{FF2B5EF4-FFF2-40B4-BE49-F238E27FC236}">
                  <a16:creationId xmlns:a16="http://schemas.microsoft.com/office/drawing/2014/main" id="{18053F84-B0C0-49A4-A32E-B10222EAFB7A}"/>
                </a:ext>
              </a:extLst>
            </p:cNvPr>
            <p:cNvGrpSpPr/>
            <p:nvPr/>
          </p:nvGrpSpPr>
          <p:grpSpPr>
            <a:xfrm>
              <a:off x="-433895" y="2294673"/>
              <a:ext cx="2437667" cy="1027529"/>
              <a:chOff x="1240169" y="1651346"/>
              <a:chExt cx="2437667" cy="1027529"/>
            </a:xfrm>
          </p:grpSpPr>
          <p:sp>
            <p:nvSpPr>
              <p:cNvPr id="67" name="Oval 66">
                <a:extLst>
                  <a:ext uri="{FF2B5EF4-FFF2-40B4-BE49-F238E27FC236}">
                    <a16:creationId xmlns:a16="http://schemas.microsoft.com/office/drawing/2014/main" id="{457BCA29-A7F5-4ED5-93F8-6A8CFDDB1ABF}"/>
                  </a:ext>
                </a:extLst>
              </p:cNvPr>
              <p:cNvSpPr/>
              <p:nvPr/>
            </p:nvSpPr>
            <p:spPr>
              <a:xfrm>
                <a:off x="2175539" y="1651346"/>
                <a:ext cx="566928" cy="567633"/>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dirty="0">
                  <a:solidFill>
                    <a:srgbClr val="FFFFFF"/>
                  </a:solidFill>
                  <a:latin typeface="Arial"/>
                </a:endParaRPr>
              </a:p>
            </p:txBody>
          </p:sp>
          <p:sp>
            <p:nvSpPr>
              <p:cNvPr id="68" name="TextBox 67">
                <a:extLst>
                  <a:ext uri="{FF2B5EF4-FFF2-40B4-BE49-F238E27FC236}">
                    <a16:creationId xmlns:a16="http://schemas.microsoft.com/office/drawing/2014/main" id="{5F28C0AC-0811-4615-B72F-F62D124EB925}"/>
                  </a:ext>
                </a:extLst>
              </p:cNvPr>
              <p:cNvSpPr txBox="1"/>
              <p:nvPr/>
            </p:nvSpPr>
            <p:spPr>
              <a:xfrm>
                <a:off x="1240169" y="2217210"/>
                <a:ext cx="2437667" cy="461665"/>
              </a:xfrm>
              <a:prstGeom prst="rect">
                <a:avLst/>
              </a:prstGeom>
              <a:noFill/>
            </p:spPr>
            <p:txBody>
              <a:bodyPr wrap="square" rtlCol="0">
                <a:spAutoFit/>
              </a:bodyPr>
              <a:lstStyle/>
              <a:p>
                <a:pPr algn="ctr">
                  <a:defRPr/>
                </a:pPr>
                <a:r>
                  <a:rPr lang="en-US" sz="825" dirty="0">
                    <a:solidFill>
                      <a:srgbClr val="2F8FD1"/>
                    </a:solidFill>
                    <a:latin typeface="Lato" panose="020F0502020204030203" pitchFamily="34" charset="0"/>
                    <a:ea typeface="Lato" panose="020F0502020204030203" pitchFamily="34" charset="0"/>
                    <a:cs typeface="Lato" panose="020F0502020204030203" pitchFamily="34" charset="0"/>
                  </a:rPr>
                  <a:t>Real job with </a:t>
                </a:r>
                <a:br>
                  <a:rPr lang="en-US" sz="825" dirty="0">
                    <a:solidFill>
                      <a:srgbClr val="2F8FD1"/>
                    </a:solidFill>
                    <a:latin typeface="Lato" panose="020F0502020204030203" pitchFamily="34" charset="0"/>
                    <a:ea typeface="Lato" panose="020F0502020204030203" pitchFamily="34" charset="0"/>
                    <a:cs typeface="Lato" panose="020F0502020204030203" pitchFamily="34" charset="0"/>
                  </a:rPr>
                </a:br>
                <a:r>
                  <a:rPr lang="en-US" sz="825" dirty="0">
                    <a:solidFill>
                      <a:srgbClr val="2F8FD1"/>
                    </a:solidFill>
                    <a:latin typeface="Lato" panose="020F0502020204030203" pitchFamily="34" charset="0"/>
                    <a:ea typeface="Lato" panose="020F0502020204030203" pitchFamily="34" charset="0"/>
                    <a:cs typeface="Lato" panose="020F0502020204030203" pitchFamily="34" charset="0"/>
                  </a:rPr>
                  <a:t>real responsibilities</a:t>
                </a:r>
              </a:p>
            </p:txBody>
          </p:sp>
        </p:grpSp>
        <p:sp>
          <p:nvSpPr>
            <p:cNvPr id="69" name="Freeform 23">
              <a:extLst>
                <a:ext uri="{FF2B5EF4-FFF2-40B4-BE49-F238E27FC236}">
                  <a16:creationId xmlns:a16="http://schemas.microsoft.com/office/drawing/2014/main" id="{7E5A221A-3187-4254-A0E3-0EF7945F1BE8}"/>
                </a:ext>
              </a:extLst>
            </p:cNvPr>
            <p:cNvSpPr>
              <a:spLocks noEditPoints="1"/>
            </p:cNvSpPr>
            <p:nvPr/>
          </p:nvSpPr>
          <p:spPr bwMode="auto">
            <a:xfrm>
              <a:off x="579889" y="2415276"/>
              <a:ext cx="410096" cy="340246"/>
            </a:xfrm>
            <a:custGeom>
              <a:avLst/>
              <a:gdLst/>
              <a:ahLst/>
              <a:cxnLst>
                <a:cxn ang="0">
                  <a:pos x="312" y="110"/>
                </a:cxn>
                <a:cxn ang="0">
                  <a:pos x="323" y="138"/>
                </a:cxn>
                <a:cxn ang="0">
                  <a:pos x="350" y="127"/>
                </a:cxn>
                <a:cxn ang="0">
                  <a:pos x="339" y="100"/>
                </a:cxn>
                <a:cxn ang="0">
                  <a:pos x="25" y="100"/>
                </a:cxn>
                <a:cxn ang="0">
                  <a:pos x="15" y="127"/>
                </a:cxn>
                <a:cxn ang="0">
                  <a:pos x="42" y="138"/>
                </a:cxn>
                <a:cxn ang="0">
                  <a:pos x="53" y="110"/>
                </a:cxn>
                <a:cxn ang="0">
                  <a:pos x="270" y="60"/>
                </a:cxn>
                <a:cxn ang="0">
                  <a:pos x="248" y="69"/>
                </a:cxn>
                <a:cxn ang="0">
                  <a:pos x="239" y="91"/>
                </a:cxn>
                <a:cxn ang="0">
                  <a:pos x="252" y="116"/>
                </a:cxn>
                <a:cxn ang="0">
                  <a:pos x="276" y="121"/>
                </a:cxn>
                <a:cxn ang="0">
                  <a:pos x="297" y="103"/>
                </a:cxn>
                <a:cxn ang="0">
                  <a:pos x="297" y="80"/>
                </a:cxn>
                <a:cxn ang="0">
                  <a:pos x="276" y="62"/>
                </a:cxn>
                <a:cxn ang="0">
                  <a:pos x="330" y="183"/>
                </a:cxn>
                <a:cxn ang="0">
                  <a:pos x="321" y="152"/>
                </a:cxn>
                <a:cxn ang="0">
                  <a:pos x="350" y="158"/>
                </a:cxn>
                <a:cxn ang="0">
                  <a:pos x="364" y="185"/>
                </a:cxn>
                <a:cxn ang="0">
                  <a:pos x="83" y="63"/>
                </a:cxn>
                <a:cxn ang="0">
                  <a:pos x="65" y="85"/>
                </a:cxn>
                <a:cxn ang="0">
                  <a:pos x="71" y="109"/>
                </a:cxn>
                <a:cxn ang="0">
                  <a:pos x="96" y="121"/>
                </a:cxn>
                <a:cxn ang="0">
                  <a:pos x="118" y="112"/>
                </a:cxn>
                <a:cxn ang="0">
                  <a:pos x="127" y="91"/>
                </a:cxn>
                <a:cxn ang="0">
                  <a:pos x="112" y="65"/>
                </a:cxn>
                <a:cxn ang="0">
                  <a:pos x="35" y="150"/>
                </a:cxn>
                <a:cxn ang="0">
                  <a:pos x="36" y="176"/>
                </a:cxn>
                <a:cxn ang="0">
                  <a:pos x="0" y="185"/>
                </a:cxn>
                <a:cxn ang="0">
                  <a:pos x="15" y="158"/>
                </a:cxn>
                <a:cxn ang="0">
                  <a:pos x="183" y="0"/>
                </a:cxn>
                <a:cxn ang="0">
                  <a:pos x="151" y="13"/>
                </a:cxn>
                <a:cxn ang="0">
                  <a:pos x="138" y="45"/>
                </a:cxn>
                <a:cxn ang="0">
                  <a:pos x="158" y="81"/>
                </a:cxn>
                <a:cxn ang="0">
                  <a:pos x="192" y="89"/>
                </a:cxn>
                <a:cxn ang="0">
                  <a:pos x="225" y="62"/>
                </a:cxn>
                <a:cxn ang="0">
                  <a:pos x="225" y="27"/>
                </a:cxn>
                <a:cxn ang="0">
                  <a:pos x="192" y="0"/>
                </a:cxn>
                <a:cxn ang="0">
                  <a:pos x="265" y="174"/>
                </a:cxn>
                <a:cxn ang="0">
                  <a:pos x="256" y="136"/>
                </a:cxn>
                <a:cxn ang="0">
                  <a:pos x="279" y="136"/>
                </a:cxn>
                <a:cxn ang="0">
                  <a:pos x="316" y="165"/>
                </a:cxn>
                <a:cxn ang="0">
                  <a:pos x="100" y="272"/>
                </a:cxn>
                <a:cxn ang="0">
                  <a:pos x="51" y="165"/>
                </a:cxn>
                <a:cxn ang="0">
                  <a:pos x="85" y="136"/>
                </a:cxn>
                <a:cxn ang="0">
                  <a:pos x="109" y="136"/>
                </a:cxn>
                <a:cxn ang="0">
                  <a:pos x="100" y="174"/>
                </a:cxn>
                <a:cxn ang="0">
                  <a:pos x="252" y="159"/>
                </a:cxn>
                <a:cxn ang="0">
                  <a:pos x="210" y="109"/>
                </a:cxn>
                <a:cxn ang="0">
                  <a:pos x="154" y="109"/>
                </a:cxn>
                <a:cxn ang="0">
                  <a:pos x="112" y="159"/>
                </a:cxn>
              </a:cxnLst>
              <a:rect l="0" t="0" r="r" b="b"/>
              <a:pathLst>
                <a:path w="364" h="301">
                  <a:moveTo>
                    <a:pt x="332" y="98"/>
                  </a:moveTo>
                  <a:lnTo>
                    <a:pt x="332" y="98"/>
                  </a:lnTo>
                  <a:lnTo>
                    <a:pt x="323" y="100"/>
                  </a:lnTo>
                  <a:lnTo>
                    <a:pt x="317" y="105"/>
                  </a:lnTo>
                  <a:lnTo>
                    <a:pt x="312" y="110"/>
                  </a:lnTo>
                  <a:lnTo>
                    <a:pt x="310" y="120"/>
                  </a:lnTo>
                  <a:lnTo>
                    <a:pt x="310" y="120"/>
                  </a:lnTo>
                  <a:lnTo>
                    <a:pt x="312" y="127"/>
                  </a:lnTo>
                  <a:lnTo>
                    <a:pt x="317" y="134"/>
                  </a:lnTo>
                  <a:lnTo>
                    <a:pt x="323" y="138"/>
                  </a:lnTo>
                  <a:lnTo>
                    <a:pt x="332" y="139"/>
                  </a:lnTo>
                  <a:lnTo>
                    <a:pt x="332" y="139"/>
                  </a:lnTo>
                  <a:lnTo>
                    <a:pt x="339" y="138"/>
                  </a:lnTo>
                  <a:lnTo>
                    <a:pt x="346" y="134"/>
                  </a:lnTo>
                  <a:lnTo>
                    <a:pt x="350" y="127"/>
                  </a:lnTo>
                  <a:lnTo>
                    <a:pt x="352" y="120"/>
                  </a:lnTo>
                  <a:lnTo>
                    <a:pt x="352" y="120"/>
                  </a:lnTo>
                  <a:lnTo>
                    <a:pt x="350" y="110"/>
                  </a:lnTo>
                  <a:lnTo>
                    <a:pt x="346" y="105"/>
                  </a:lnTo>
                  <a:lnTo>
                    <a:pt x="339" y="100"/>
                  </a:lnTo>
                  <a:lnTo>
                    <a:pt x="332" y="98"/>
                  </a:lnTo>
                  <a:lnTo>
                    <a:pt x="332" y="98"/>
                  </a:lnTo>
                  <a:close/>
                  <a:moveTo>
                    <a:pt x="35" y="98"/>
                  </a:moveTo>
                  <a:lnTo>
                    <a:pt x="35" y="98"/>
                  </a:lnTo>
                  <a:lnTo>
                    <a:pt x="25" y="100"/>
                  </a:lnTo>
                  <a:lnTo>
                    <a:pt x="20" y="105"/>
                  </a:lnTo>
                  <a:lnTo>
                    <a:pt x="15" y="110"/>
                  </a:lnTo>
                  <a:lnTo>
                    <a:pt x="13" y="120"/>
                  </a:lnTo>
                  <a:lnTo>
                    <a:pt x="13" y="120"/>
                  </a:lnTo>
                  <a:lnTo>
                    <a:pt x="15" y="127"/>
                  </a:lnTo>
                  <a:lnTo>
                    <a:pt x="20" y="134"/>
                  </a:lnTo>
                  <a:lnTo>
                    <a:pt x="25" y="138"/>
                  </a:lnTo>
                  <a:lnTo>
                    <a:pt x="35" y="139"/>
                  </a:lnTo>
                  <a:lnTo>
                    <a:pt x="35" y="139"/>
                  </a:lnTo>
                  <a:lnTo>
                    <a:pt x="42" y="138"/>
                  </a:lnTo>
                  <a:lnTo>
                    <a:pt x="49" y="134"/>
                  </a:lnTo>
                  <a:lnTo>
                    <a:pt x="53" y="127"/>
                  </a:lnTo>
                  <a:lnTo>
                    <a:pt x="54" y="120"/>
                  </a:lnTo>
                  <a:lnTo>
                    <a:pt x="54" y="120"/>
                  </a:lnTo>
                  <a:lnTo>
                    <a:pt x="53" y="110"/>
                  </a:lnTo>
                  <a:lnTo>
                    <a:pt x="49" y="105"/>
                  </a:lnTo>
                  <a:lnTo>
                    <a:pt x="42" y="100"/>
                  </a:lnTo>
                  <a:lnTo>
                    <a:pt x="35" y="98"/>
                  </a:lnTo>
                  <a:lnTo>
                    <a:pt x="35" y="98"/>
                  </a:lnTo>
                  <a:close/>
                  <a:moveTo>
                    <a:pt x="270" y="60"/>
                  </a:moveTo>
                  <a:lnTo>
                    <a:pt x="270" y="60"/>
                  </a:lnTo>
                  <a:lnTo>
                    <a:pt x="263" y="62"/>
                  </a:lnTo>
                  <a:lnTo>
                    <a:pt x="258" y="63"/>
                  </a:lnTo>
                  <a:lnTo>
                    <a:pt x="252" y="65"/>
                  </a:lnTo>
                  <a:lnTo>
                    <a:pt x="248" y="69"/>
                  </a:lnTo>
                  <a:lnTo>
                    <a:pt x="245" y="74"/>
                  </a:lnTo>
                  <a:lnTo>
                    <a:pt x="241" y="80"/>
                  </a:lnTo>
                  <a:lnTo>
                    <a:pt x="239" y="85"/>
                  </a:lnTo>
                  <a:lnTo>
                    <a:pt x="239" y="91"/>
                  </a:lnTo>
                  <a:lnTo>
                    <a:pt x="239" y="91"/>
                  </a:lnTo>
                  <a:lnTo>
                    <a:pt x="239" y="98"/>
                  </a:lnTo>
                  <a:lnTo>
                    <a:pt x="241" y="103"/>
                  </a:lnTo>
                  <a:lnTo>
                    <a:pt x="245" y="109"/>
                  </a:lnTo>
                  <a:lnTo>
                    <a:pt x="248" y="112"/>
                  </a:lnTo>
                  <a:lnTo>
                    <a:pt x="252" y="116"/>
                  </a:lnTo>
                  <a:lnTo>
                    <a:pt x="258" y="120"/>
                  </a:lnTo>
                  <a:lnTo>
                    <a:pt x="263" y="121"/>
                  </a:lnTo>
                  <a:lnTo>
                    <a:pt x="270" y="121"/>
                  </a:lnTo>
                  <a:lnTo>
                    <a:pt x="270" y="121"/>
                  </a:lnTo>
                  <a:lnTo>
                    <a:pt x="276" y="121"/>
                  </a:lnTo>
                  <a:lnTo>
                    <a:pt x="281" y="120"/>
                  </a:lnTo>
                  <a:lnTo>
                    <a:pt x="287" y="116"/>
                  </a:lnTo>
                  <a:lnTo>
                    <a:pt x="292" y="112"/>
                  </a:lnTo>
                  <a:lnTo>
                    <a:pt x="296" y="109"/>
                  </a:lnTo>
                  <a:lnTo>
                    <a:pt x="297" y="103"/>
                  </a:lnTo>
                  <a:lnTo>
                    <a:pt x="299" y="98"/>
                  </a:lnTo>
                  <a:lnTo>
                    <a:pt x="301" y="91"/>
                  </a:lnTo>
                  <a:lnTo>
                    <a:pt x="301" y="91"/>
                  </a:lnTo>
                  <a:lnTo>
                    <a:pt x="299" y="85"/>
                  </a:lnTo>
                  <a:lnTo>
                    <a:pt x="297" y="80"/>
                  </a:lnTo>
                  <a:lnTo>
                    <a:pt x="296" y="74"/>
                  </a:lnTo>
                  <a:lnTo>
                    <a:pt x="292" y="69"/>
                  </a:lnTo>
                  <a:lnTo>
                    <a:pt x="287" y="65"/>
                  </a:lnTo>
                  <a:lnTo>
                    <a:pt x="281" y="63"/>
                  </a:lnTo>
                  <a:lnTo>
                    <a:pt x="276" y="62"/>
                  </a:lnTo>
                  <a:lnTo>
                    <a:pt x="270" y="60"/>
                  </a:lnTo>
                  <a:lnTo>
                    <a:pt x="270" y="60"/>
                  </a:lnTo>
                  <a:close/>
                  <a:moveTo>
                    <a:pt x="364" y="248"/>
                  </a:moveTo>
                  <a:lnTo>
                    <a:pt x="330" y="248"/>
                  </a:lnTo>
                  <a:lnTo>
                    <a:pt x="330" y="183"/>
                  </a:lnTo>
                  <a:lnTo>
                    <a:pt x="330" y="183"/>
                  </a:lnTo>
                  <a:lnTo>
                    <a:pt x="330" y="176"/>
                  </a:lnTo>
                  <a:lnTo>
                    <a:pt x="328" y="167"/>
                  </a:lnTo>
                  <a:lnTo>
                    <a:pt x="321" y="152"/>
                  </a:lnTo>
                  <a:lnTo>
                    <a:pt x="321" y="152"/>
                  </a:lnTo>
                  <a:lnTo>
                    <a:pt x="332" y="150"/>
                  </a:lnTo>
                  <a:lnTo>
                    <a:pt x="332" y="150"/>
                  </a:lnTo>
                  <a:lnTo>
                    <a:pt x="337" y="152"/>
                  </a:lnTo>
                  <a:lnTo>
                    <a:pt x="345" y="154"/>
                  </a:lnTo>
                  <a:lnTo>
                    <a:pt x="350" y="158"/>
                  </a:lnTo>
                  <a:lnTo>
                    <a:pt x="355" y="161"/>
                  </a:lnTo>
                  <a:lnTo>
                    <a:pt x="359" y="167"/>
                  </a:lnTo>
                  <a:lnTo>
                    <a:pt x="363" y="172"/>
                  </a:lnTo>
                  <a:lnTo>
                    <a:pt x="364" y="178"/>
                  </a:lnTo>
                  <a:lnTo>
                    <a:pt x="364" y="185"/>
                  </a:lnTo>
                  <a:lnTo>
                    <a:pt x="364" y="248"/>
                  </a:lnTo>
                  <a:close/>
                  <a:moveTo>
                    <a:pt x="96" y="60"/>
                  </a:moveTo>
                  <a:lnTo>
                    <a:pt x="96" y="60"/>
                  </a:lnTo>
                  <a:lnTo>
                    <a:pt x="89" y="62"/>
                  </a:lnTo>
                  <a:lnTo>
                    <a:pt x="83" y="63"/>
                  </a:lnTo>
                  <a:lnTo>
                    <a:pt x="78" y="65"/>
                  </a:lnTo>
                  <a:lnTo>
                    <a:pt x="74" y="69"/>
                  </a:lnTo>
                  <a:lnTo>
                    <a:pt x="71" y="74"/>
                  </a:lnTo>
                  <a:lnTo>
                    <a:pt x="67" y="80"/>
                  </a:lnTo>
                  <a:lnTo>
                    <a:pt x="65" y="85"/>
                  </a:lnTo>
                  <a:lnTo>
                    <a:pt x="65" y="91"/>
                  </a:lnTo>
                  <a:lnTo>
                    <a:pt x="65" y="91"/>
                  </a:lnTo>
                  <a:lnTo>
                    <a:pt x="65" y="98"/>
                  </a:lnTo>
                  <a:lnTo>
                    <a:pt x="67" y="103"/>
                  </a:lnTo>
                  <a:lnTo>
                    <a:pt x="71" y="109"/>
                  </a:lnTo>
                  <a:lnTo>
                    <a:pt x="74" y="112"/>
                  </a:lnTo>
                  <a:lnTo>
                    <a:pt x="78" y="116"/>
                  </a:lnTo>
                  <a:lnTo>
                    <a:pt x="83" y="120"/>
                  </a:lnTo>
                  <a:lnTo>
                    <a:pt x="89" y="121"/>
                  </a:lnTo>
                  <a:lnTo>
                    <a:pt x="96" y="121"/>
                  </a:lnTo>
                  <a:lnTo>
                    <a:pt x="96" y="121"/>
                  </a:lnTo>
                  <a:lnTo>
                    <a:pt x="102" y="121"/>
                  </a:lnTo>
                  <a:lnTo>
                    <a:pt x="107" y="120"/>
                  </a:lnTo>
                  <a:lnTo>
                    <a:pt x="112" y="116"/>
                  </a:lnTo>
                  <a:lnTo>
                    <a:pt x="118" y="112"/>
                  </a:lnTo>
                  <a:lnTo>
                    <a:pt x="122" y="109"/>
                  </a:lnTo>
                  <a:lnTo>
                    <a:pt x="123" y="103"/>
                  </a:lnTo>
                  <a:lnTo>
                    <a:pt x="125" y="98"/>
                  </a:lnTo>
                  <a:lnTo>
                    <a:pt x="127" y="91"/>
                  </a:lnTo>
                  <a:lnTo>
                    <a:pt x="127" y="91"/>
                  </a:lnTo>
                  <a:lnTo>
                    <a:pt x="125" y="85"/>
                  </a:lnTo>
                  <a:lnTo>
                    <a:pt x="123" y="80"/>
                  </a:lnTo>
                  <a:lnTo>
                    <a:pt x="122" y="74"/>
                  </a:lnTo>
                  <a:lnTo>
                    <a:pt x="118" y="69"/>
                  </a:lnTo>
                  <a:lnTo>
                    <a:pt x="112" y="65"/>
                  </a:lnTo>
                  <a:lnTo>
                    <a:pt x="107" y="63"/>
                  </a:lnTo>
                  <a:lnTo>
                    <a:pt x="102" y="62"/>
                  </a:lnTo>
                  <a:lnTo>
                    <a:pt x="96" y="60"/>
                  </a:lnTo>
                  <a:lnTo>
                    <a:pt x="96" y="60"/>
                  </a:lnTo>
                  <a:close/>
                  <a:moveTo>
                    <a:pt x="35" y="150"/>
                  </a:moveTo>
                  <a:lnTo>
                    <a:pt x="35" y="150"/>
                  </a:lnTo>
                  <a:lnTo>
                    <a:pt x="44" y="152"/>
                  </a:lnTo>
                  <a:lnTo>
                    <a:pt x="44" y="152"/>
                  </a:lnTo>
                  <a:lnTo>
                    <a:pt x="38" y="167"/>
                  </a:lnTo>
                  <a:lnTo>
                    <a:pt x="36" y="176"/>
                  </a:lnTo>
                  <a:lnTo>
                    <a:pt x="35" y="183"/>
                  </a:lnTo>
                  <a:lnTo>
                    <a:pt x="35" y="248"/>
                  </a:lnTo>
                  <a:lnTo>
                    <a:pt x="0" y="248"/>
                  </a:lnTo>
                  <a:lnTo>
                    <a:pt x="0" y="185"/>
                  </a:lnTo>
                  <a:lnTo>
                    <a:pt x="0" y="185"/>
                  </a:lnTo>
                  <a:lnTo>
                    <a:pt x="0" y="178"/>
                  </a:lnTo>
                  <a:lnTo>
                    <a:pt x="2" y="172"/>
                  </a:lnTo>
                  <a:lnTo>
                    <a:pt x="6" y="167"/>
                  </a:lnTo>
                  <a:lnTo>
                    <a:pt x="9" y="161"/>
                  </a:lnTo>
                  <a:lnTo>
                    <a:pt x="15" y="158"/>
                  </a:lnTo>
                  <a:lnTo>
                    <a:pt x="20" y="154"/>
                  </a:lnTo>
                  <a:lnTo>
                    <a:pt x="27" y="152"/>
                  </a:lnTo>
                  <a:lnTo>
                    <a:pt x="35" y="150"/>
                  </a:lnTo>
                  <a:lnTo>
                    <a:pt x="35" y="150"/>
                  </a:lnTo>
                  <a:close/>
                  <a:moveTo>
                    <a:pt x="183" y="0"/>
                  </a:moveTo>
                  <a:lnTo>
                    <a:pt x="183" y="0"/>
                  </a:lnTo>
                  <a:lnTo>
                    <a:pt x="174" y="0"/>
                  </a:lnTo>
                  <a:lnTo>
                    <a:pt x="165" y="4"/>
                  </a:lnTo>
                  <a:lnTo>
                    <a:pt x="158" y="7"/>
                  </a:lnTo>
                  <a:lnTo>
                    <a:pt x="151" y="13"/>
                  </a:lnTo>
                  <a:lnTo>
                    <a:pt x="145" y="20"/>
                  </a:lnTo>
                  <a:lnTo>
                    <a:pt x="141" y="27"/>
                  </a:lnTo>
                  <a:lnTo>
                    <a:pt x="138" y="36"/>
                  </a:lnTo>
                  <a:lnTo>
                    <a:pt x="138" y="45"/>
                  </a:lnTo>
                  <a:lnTo>
                    <a:pt x="138" y="45"/>
                  </a:lnTo>
                  <a:lnTo>
                    <a:pt x="138" y="54"/>
                  </a:lnTo>
                  <a:lnTo>
                    <a:pt x="141" y="62"/>
                  </a:lnTo>
                  <a:lnTo>
                    <a:pt x="145" y="71"/>
                  </a:lnTo>
                  <a:lnTo>
                    <a:pt x="151" y="76"/>
                  </a:lnTo>
                  <a:lnTo>
                    <a:pt x="158" y="81"/>
                  </a:lnTo>
                  <a:lnTo>
                    <a:pt x="165" y="87"/>
                  </a:lnTo>
                  <a:lnTo>
                    <a:pt x="174" y="89"/>
                  </a:lnTo>
                  <a:lnTo>
                    <a:pt x="183" y="91"/>
                  </a:lnTo>
                  <a:lnTo>
                    <a:pt x="183" y="91"/>
                  </a:lnTo>
                  <a:lnTo>
                    <a:pt x="192" y="89"/>
                  </a:lnTo>
                  <a:lnTo>
                    <a:pt x="200" y="87"/>
                  </a:lnTo>
                  <a:lnTo>
                    <a:pt x="209" y="81"/>
                  </a:lnTo>
                  <a:lnTo>
                    <a:pt x="214" y="76"/>
                  </a:lnTo>
                  <a:lnTo>
                    <a:pt x="219" y="71"/>
                  </a:lnTo>
                  <a:lnTo>
                    <a:pt x="225" y="62"/>
                  </a:lnTo>
                  <a:lnTo>
                    <a:pt x="227" y="54"/>
                  </a:lnTo>
                  <a:lnTo>
                    <a:pt x="229" y="45"/>
                  </a:lnTo>
                  <a:lnTo>
                    <a:pt x="229" y="45"/>
                  </a:lnTo>
                  <a:lnTo>
                    <a:pt x="227" y="36"/>
                  </a:lnTo>
                  <a:lnTo>
                    <a:pt x="225" y="27"/>
                  </a:lnTo>
                  <a:lnTo>
                    <a:pt x="219" y="20"/>
                  </a:lnTo>
                  <a:lnTo>
                    <a:pt x="214" y="13"/>
                  </a:lnTo>
                  <a:lnTo>
                    <a:pt x="209" y="7"/>
                  </a:lnTo>
                  <a:lnTo>
                    <a:pt x="200" y="4"/>
                  </a:lnTo>
                  <a:lnTo>
                    <a:pt x="192" y="0"/>
                  </a:lnTo>
                  <a:lnTo>
                    <a:pt x="183" y="0"/>
                  </a:lnTo>
                  <a:lnTo>
                    <a:pt x="183" y="0"/>
                  </a:lnTo>
                  <a:close/>
                  <a:moveTo>
                    <a:pt x="319" y="272"/>
                  </a:moveTo>
                  <a:lnTo>
                    <a:pt x="265" y="272"/>
                  </a:lnTo>
                  <a:lnTo>
                    <a:pt x="265" y="174"/>
                  </a:lnTo>
                  <a:lnTo>
                    <a:pt x="265" y="174"/>
                  </a:lnTo>
                  <a:lnTo>
                    <a:pt x="265" y="163"/>
                  </a:lnTo>
                  <a:lnTo>
                    <a:pt x="263" y="154"/>
                  </a:lnTo>
                  <a:lnTo>
                    <a:pt x="259" y="145"/>
                  </a:lnTo>
                  <a:lnTo>
                    <a:pt x="256" y="136"/>
                  </a:lnTo>
                  <a:lnTo>
                    <a:pt x="256" y="136"/>
                  </a:lnTo>
                  <a:lnTo>
                    <a:pt x="263" y="134"/>
                  </a:lnTo>
                  <a:lnTo>
                    <a:pt x="270" y="134"/>
                  </a:lnTo>
                  <a:lnTo>
                    <a:pt x="270" y="134"/>
                  </a:lnTo>
                  <a:lnTo>
                    <a:pt x="279" y="136"/>
                  </a:lnTo>
                  <a:lnTo>
                    <a:pt x="288" y="138"/>
                  </a:lnTo>
                  <a:lnTo>
                    <a:pt x="297" y="143"/>
                  </a:lnTo>
                  <a:lnTo>
                    <a:pt x="305" y="149"/>
                  </a:lnTo>
                  <a:lnTo>
                    <a:pt x="310" y="156"/>
                  </a:lnTo>
                  <a:lnTo>
                    <a:pt x="316" y="165"/>
                  </a:lnTo>
                  <a:lnTo>
                    <a:pt x="317" y="174"/>
                  </a:lnTo>
                  <a:lnTo>
                    <a:pt x="319" y="183"/>
                  </a:lnTo>
                  <a:lnTo>
                    <a:pt x="319" y="272"/>
                  </a:lnTo>
                  <a:close/>
                  <a:moveTo>
                    <a:pt x="100" y="174"/>
                  </a:moveTo>
                  <a:lnTo>
                    <a:pt x="100" y="272"/>
                  </a:lnTo>
                  <a:lnTo>
                    <a:pt x="45" y="272"/>
                  </a:lnTo>
                  <a:lnTo>
                    <a:pt x="45" y="183"/>
                  </a:lnTo>
                  <a:lnTo>
                    <a:pt x="45" y="183"/>
                  </a:lnTo>
                  <a:lnTo>
                    <a:pt x="47" y="174"/>
                  </a:lnTo>
                  <a:lnTo>
                    <a:pt x="51" y="165"/>
                  </a:lnTo>
                  <a:lnTo>
                    <a:pt x="54" y="156"/>
                  </a:lnTo>
                  <a:lnTo>
                    <a:pt x="60" y="149"/>
                  </a:lnTo>
                  <a:lnTo>
                    <a:pt x="67" y="143"/>
                  </a:lnTo>
                  <a:lnTo>
                    <a:pt x="76" y="138"/>
                  </a:lnTo>
                  <a:lnTo>
                    <a:pt x="85" y="136"/>
                  </a:lnTo>
                  <a:lnTo>
                    <a:pt x="96" y="134"/>
                  </a:lnTo>
                  <a:lnTo>
                    <a:pt x="96" y="134"/>
                  </a:lnTo>
                  <a:lnTo>
                    <a:pt x="103" y="134"/>
                  </a:lnTo>
                  <a:lnTo>
                    <a:pt x="109" y="136"/>
                  </a:lnTo>
                  <a:lnTo>
                    <a:pt x="109" y="136"/>
                  </a:lnTo>
                  <a:lnTo>
                    <a:pt x="105" y="145"/>
                  </a:lnTo>
                  <a:lnTo>
                    <a:pt x="102" y="154"/>
                  </a:lnTo>
                  <a:lnTo>
                    <a:pt x="100" y="163"/>
                  </a:lnTo>
                  <a:lnTo>
                    <a:pt x="100" y="174"/>
                  </a:lnTo>
                  <a:lnTo>
                    <a:pt x="100" y="174"/>
                  </a:lnTo>
                  <a:close/>
                  <a:moveTo>
                    <a:pt x="111" y="301"/>
                  </a:moveTo>
                  <a:lnTo>
                    <a:pt x="254" y="301"/>
                  </a:lnTo>
                  <a:lnTo>
                    <a:pt x="254" y="174"/>
                  </a:lnTo>
                  <a:lnTo>
                    <a:pt x="254" y="174"/>
                  </a:lnTo>
                  <a:lnTo>
                    <a:pt x="252" y="159"/>
                  </a:lnTo>
                  <a:lnTo>
                    <a:pt x="248" y="145"/>
                  </a:lnTo>
                  <a:lnTo>
                    <a:pt x="241" y="134"/>
                  </a:lnTo>
                  <a:lnTo>
                    <a:pt x="232" y="123"/>
                  </a:lnTo>
                  <a:lnTo>
                    <a:pt x="223" y="114"/>
                  </a:lnTo>
                  <a:lnTo>
                    <a:pt x="210" y="109"/>
                  </a:lnTo>
                  <a:lnTo>
                    <a:pt x="198" y="103"/>
                  </a:lnTo>
                  <a:lnTo>
                    <a:pt x="183" y="101"/>
                  </a:lnTo>
                  <a:lnTo>
                    <a:pt x="183" y="101"/>
                  </a:lnTo>
                  <a:lnTo>
                    <a:pt x="169" y="103"/>
                  </a:lnTo>
                  <a:lnTo>
                    <a:pt x="154" y="109"/>
                  </a:lnTo>
                  <a:lnTo>
                    <a:pt x="143" y="114"/>
                  </a:lnTo>
                  <a:lnTo>
                    <a:pt x="132" y="123"/>
                  </a:lnTo>
                  <a:lnTo>
                    <a:pt x="123" y="134"/>
                  </a:lnTo>
                  <a:lnTo>
                    <a:pt x="116" y="145"/>
                  </a:lnTo>
                  <a:lnTo>
                    <a:pt x="112" y="159"/>
                  </a:lnTo>
                  <a:lnTo>
                    <a:pt x="111" y="174"/>
                  </a:lnTo>
                  <a:lnTo>
                    <a:pt x="111" y="301"/>
                  </a:lnTo>
                  <a:close/>
                </a:path>
              </a:pathLst>
            </a:custGeom>
            <a:solidFill>
              <a:srgbClr val="2F8FD1"/>
            </a:solidFill>
            <a:ln w="9525">
              <a:solidFill>
                <a:srgbClr val="2F8FD1"/>
              </a:solidFill>
              <a:round/>
              <a:headEnd/>
              <a:tailEnd/>
            </a:ln>
          </p:spPr>
          <p:txBody>
            <a:bodyPr vert="horz" wrap="square" lIns="68580" tIns="34290" rIns="68580" bIns="34290" numCol="1" anchor="t" anchorCtr="0" compatLnSpc="1">
              <a:prstTxWarp prst="textNoShape">
                <a:avLst/>
              </a:prstTxWarp>
            </a:bodyPr>
            <a:lstStyle/>
            <a:p>
              <a:pPr>
                <a:defRPr/>
              </a:pPr>
              <a:endParaRPr lang="en-US" sz="1350" dirty="0">
                <a:solidFill>
                  <a:srgbClr val="E16D22"/>
                </a:solidFill>
                <a:latin typeface="Arial"/>
              </a:endParaRPr>
            </a:p>
          </p:txBody>
        </p:sp>
      </p:grpSp>
      <p:grpSp>
        <p:nvGrpSpPr>
          <p:cNvPr id="90" name="Group 89">
            <a:extLst>
              <a:ext uri="{FF2B5EF4-FFF2-40B4-BE49-F238E27FC236}">
                <a16:creationId xmlns:a16="http://schemas.microsoft.com/office/drawing/2014/main" id="{9DD64E86-0C7E-4B2E-8380-3630EB676AD9}"/>
              </a:ext>
            </a:extLst>
          </p:cNvPr>
          <p:cNvGrpSpPr/>
          <p:nvPr/>
        </p:nvGrpSpPr>
        <p:grpSpPr>
          <a:xfrm>
            <a:off x="4759296" y="4508625"/>
            <a:ext cx="1828250" cy="770647"/>
            <a:chOff x="-396552" y="3720924"/>
            <a:chExt cx="2437667" cy="1027529"/>
          </a:xfrm>
        </p:grpSpPr>
        <p:grpSp>
          <p:nvGrpSpPr>
            <p:cNvPr id="70" name="Group 69">
              <a:extLst>
                <a:ext uri="{FF2B5EF4-FFF2-40B4-BE49-F238E27FC236}">
                  <a16:creationId xmlns:a16="http://schemas.microsoft.com/office/drawing/2014/main" id="{62403E4C-FC26-45D2-89BA-138326B8229C}"/>
                </a:ext>
              </a:extLst>
            </p:cNvPr>
            <p:cNvGrpSpPr/>
            <p:nvPr/>
          </p:nvGrpSpPr>
          <p:grpSpPr>
            <a:xfrm>
              <a:off x="-396552" y="3720924"/>
              <a:ext cx="2437667" cy="1027529"/>
              <a:chOff x="1240169" y="1651346"/>
              <a:chExt cx="2437667" cy="1027529"/>
            </a:xfrm>
          </p:grpSpPr>
          <p:sp>
            <p:nvSpPr>
              <p:cNvPr id="71" name="Oval 70">
                <a:extLst>
                  <a:ext uri="{FF2B5EF4-FFF2-40B4-BE49-F238E27FC236}">
                    <a16:creationId xmlns:a16="http://schemas.microsoft.com/office/drawing/2014/main" id="{20AB5047-1D31-4C6E-BF38-0140A1DD73CC}"/>
                  </a:ext>
                </a:extLst>
              </p:cNvPr>
              <p:cNvSpPr/>
              <p:nvPr/>
            </p:nvSpPr>
            <p:spPr>
              <a:xfrm>
                <a:off x="2175539" y="1651346"/>
                <a:ext cx="566928" cy="567633"/>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dirty="0">
                  <a:solidFill>
                    <a:srgbClr val="FFFFFF"/>
                  </a:solidFill>
                  <a:latin typeface="Arial"/>
                </a:endParaRPr>
              </a:p>
            </p:txBody>
          </p:sp>
          <p:sp>
            <p:nvSpPr>
              <p:cNvPr id="72" name="TextBox 71">
                <a:extLst>
                  <a:ext uri="{FF2B5EF4-FFF2-40B4-BE49-F238E27FC236}">
                    <a16:creationId xmlns:a16="http://schemas.microsoft.com/office/drawing/2014/main" id="{9A9DB30F-4872-49E8-8245-952058FDF9FD}"/>
                  </a:ext>
                </a:extLst>
              </p:cNvPr>
              <p:cNvSpPr txBox="1"/>
              <p:nvPr/>
            </p:nvSpPr>
            <p:spPr>
              <a:xfrm>
                <a:off x="1240169" y="2217210"/>
                <a:ext cx="2437667" cy="461665"/>
              </a:xfrm>
              <a:prstGeom prst="rect">
                <a:avLst/>
              </a:prstGeom>
              <a:noFill/>
            </p:spPr>
            <p:txBody>
              <a:bodyPr wrap="square" rtlCol="0">
                <a:spAutoFit/>
              </a:bodyPr>
              <a:lstStyle/>
              <a:p>
                <a:pPr algn="ctr">
                  <a:defRPr/>
                </a:pPr>
                <a:r>
                  <a:rPr lang="en-US" sz="825" dirty="0">
                    <a:solidFill>
                      <a:srgbClr val="2F8FD1"/>
                    </a:solidFill>
                    <a:latin typeface="Lato" panose="020F0502020204030203" pitchFamily="34" charset="0"/>
                    <a:ea typeface="Lato" panose="020F0502020204030203" pitchFamily="34" charset="0"/>
                    <a:cs typeface="Lato" panose="020F0502020204030203" pitchFamily="34" charset="0"/>
                  </a:rPr>
                  <a:t>Contract of employment</a:t>
                </a:r>
              </a:p>
              <a:p>
                <a:pPr algn="ctr">
                  <a:defRPr/>
                </a:pPr>
                <a:r>
                  <a:rPr lang="en-US" sz="825" dirty="0">
                    <a:solidFill>
                      <a:srgbClr val="2F8FD1"/>
                    </a:solidFill>
                    <a:latin typeface="Lato" panose="020F0502020204030203" pitchFamily="34" charset="0"/>
                    <a:ea typeface="Lato" panose="020F0502020204030203" pitchFamily="34" charset="0"/>
                    <a:cs typeface="Lato" panose="020F0502020204030203" pitchFamily="34" charset="0"/>
                  </a:rPr>
                  <a:t>including holiday pay</a:t>
                </a:r>
              </a:p>
            </p:txBody>
          </p:sp>
        </p:grpSp>
        <p:grpSp>
          <p:nvGrpSpPr>
            <p:cNvPr id="73" name="Group 77">
              <a:extLst>
                <a:ext uri="{FF2B5EF4-FFF2-40B4-BE49-F238E27FC236}">
                  <a16:creationId xmlns:a16="http://schemas.microsoft.com/office/drawing/2014/main" id="{075B927C-98F0-49EA-A078-36D7F791F653}"/>
                </a:ext>
              </a:extLst>
            </p:cNvPr>
            <p:cNvGrpSpPr/>
            <p:nvPr/>
          </p:nvGrpSpPr>
          <p:grpSpPr>
            <a:xfrm>
              <a:off x="625120" y="3852887"/>
              <a:ext cx="394322" cy="301938"/>
              <a:chOff x="5552261" y="1554043"/>
              <a:chExt cx="363359" cy="278229"/>
            </a:xfrm>
            <a:solidFill>
              <a:srgbClr val="F6510A"/>
            </a:solidFill>
          </p:grpSpPr>
          <p:sp>
            <p:nvSpPr>
              <p:cNvPr id="74" name="Freeform 96">
                <a:extLst>
                  <a:ext uri="{FF2B5EF4-FFF2-40B4-BE49-F238E27FC236}">
                    <a16:creationId xmlns:a16="http://schemas.microsoft.com/office/drawing/2014/main" id="{E84C6BB3-9D29-44EB-BAA4-97D94F59B697}"/>
                  </a:ext>
                </a:extLst>
              </p:cNvPr>
              <p:cNvSpPr>
                <a:spLocks/>
              </p:cNvSpPr>
              <p:nvPr/>
            </p:nvSpPr>
            <p:spPr bwMode="auto">
              <a:xfrm>
                <a:off x="5552261" y="1715997"/>
                <a:ext cx="363359" cy="116275"/>
              </a:xfrm>
              <a:custGeom>
                <a:avLst/>
                <a:gdLst/>
                <a:ahLst/>
                <a:cxnLst>
                  <a:cxn ang="0">
                    <a:pos x="211" y="31"/>
                  </a:cxn>
                  <a:cxn ang="0">
                    <a:pos x="140" y="31"/>
                  </a:cxn>
                  <a:cxn ang="0">
                    <a:pos x="140" y="0"/>
                  </a:cxn>
                  <a:cxn ang="0">
                    <a:pos x="0" y="0"/>
                  </a:cxn>
                  <a:cxn ang="0">
                    <a:pos x="0" y="96"/>
                  </a:cxn>
                  <a:cxn ang="0">
                    <a:pos x="0" y="96"/>
                  </a:cxn>
                  <a:cxn ang="0">
                    <a:pos x="2" y="102"/>
                  </a:cxn>
                  <a:cxn ang="0">
                    <a:pos x="4" y="107"/>
                  </a:cxn>
                  <a:cxn ang="0">
                    <a:pos x="9" y="111"/>
                  </a:cxn>
                  <a:cxn ang="0">
                    <a:pos x="17" y="112"/>
                  </a:cxn>
                  <a:cxn ang="0">
                    <a:pos x="334" y="112"/>
                  </a:cxn>
                  <a:cxn ang="0">
                    <a:pos x="334" y="112"/>
                  </a:cxn>
                  <a:cxn ang="0">
                    <a:pos x="341" y="111"/>
                  </a:cxn>
                  <a:cxn ang="0">
                    <a:pos x="347" y="107"/>
                  </a:cxn>
                  <a:cxn ang="0">
                    <a:pos x="350" y="102"/>
                  </a:cxn>
                  <a:cxn ang="0">
                    <a:pos x="350" y="96"/>
                  </a:cxn>
                  <a:cxn ang="0">
                    <a:pos x="350" y="0"/>
                  </a:cxn>
                  <a:cxn ang="0">
                    <a:pos x="211" y="0"/>
                  </a:cxn>
                  <a:cxn ang="0">
                    <a:pos x="211" y="31"/>
                  </a:cxn>
                </a:cxnLst>
                <a:rect l="0" t="0" r="r" b="b"/>
                <a:pathLst>
                  <a:path w="350" h="112">
                    <a:moveTo>
                      <a:pt x="211" y="31"/>
                    </a:moveTo>
                    <a:lnTo>
                      <a:pt x="140" y="31"/>
                    </a:lnTo>
                    <a:lnTo>
                      <a:pt x="140" y="0"/>
                    </a:lnTo>
                    <a:lnTo>
                      <a:pt x="0" y="0"/>
                    </a:lnTo>
                    <a:lnTo>
                      <a:pt x="0" y="96"/>
                    </a:lnTo>
                    <a:lnTo>
                      <a:pt x="0" y="96"/>
                    </a:lnTo>
                    <a:lnTo>
                      <a:pt x="2" y="102"/>
                    </a:lnTo>
                    <a:lnTo>
                      <a:pt x="4" y="107"/>
                    </a:lnTo>
                    <a:lnTo>
                      <a:pt x="9" y="111"/>
                    </a:lnTo>
                    <a:lnTo>
                      <a:pt x="17" y="112"/>
                    </a:lnTo>
                    <a:lnTo>
                      <a:pt x="334" y="112"/>
                    </a:lnTo>
                    <a:lnTo>
                      <a:pt x="334" y="112"/>
                    </a:lnTo>
                    <a:lnTo>
                      <a:pt x="341" y="111"/>
                    </a:lnTo>
                    <a:lnTo>
                      <a:pt x="347" y="107"/>
                    </a:lnTo>
                    <a:lnTo>
                      <a:pt x="350" y="102"/>
                    </a:lnTo>
                    <a:lnTo>
                      <a:pt x="350" y="96"/>
                    </a:lnTo>
                    <a:lnTo>
                      <a:pt x="350" y="0"/>
                    </a:lnTo>
                    <a:lnTo>
                      <a:pt x="211" y="0"/>
                    </a:lnTo>
                    <a:lnTo>
                      <a:pt x="211" y="31"/>
                    </a:lnTo>
                    <a:close/>
                  </a:path>
                </a:pathLst>
              </a:custGeom>
              <a:solidFill>
                <a:srgbClr val="2F8FD1"/>
              </a:solidFill>
              <a:ln w="9525">
                <a:noFill/>
                <a:round/>
                <a:headEnd/>
                <a:tailEnd/>
              </a:ln>
            </p:spPr>
            <p:txBody>
              <a:bodyPr vert="horz" wrap="square" lIns="68580" tIns="34290" rIns="68580" bIns="34290" numCol="1" anchor="t" anchorCtr="0" compatLnSpc="1">
                <a:prstTxWarp prst="textNoShape">
                  <a:avLst/>
                </a:prstTxWarp>
              </a:bodyPr>
              <a:lstStyle/>
              <a:p>
                <a:pPr>
                  <a:defRPr/>
                </a:pPr>
                <a:endParaRPr lang="en-US" sz="1350" dirty="0">
                  <a:solidFill>
                    <a:srgbClr val="E16D22"/>
                  </a:solidFill>
                  <a:latin typeface="Arial"/>
                </a:endParaRPr>
              </a:p>
            </p:txBody>
          </p:sp>
          <p:sp>
            <p:nvSpPr>
              <p:cNvPr id="75" name="Freeform 97">
                <a:extLst>
                  <a:ext uri="{FF2B5EF4-FFF2-40B4-BE49-F238E27FC236}">
                    <a16:creationId xmlns:a16="http://schemas.microsoft.com/office/drawing/2014/main" id="{AF936151-8A86-4AE7-AC33-91C7031B1D67}"/>
                  </a:ext>
                </a:extLst>
              </p:cNvPr>
              <p:cNvSpPr>
                <a:spLocks noEditPoints="1"/>
              </p:cNvSpPr>
              <p:nvPr/>
            </p:nvSpPr>
            <p:spPr bwMode="auto">
              <a:xfrm>
                <a:off x="5552261" y="1554043"/>
                <a:ext cx="363359" cy="137038"/>
              </a:xfrm>
              <a:custGeom>
                <a:avLst/>
                <a:gdLst/>
                <a:ahLst/>
                <a:cxnLst>
                  <a:cxn ang="0">
                    <a:pos x="334" y="42"/>
                  </a:cxn>
                  <a:cxn ang="0">
                    <a:pos x="225" y="42"/>
                  </a:cxn>
                  <a:cxn ang="0">
                    <a:pos x="225" y="42"/>
                  </a:cxn>
                  <a:cxn ang="0">
                    <a:pos x="225" y="5"/>
                  </a:cxn>
                  <a:cxn ang="0">
                    <a:pos x="225" y="5"/>
                  </a:cxn>
                  <a:cxn ang="0">
                    <a:pos x="225" y="2"/>
                  </a:cxn>
                  <a:cxn ang="0">
                    <a:pos x="223" y="0"/>
                  </a:cxn>
                  <a:cxn ang="0">
                    <a:pos x="222" y="0"/>
                  </a:cxn>
                  <a:cxn ang="0">
                    <a:pos x="120" y="0"/>
                  </a:cxn>
                  <a:cxn ang="0">
                    <a:pos x="120" y="0"/>
                  </a:cxn>
                  <a:cxn ang="0">
                    <a:pos x="118" y="2"/>
                  </a:cxn>
                  <a:cxn ang="0">
                    <a:pos x="116" y="4"/>
                  </a:cxn>
                  <a:cxn ang="0">
                    <a:pos x="115" y="5"/>
                  </a:cxn>
                  <a:cxn ang="0">
                    <a:pos x="115" y="5"/>
                  </a:cxn>
                  <a:cxn ang="0">
                    <a:pos x="115" y="42"/>
                  </a:cxn>
                  <a:cxn ang="0">
                    <a:pos x="17" y="42"/>
                  </a:cxn>
                  <a:cxn ang="0">
                    <a:pos x="17" y="42"/>
                  </a:cxn>
                  <a:cxn ang="0">
                    <a:pos x="9" y="42"/>
                  </a:cxn>
                  <a:cxn ang="0">
                    <a:pos x="4" y="45"/>
                  </a:cxn>
                  <a:cxn ang="0">
                    <a:pos x="2" y="51"/>
                  </a:cxn>
                  <a:cxn ang="0">
                    <a:pos x="0" y="58"/>
                  </a:cxn>
                  <a:cxn ang="0">
                    <a:pos x="0" y="130"/>
                  </a:cxn>
                  <a:cxn ang="0">
                    <a:pos x="350" y="130"/>
                  </a:cxn>
                  <a:cxn ang="0">
                    <a:pos x="350" y="58"/>
                  </a:cxn>
                  <a:cxn ang="0">
                    <a:pos x="350" y="58"/>
                  </a:cxn>
                  <a:cxn ang="0">
                    <a:pos x="350" y="51"/>
                  </a:cxn>
                  <a:cxn ang="0">
                    <a:pos x="347" y="45"/>
                  </a:cxn>
                  <a:cxn ang="0">
                    <a:pos x="341" y="42"/>
                  </a:cxn>
                  <a:cxn ang="0">
                    <a:pos x="334" y="42"/>
                  </a:cxn>
                  <a:cxn ang="0">
                    <a:pos x="334" y="42"/>
                  </a:cxn>
                  <a:cxn ang="0">
                    <a:pos x="133" y="42"/>
                  </a:cxn>
                  <a:cxn ang="0">
                    <a:pos x="133" y="13"/>
                  </a:cxn>
                  <a:cxn ang="0">
                    <a:pos x="209" y="13"/>
                  </a:cxn>
                  <a:cxn ang="0">
                    <a:pos x="209" y="42"/>
                  </a:cxn>
                  <a:cxn ang="0">
                    <a:pos x="133" y="42"/>
                  </a:cxn>
                </a:cxnLst>
                <a:rect l="0" t="0" r="r" b="b"/>
                <a:pathLst>
                  <a:path w="350" h="130">
                    <a:moveTo>
                      <a:pt x="334" y="42"/>
                    </a:moveTo>
                    <a:lnTo>
                      <a:pt x="225" y="42"/>
                    </a:lnTo>
                    <a:lnTo>
                      <a:pt x="225" y="42"/>
                    </a:lnTo>
                    <a:lnTo>
                      <a:pt x="225" y="5"/>
                    </a:lnTo>
                    <a:lnTo>
                      <a:pt x="225" y="5"/>
                    </a:lnTo>
                    <a:lnTo>
                      <a:pt x="225" y="2"/>
                    </a:lnTo>
                    <a:lnTo>
                      <a:pt x="223" y="0"/>
                    </a:lnTo>
                    <a:lnTo>
                      <a:pt x="222" y="0"/>
                    </a:lnTo>
                    <a:lnTo>
                      <a:pt x="120" y="0"/>
                    </a:lnTo>
                    <a:lnTo>
                      <a:pt x="120" y="0"/>
                    </a:lnTo>
                    <a:lnTo>
                      <a:pt x="118" y="2"/>
                    </a:lnTo>
                    <a:lnTo>
                      <a:pt x="116" y="4"/>
                    </a:lnTo>
                    <a:lnTo>
                      <a:pt x="115" y="5"/>
                    </a:lnTo>
                    <a:lnTo>
                      <a:pt x="115" y="5"/>
                    </a:lnTo>
                    <a:lnTo>
                      <a:pt x="115" y="42"/>
                    </a:lnTo>
                    <a:lnTo>
                      <a:pt x="17" y="42"/>
                    </a:lnTo>
                    <a:lnTo>
                      <a:pt x="17" y="42"/>
                    </a:lnTo>
                    <a:lnTo>
                      <a:pt x="9" y="42"/>
                    </a:lnTo>
                    <a:lnTo>
                      <a:pt x="4" y="45"/>
                    </a:lnTo>
                    <a:lnTo>
                      <a:pt x="2" y="51"/>
                    </a:lnTo>
                    <a:lnTo>
                      <a:pt x="0" y="58"/>
                    </a:lnTo>
                    <a:lnTo>
                      <a:pt x="0" y="130"/>
                    </a:lnTo>
                    <a:lnTo>
                      <a:pt x="350" y="130"/>
                    </a:lnTo>
                    <a:lnTo>
                      <a:pt x="350" y="58"/>
                    </a:lnTo>
                    <a:lnTo>
                      <a:pt x="350" y="58"/>
                    </a:lnTo>
                    <a:lnTo>
                      <a:pt x="350" y="51"/>
                    </a:lnTo>
                    <a:lnTo>
                      <a:pt x="347" y="45"/>
                    </a:lnTo>
                    <a:lnTo>
                      <a:pt x="341" y="42"/>
                    </a:lnTo>
                    <a:lnTo>
                      <a:pt x="334" y="42"/>
                    </a:lnTo>
                    <a:lnTo>
                      <a:pt x="334" y="42"/>
                    </a:lnTo>
                    <a:close/>
                    <a:moveTo>
                      <a:pt x="133" y="42"/>
                    </a:moveTo>
                    <a:lnTo>
                      <a:pt x="133" y="13"/>
                    </a:lnTo>
                    <a:lnTo>
                      <a:pt x="209" y="13"/>
                    </a:lnTo>
                    <a:lnTo>
                      <a:pt x="209" y="42"/>
                    </a:lnTo>
                    <a:lnTo>
                      <a:pt x="133" y="42"/>
                    </a:lnTo>
                    <a:close/>
                  </a:path>
                </a:pathLst>
              </a:custGeom>
              <a:solidFill>
                <a:srgbClr val="2F8FD1"/>
              </a:solidFill>
              <a:ln w="9525">
                <a:noFill/>
                <a:round/>
                <a:headEnd/>
                <a:tailEnd/>
              </a:ln>
            </p:spPr>
            <p:txBody>
              <a:bodyPr vert="horz" wrap="square" lIns="68580" tIns="34290" rIns="68580" bIns="34290" numCol="1" anchor="t" anchorCtr="0" compatLnSpc="1">
                <a:prstTxWarp prst="textNoShape">
                  <a:avLst/>
                </a:prstTxWarp>
              </a:bodyPr>
              <a:lstStyle/>
              <a:p>
                <a:pPr>
                  <a:defRPr/>
                </a:pPr>
                <a:endParaRPr lang="en-US" sz="1350" dirty="0">
                  <a:solidFill>
                    <a:srgbClr val="E16D22"/>
                  </a:solidFill>
                  <a:latin typeface="Arial"/>
                </a:endParaRPr>
              </a:p>
            </p:txBody>
          </p:sp>
          <p:sp>
            <p:nvSpPr>
              <p:cNvPr id="76" name="Rectangle 98">
                <a:extLst>
                  <a:ext uri="{FF2B5EF4-FFF2-40B4-BE49-F238E27FC236}">
                    <a16:creationId xmlns:a16="http://schemas.microsoft.com/office/drawing/2014/main" id="{CB17554C-1093-4689-AD02-D00124CF8BFB}"/>
                  </a:ext>
                </a:extLst>
              </p:cNvPr>
              <p:cNvSpPr>
                <a:spLocks noChangeArrowheads="1"/>
              </p:cNvSpPr>
              <p:nvPr/>
            </p:nvSpPr>
            <p:spPr bwMode="auto">
              <a:xfrm>
                <a:off x="5710062" y="1715997"/>
                <a:ext cx="45679" cy="18688"/>
              </a:xfrm>
              <a:prstGeom prst="rect">
                <a:avLst/>
              </a:prstGeom>
              <a:grpFill/>
              <a:ln w="9525">
                <a:noFill/>
                <a:miter lim="800000"/>
                <a:headEnd/>
                <a:tailEnd/>
              </a:ln>
            </p:spPr>
            <p:txBody>
              <a:bodyPr vert="horz" wrap="square" lIns="68580" tIns="34290" rIns="68580" bIns="34290" numCol="1" anchor="t" anchorCtr="0" compatLnSpc="1">
                <a:prstTxWarp prst="textNoShape">
                  <a:avLst/>
                </a:prstTxWarp>
              </a:bodyPr>
              <a:lstStyle/>
              <a:p>
                <a:pPr>
                  <a:defRPr/>
                </a:pPr>
                <a:endParaRPr lang="en-US" sz="1350" dirty="0">
                  <a:solidFill>
                    <a:srgbClr val="E16D22"/>
                  </a:solidFill>
                  <a:latin typeface="Arial"/>
                </a:endParaRPr>
              </a:p>
            </p:txBody>
          </p:sp>
        </p:grpSp>
      </p:grpSp>
      <p:grpSp>
        <p:nvGrpSpPr>
          <p:cNvPr id="92" name="Group 91">
            <a:extLst>
              <a:ext uri="{FF2B5EF4-FFF2-40B4-BE49-F238E27FC236}">
                <a16:creationId xmlns:a16="http://schemas.microsoft.com/office/drawing/2014/main" id="{B986AD42-8902-4128-B619-889F1C558E6D}"/>
              </a:ext>
            </a:extLst>
          </p:cNvPr>
          <p:cNvGrpSpPr/>
          <p:nvPr/>
        </p:nvGrpSpPr>
        <p:grpSpPr>
          <a:xfrm>
            <a:off x="3409024" y="4512670"/>
            <a:ext cx="1828250" cy="770647"/>
            <a:chOff x="7102510" y="3155703"/>
            <a:chExt cx="2437667" cy="1027529"/>
          </a:xfrm>
        </p:grpSpPr>
        <p:grpSp>
          <p:nvGrpSpPr>
            <p:cNvPr id="77" name="Group 76">
              <a:extLst>
                <a:ext uri="{FF2B5EF4-FFF2-40B4-BE49-F238E27FC236}">
                  <a16:creationId xmlns:a16="http://schemas.microsoft.com/office/drawing/2014/main" id="{2C4F453B-C0BF-4273-AACD-53004F81C12E}"/>
                </a:ext>
              </a:extLst>
            </p:cNvPr>
            <p:cNvGrpSpPr/>
            <p:nvPr/>
          </p:nvGrpSpPr>
          <p:grpSpPr>
            <a:xfrm>
              <a:off x="7102510" y="3155703"/>
              <a:ext cx="2437667" cy="1027529"/>
              <a:chOff x="1240169" y="1651346"/>
              <a:chExt cx="2437667" cy="1027529"/>
            </a:xfrm>
          </p:grpSpPr>
          <p:sp>
            <p:nvSpPr>
              <p:cNvPr id="78" name="Oval 77">
                <a:extLst>
                  <a:ext uri="{FF2B5EF4-FFF2-40B4-BE49-F238E27FC236}">
                    <a16:creationId xmlns:a16="http://schemas.microsoft.com/office/drawing/2014/main" id="{4F1EFF2A-0A04-4B22-A6EE-2B55BBFC18F1}"/>
                  </a:ext>
                </a:extLst>
              </p:cNvPr>
              <p:cNvSpPr/>
              <p:nvPr/>
            </p:nvSpPr>
            <p:spPr>
              <a:xfrm>
                <a:off x="2175539" y="1651346"/>
                <a:ext cx="566928" cy="567633"/>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dirty="0">
                  <a:solidFill>
                    <a:srgbClr val="FFFFFF"/>
                  </a:solidFill>
                  <a:latin typeface="Arial"/>
                </a:endParaRPr>
              </a:p>
            </p:txBody>
          </p:sp>
          <p:sp>
            <p:nvSpPr>
              <p:cNvPr id="79" name="TextBox 78">
                <a:extLst>
                  <a:ext uri="{FF2B5EF4-FFF2-40B4-BE49-F238E27FC236}">
                    <a16:creationId xmlns:a16="http://schemas.microsoft.com/office/drawing/2014/main" id="{4D577A44-5C5A-4C04-BA41-9C3EB2F63438}"/>
                  </a:ext>
                </a:extLst>
              </p:cNvPr>
              <p:cNvSpPr txBox="1"/>
              <p:nvPr/>
            </p:nvSpPr>
            <p:spPr>
              <a:xfrm>
                <a:off x="1240169" y="2217210"/>
                <a:ext cx="2437667" cy="461665"/>
              </a:xfrm>
              <a:prstGeom prst="rect">
                <a:avLst/>
              </a:prstGeom>
              <a:noFill/>
            </p:spPr>
            <p:txBody>
              <a:bodyPr wrap="square" rtlCol="0">
                <a:spAutoFit/>
              </a:bodyPr>
              <a:lstStyle/>
              <a:p>
                <a:pPr algn="ctr">
                  <a:defRPr/>
                </a:pPr>
                <a:r>
                  <a:rPr lang="en-US" sz="825" dirty="0">
                    <a:solidFill>
                      <a:srgbClr val="2F8FD1"/>
                    </a:solidFill>
                    <a:latin typeface="Lato" panose="020F0502020204030203" pitchFamily="34" charset="0"/>
                    <a:ea typeface="Lato" panose="020F0502020204030203" pitchFamily="34" charset="0"/>
                    <a:cs typeface="Lato" panose="020F0502020204030203" pitchFamily="34" charset="0"/>
                  </a:rPr>
                  <a:t>Study towards a</a:t>
                </a:r>
              </a:p>
              <a:p>
                <a:pPr algn="ctr">
                  <a:defRPr/>
                </a:pPr>
                <a:r>
                  <a:rPr lang="en-US" sz="825" dirty="0">
                    <a:solidFill>
                      <a:srgbClr val="2F8FD1"/>
                    </a:solidFill>
                    <a:latin typeface="Lato" panose="020F0502020204030203" pitchFamily="34" charset="0"/>
                    <a:ea typeface="Lato" panose="020F0502020204030203" pitchFamily="34" charset="0"/>
                    <a:cs typeface="Lato" panose="020F0502020204030203" pitchFamily="34" charset="0"/>
                  </a:rPr>
                  <a:t>job related qualification</a:t>
                </a:r>
              </a:p>
            </p:txBody>
          </p:sp>
        </p:grpSp>
        <p:sp>
          <p:nvSpPr>
            <p:cNvPr id="80" name="Freeform 33">
              <a:extLst>
                <a:ext uri="{FF2B5EF4-FFF2-40B4-BE49-F238E27FC236}">
                  <a16:creationId xmlns:a16="http://schemas.microsoft.com/office/drawing/2014/main" id="{ACAC6251-50EE-450F-9DE8-BAA8160369EA}"/>
                </a:ext>
              </a:extLst>
            </p:cNvPr>
            <p:cNvSpPr>
              <a:spLocks noEditPoints="1"/>
            </p:cNvSpPr>
            <p:nvPr/>
          </p:nvSpPr>
          <p:spPr bwMode="auto">
            <a:xfrm>
              <a:off x="8136030" y="3230104"/>
              <a:ext cx="370626" cy="378908"/>
            </a:xfrm>
            <a:custGeom>
              <a:avLst/>
              <a:gdLst>
                <a:gd name="T0" fmla="*/ 203 w 360"/>
                <a:gd name="T1" fmla="*/ 271 h 368"/>
                <a:gd name="T2" fmla="*/ 261 w 360"/>
                <a:gd name="T3" fmla="*/ 202 h 368"/>
                <a:gd name="T4" fmla="*/ 360 w 360"/>
                <a:gd name="T5" fmla="*/ 51 h 368"/>
                <a:gd name="T6" fmla="*/ 346 w 360"/>
                <a:gd name="T7" fmla="*/ 37 h 368"/>
                <a:gd name="T8" fmla="*/ 277 w 360"/>
                <a:gd name="T9" fmla="*/ 37 h 368"/>
                <a:gd name="T10" fmla="*/ 180 w 360"/>
                <a:gd name="T11" fmla="*/ 0 h 368"/>
                <a:gd name="T12" fmla="*/ 83 w 360"/>
                <a:gd name="T13" fmla="*/ 37 h 368"/>
                <a:gd name="T14" fmla="*/ 14 w 360"/>
                <a:gd name="T15" fmla="*/ 37 h 368"/>
                <a:gd name="T16" fmla="*/ 0 w 360"/>
                <a:gd name="T17" fmla="*/ 51 h 368"/>
                <a:gd name="T18" fmla="*/ 98 w 360"/>
                <a:gd name="T19" fmla="*/ 202 h 368"/>
                <a:gd name="T20" fmla="*/ 156 w 360"/>
                <a:gd name="T21" fmla="*/ 271 h 368"/>
                <a:gd name="T22" fmla="*/ 156 w 360"/>
                <a:gd name="T23" fmla="*/ 297 h 368"/>
                <a:gd name="T24" fmla="*/ 91 w 360"/>
                <a:gd name="T25" fmla="*/ 332 h 368"/>
                <a:gd name="T26" fmla="*/ 180 w 360"/>
                <a:gd name="T27" fmla="*/ 368 h 368"/>
                <a:gd name="T28" fmla="*/ 269 w 360"/>
                <a:gd name="T29" fmla="*/ 332 h 368"/>
                <a:gd name="T30" fmla="*/ 203 w 360"/>
                <a:gd name="T31" fmla="*/ 297 h 368"/>
                <a:gd name="T32" fmla="*/ 203 w 360"/>
                <a:gd name="T33" fmla="*/ 271 h 368"/>
                <a:gd name="T34" fmla="*/ 259 w 360"/>
                <a:gd name="T35" fmla="*/ 170 h 368"/>
                <a:gd name="T36" fmla="*/ 281 w 360"/>
                <a:gd name="T37" fmla="*/ 65 h 368"/>
                <a:gd name="T38" fmla="*/ 331 w 360"/>
                <a:gd name="T39" fmla="*/ 65 h 368"/>
                <a:gd name="T40" fmla="*/ 259 w 360"/>
                <a:gd name="T41" fmla="*/ 170 h 368"/>
                <a:gd name="T42" fmla="*/ 180 w 360"/>
                <a:gd name="T43" fmla="*/ 24 h 368"/>
                <a:gd name="T44" fmla="*/ 256 w 360"/>
                <a:gd name="T45" fmla="*/ 55 h 368"/>
                <a:gd name="T46" fmla="*/ 180 w 360"/>
                <a:gd name="T47" fmla="*/ 86 h 368"/>
                <a:gd name="T48" fmla="*/ 104 w 360"/>
                <a:gd name="T49" fmla="*/ 55 h 368"/>
                <a:gd name="T50" fmla="*/ 180 w 360"/>
                <a:gd name="T51" fmla="*/ 24 h 368"/>
                <a:gd name="T52" fmla="*/ 29 w 360"/>
                <a:gd name="T53" fmla="*/ 65 h 368"/>
                <a:gd name="T54" fmla="*/ 79 w 360"/>
                <a:gd name="T55" fmla="*/ 65 h 368"/>
                <a:gd name="T56" fmla="*/ 101 w 360"/>
                <a:gd name="T57" fmla="*/ 170 h 368"/>
                <a:gd name="T58" fmla="*/ 29 w 360"/>
                <a:gd name="T59" fmla="*/ 65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rgbClr val="2F8FD1"/>
            </a:solidFill>
            <a:ln>
              <a:noFill/>
            </a:ln>
          </p:spPr>
          <p:txBody>
            <a:bodyPr vert="horz" wrap="square" lIns="68580" tIns="34290" rIns="68580" bIns="34290" numCol="1" anchor="t" anchorCtr="0" compatLnSpc="1">
              <a:prstTxWarp prst="textNoShape">
                <a:avLst/>
              </a:prstTxWarp>
            </a:bodyPr>
            <a:lstStyle/>
            <a:p>
              <a:pPr>
                <a:defRPr/>
              </a:pPr>
              <a:endParaRPr lang="en-US" sz="1350" dirty="0">
                <a:solidFill>
                  <a:srgbClr val="E16D22"/>
                </a:solidFill>
                <a:latin typeface="Arial"/>
              </a:endParaRPr>
            </a:p>
          </p:txBody>
        </p:sp>
      </p:grpSp>
      <p:grpSp>
        <p:nvGrpSpPr>
          <p:cNvPr id="93" name="Group 92">
            <a:extLst>
              <a:ext uri="{FF2B5EF4-FFF2-40B4-BE49-F238E27FC236}">
                <a16:creationId xmlns:a16="http://schemas.microsoft.com/office/drawing/2014/main" id="{B72FB9AB-A701-4926-8D32-4F4606F9D2F8}"/>
              </a:ext>
            </a:extLst>
          </p:cNvPr>
          <p:cNvGrpSpPr/>
          <p:nvPr/>
        </p:nvGrpSpPr>
        <p:grpSpPr>
          <a:xfrm>
            <a:off x="2230866" y="4508625"/>
            <a:ext cx="1828250" cy="770647"/>
            <a:chOff x="7164288" y="1677153"/>
            <a:chExt cx="2437667" cy="1027529"/>
          </a:xfrm>
        </p:grpSpPr>
        <p:grpSp>
          <p:nvGrpSpPr>
            <p:cNvPr id="81" name="Group 80">
              <a:extLst>
                <a:ext uri="{FF2B5EF4-FFF2-40B4-BE49-F238E27FC236}">
                  <a16:creationId xmlns:a16="http://schemas.microsoft.com/office/drawing/2014/main" id="{B855371A-9BA1-450F-A8EB-383E84A4907F}"/>
                </a:ext>
              </a:extLst>
            </p:cNvPr>
            <p:cNvGrpSpPr/>
            <p:nvPr/>
          </p:nvGrpSpPr>
          <p:grpSpPr>
            <a:xfrm>
              <a:off x="7164288" y="1677153"/>
              <a:ext cx="2437667" cy="1027529"/>
              <a:chOff x="1240169" y="1651346"/>
              <a:chExt cx="2437667" cy="1027529"/>
            </a:xfrm>
          </p:grpSpPr>
          <p:sp>
            <p:nvSpPr>
              <p:cNvPr id="82" name="Oval 81">
                <a:extLst>
                  <a:ext uri="{FF2B5EF4-FFF2-40B4-BE49-F238E27FC236}">
                    <a16:creationId xmlns:a16="http://schemas.microsoft.com/office/drawing/2014/main" id="{F2CF3124-7C79-4B51-BB6B-11300E50EE3B}"/>
                  </a:ext>
                </a:extLst>
              </p:cNvPr>
              <p:cNvSpPr/>
              <p:nvPr/>
            </p:nvSpPr>
            <p:spPr>
              <a:xfrm>
                <a:off x="2175539" y="1651346"/>
                <a:ext cx="566928" cy="567633"/>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dirty="0">
                  <a:solidFill>
                    <a:srgbClr val="FFFFFF"/>
                  </a:solidFill>
                  <a:latin typeface="Arial"/>
                </a:endParaRPr>
              </a:p>
            </p:txBody>
          </p:sp>
          <p:sp>
            <p:nvSpPr>
              <p:cNvPr id="83" name="TextBox 82">
                <a:extLst>
                  <a:ext uri="{FF2B5EF4-FFF2-40B4-BE49-F238E27FC236}">
                    <a16:creationId xmlns:a16="http://schemas.microsoft.com/office/drawing/2014/main" id="{605614CC-9915-46B8-987A-439176C920B4}"/>
                  </a:ext>
                </a:extLst>
              </p:cNvPr>
              <p:cNvSpPr txBox="1"/>
              <p:nvPr/>
            </p:nvSpPr>
            <p:spPr>
              <a:xfrm>
                <a:off x="1240169" y="2217210"/>
                <a:ext cx="2437667" cy="461665"/>
              </a:xfrm>
              <a:prstGeom prst="rect">
                <a:avLst/>
              </a:prstGeom>
              <a:noFill/>
            </p:spPr>
            <p:txBody>
              <a:bodyPr wrap="square" rtlCol="0">
                <a:spAutoFit/>
              </a:bodyPr>
              <a:lstStyle/>
              <a:p>
                <a:pPr algn="ctr">
                  <a:defRPr/>
                </a:pPr>
                <a:r>
                  <a:rPr lang="en-US" sz="825" dirty="0">
                    <a:solidFill>
                      <a:srgbClr val="2F8FD1"/>
                    </a:solidFill>
                    <a:latin typeface="Lato" panose="020F0502020204030203" pitchFamily="34" charset="0"/>
                    <a:ea typeface="Lato" panose="020F0502020204030203" pitchFamily="34" charset="0"/>
                    <a:cs typeface="Lato" panose="020F0502020204030203" pitchFamily="34" charset="0"/>
                  </a:rPr>
                  <a:t>Work for at least</a:t>
                </a:r>
              </a:p>
              <a:p>
                <a:pPr algn="ctr">
                  <a:defRPr/>
                </a:pPr>
                <a:r>
                  <a:rPr lang="en-US" sz="825" dirty="0">
                    <a:solidFill>
                      <a:srgbClr val="2F8FD1"/>
                    </a:solidFill>
                    <a:latin typeface="Lato" panose="020F0502020204030203" pitchFamily="34" charset="0"/>
                    <a:ea typeface="Lato" panose="020F0502020204030203" pitchFamily="34" charset="0"/>
                    <a:cs typeface="Lato" panose="020F0502020204030203" pitchFamily="34" charset="0"/>
                  </a:rPr>
                  <a:t>30 hours per week</a:t>
                </a:r>
              </a:p>
            </p:txBody>
          </p:sp>
        </p:grpSp>
        <p:grpSp>
          <p:nvGrpSpPr>
            <p:cNvPr id="84" name="Group 75">
              <a:extLst>
                <a:ext uri="{FF2B5EF4-FFF2-40B4-BE49-F238E27FC236}">
                  <a16:creationId xmlns:a16="http://schemas.microsoft.com/office/drawing/2014/main" id="{70DAB593-19CD-4E64-AA9E-48897B0FB3AE}"/>
                </a:ext>
              </a:extLst>
            </p:cNvPr>
            <p:cNvGrpSpPr/>
            <p:nvPr/>
          </p:nvGrpSpPr>
          <p:grpSpPr>
            <a:xfrm>
              <a:off x="8205112" y="1787467"/>
              <a:ext cx="356018" cy="347004"/>
              <a:chOff x="4080141" y="798258"/>
              <a:chExt cx="328062" cy="319755"/>
            </a:xfrm>
            <a:solidFill>
              <a:srgbClr val="F6510A"/>
            </a:solidFill>
          </p:grpSpPr>
          <p:sp>
            <p:nvSpPr>
              <p:cNvPr id="85" name="Freeform 76">
                <a:extLst>
                  <a:ext uri="{FF2B5EF4-FFF2-40B4-BE49-F238E27FC236}">
                    <a16:creationId xmlns:a16="http://schemas.microsoft.com/office/drawing/2014/main" id="{36A4F175-7434-4045-A765-B8CA905C4142}"/>
                  </a:ext>
                </a:extLst>
              </p:cNvPr>
              <p:cNvSpPr>
                <a:spLocks/>
              </p:cNvSpPr>
              <p:nvPr/>
            </p:nvSpPr>
            <p:spPr bwMode="auto">
              <a:xfrm>
                <a:off x="4080141" y="823174"/>
                <a:ext cx="294839" cy="294839"/>
              </a:xfrm>
              <a:custGeom>
                <a:avLst/>
                <a:gdLst/>
                <a:ahLst/>
                <a:cxnLst>
                  <a:cxn ang="0">
                    <a:pos x="141" y="141"/>
                  </a:cxn>
                  <a:cxn ang="0">
                    <a:pos x="284" y="141"/>
                  </a:cxn>
                  <a:cxn ang="0">
                    <a:pos x="284" y="141"/>
                  </a:cxn>
                  <a:cxn ang="0">
                    <a:pos x="283" y="156"/>
                  </a:cxn>
                  <a:cxn ang="0">
                    <a:pos x="281" y="170"/>
                  </a:cxn>
                  <a:cxn ang="0">
                    <a:pos x="277" y="185"/>
                  </a:cxn>
                  <a:cxn ang="0">
                    <a:pos x="274" y="197"/>
                  </a:cxn>
                  <a:cxn ang="0">
                    <a:pos x="266" y="210"/>
                  </a:cxn>
                  <a:cxn ang="0">
                    <a:pos x="259" y="221"/>
                  </a:cxn>
                  <a:cxn ang="0">
                    <a:pos x="252" y="232"/>
                  </a:cxn>
                  <a:cxn ang="0">
                    <a:pos x="243" y="243"/>
                  </a:cxn>
                  <a:cxn ang="0">
                    <a:pos x="232" y="252"/>
                  </a:cxn>
                  <a:cxn ang="0">
                    <a:pos x="221" y="259"/>
                  </a:cxn>
                  <a:cxn ang="0">
                    <a:pos x="210" y="266"/>
                  </a:cxn>
                  <a:cxn ang="0">
                    <a:pos x="197" y="273"/>
                  </a:cxn>
                  <a:cxn ang="0">
                    <a:pos x="185" y="277"/>
                  </a:cxn>
                  <a:cxn ang="0">
                    <a:pos x="170" y="281"/>
                  </a:cxn>
                  <a:cxn ang="0">
                    <a:pos x="156" y="283"/>
                  </a:cxn>
                  <a:cxn ang="0">
                    <a:pos x="141" y="284"/>
                  </a:cxn>
                  <a:cxn ang="0">
                    <a:pos x="141" y="284"/>
                  </a:cxn>
                  <a:cxn ang="0">
                    <a:pos x="127" y="283"/>
                  </a:cxn>
                  <a:cxn ang="0">
                    <a:pos x="112" y="281"/>
                  </a:cxn>
                  <a:cxn ang="0">
                    <a:pos x="100" y="277"/>
                  </a:cxn>
                  <a:cxn ang="0">
                    <a:pos x="87" y="273"/>
                  </a:cxn>
                  <a:cxn ang="0">
                    <a:pos x="74" y="266"/>
                  </a:cxn>
                  <a:cxn ang="0">
                    <a:pos x="62" y="259"/>
                  </a:cxn>
                  <a:cxn ang="0">
                    <a:pos x="51" y="252"/>
                  </a:cxn>
                  <a:cxn ang="0">
                    <a:pos x="42" y="243"/>
                  </a:cxn>
                  <a:cxn ang="0">
                    <a:pos x="33" y="232"/>
                  </a:cxn>
                  <a:cxn ang="0">
                    <a:pos x="23" y="221"/>
                  </a:cxn>
                  <a:cxn ang="0">
                    <a:pos x="16" y="210"/>
                  </a:cxn>
                  <a:cxn ang="0">
                    <a:pos x="11" y="197"/>
                  </a:cxn>
                  <a:cxn ang="0">
                    <a:pos x="5" y="185"/>
                  </a:cxn>
                  <a:cxn ang="0">
                    <a:pos x="2" y="170"/>
                  </a:cxn>
                  <a:cxn ang="0">
                    <a:pos x="0" y="156"/>
                  </a:cxn>
                  <a:cxn ang="0">
                    <a:pos x="0" y="141"/>
                  </a:cxn>
                  <a:cxn ang="0">
                    <a:pos x="0" y="141"/>
                  </a:cxn>
                  <a:cxn ang="0">
                    <a:pos x="0" y="127"/>
                  </a:cxn>
                  <a:cxn ang="0">
                    <a:pos x="2" y="114"/>
                  </a:cxn>
                  <a:cxn ang="0">
                    <a:pos x="5" y="99"/>
                  </a:cxn>
                  <a:cxn ang="0">
                    <a:pos x="11" y="87"/>
                  </a:cxn>
                  <a:cxn ang="0">
                    <a:pos x="16" y="74"/>
                  </a:cxn>
                  <a:cxn ang="0">
                    <a:pos x="23" y="63"/>
                  </a:cxn>
                  <a:cxn ang="0">
                    <a:pos x="33" y="52"/>
                  </a:cxn>
                  <a:cxn ang="0">
                    <a:pos x="42" y="41"/>
                  </a:cxn>
                  <a:cxn ang="0">
                    <a:pos x="51" y="32"/>
                  </a:cxn>
                  <a:cxn ang="0">
                    <a:pos x="62" y="23"/>
                  </a:cxn>
                  <a:cxn ang="0">
                    <a:pos x="74" y="16"/>
                  </a:cxn>
                  <a:cxn ang="0">
                    <a:pos x="87" y="11"/>
                  </a:cxn>
                  <a:cxn ang="0">
                    <a:pos x="100" y="7"/>
                  </a:cxn>
                  <a:cxn ang="0">
                    <a:pos x="112" y="3"/>
                  </a:cxn>
                  <a:cxn ang="0">
                    <a:pos x="127" y="0"/>
                  </a:cxn>
                  <a:cxn ang="0">
                    <a:pos x="141" y="0"/>
                  </a:cxn>
                  <a:cxn ang="0">
                    <a:pos x="141" y="141"/>
                  </a:cxn>
                </a:cxnLst>
                <a:rect l="0" t="0" r="r" b="b"/>
                <a:pathLst>
                  <a:path w="284" h="284">
                    <a:moveTo>
                      <a:pt x="141" y="141"/>
                    </a:moveTo>
                    <a:lnTo>
                      <a:pt x="284" y="141"/>
                    </a:lnTo>
                    <a:lnTo>
                      <a:pt x="284" y="141"/>
                    </a:lnTo>
                    <a:lnTo>
                      <a:pt x="283" y="156"/>
                    </a:lnTo>
                    <a:lnTo>
                      <a:pt x="281" y="170"/>
                    </a:lnTo>
                    <a:lnTo>
                      <a:pt x="277" y="185"/>
                    </a:lnTo>
                    <a:lnTo>
                      <a:pt x="274" y="197"/>
                    </a:lnTo>
                    <a:lnTo>
                      <a:pt x="266" y="210"/>
                    </a:lnTo>
                    <a:lnTo>
                      <a:pt x="259" y="221"/>
                    </a:lnTo>
                    <a:lnTo>
                      <a:pt x="252" y="232"/>
                    </a:lnTo>
                    <a:lnTo>
                      <a:pt x="243" y="243"/>
                    </a:lnTo>
                    <a:lnTo>
                      <a:pt x="232" y="252"/>
                    </a:lnTo>
                    <a:lnTo>
                      <a:pt x="221" y="259"/>
                    </a:lnTo>
                    <a:lnTo>
                      <a:pt x="210" y="266"/>
                    </a:lnTo>
                    <a:lnTo>
                      <a:pt x="197" y="273"/>
                    </a:lnTo>
                    <a:lnTo>
                      <a:pt x="185" y="277"/>
                    </a:lnTo>
                    <a:lnTo>
                      <a:pt x="170" y="281"/>
                    </a:lnTo>
                    <a:lnTo>
                      <a:pt x="156" y="283"/>
                    </a:lnTo>
                    <a:lnTo>
                      <a:pt x="141" y="284"/>
                    </a:lnTo>
                    <a:lnTo>
                      <a:pt x="141" y="284"/>
                    </a:lnTo>
                    <a:lnTo>
                      <a:pt x="127" y="283"/>
                    </a:lnTo>
                    <a:lnTo>
                      <a:pt x="112" y="281"/>
                    </a:lnTo>
                    <a:lnTo>
                      <a:pt x="100" y="277"/>
                    </a:lnTo>
                    <a:lnTo>
                      <a:pt x="87" y="273"/>
                    </a:lnTo>
                    <a:lnTo>
                      <a:pt x="74" y="266"/>
                    </a:lnTo>
                    <a:lnTo>
                      <a:pt x="62" y="259"/>
                    </a:lnTo>
                    <a:lnTo>
                      <a:pt x="51" y="252"/>
                    </a:lnTo>
                    <a:lnTo>
                      <a:pt x="42" y="243"/>
                    </a:lnTo>
                    <a:lnTo>
                      <a:pt x="33" y="232"/>
                    </a:lnTo>
                    <a:lnTo>
                      <a:pt x="23" y="221"/>
                    </a:lnTo>
                    <a:lnTo>
                      <a:pt x="16" y="210"/>
                    </a:lnTo>
                    <a:lnTo>
                      <a:pt x="11" y="197"/>
                    </a:lnTo>
                    <a:lnTo>
                      <a:pt x="5" y="185"/>
                    </a:lnTo>
                    <a:lnTo>
                      <a:pt x="2" y="170"/>
                    </a:lnTo>
                    <a:lnTo>
                      <a:pt x="0" y="156"/>
                    </a:lnTo>
                    <a:lnTo>
                      <a:pt x="0" y="141"/>
                    </a:lnTo>
                    <a:lnTo>
                      <a:pt x="0" y="141"/>
                    </a:lnTo>
                    <a:lnTo>
                      <a:pt x="0" y="127"/>
                    </a:lnTo>
                    <a:lnTo>
                      <a:pt x="2" y="114"/>
                    </a:lnTo>
                    <a:lnTo>
                      <a:pt x="5" y="99"/>
                    </a:lnTo>
                    <a:lnTo>
                      <a:pt x="11" y="87"/>
                    </a:lnTo>
                    <a:lnTo>
                      <a:pt x="16" y="74"/>
                    </a:lnTo>
                    <a:lnTo>
                      <a:pt x="23" y="63"/>
                    </a:lnTo>
                    <a:lnTo>
                      <a:pt x="33" y="52"/>
                    </a:lnTo>
                    <a:lnTo>
                      <a:pt x="42" y="41"/>
                    </a:lnTo>
                    <a:lnTo>
                      <a:pt x="51" y="32"/>
                    </a:lnTo>
                    <a:lnTo>
                      <a:pt x="62" y="23"/>
                    </a:lnTo>
                    <a:lnTo>
                      <a:pt x="74" y="16"/>
                    </a:lnTo>
                    <a:lnTo>
                      <a:pt x="87" y="11"/>
                    </a:lnTo>
                    <a:lnTo>
                      <a:pt x="100" y="7"/>
                    </a:lnTo>
                    <a:lnTo>
                      <a:pt x="112" y="3"/>
                    </a:lnTo>
                    <a:lnTo>
                      <a:pt x="127" y="0"/>
                    </a:lnTo>
                    <a:lnTo>
                      <a:pt x="141" y="0"/>
                    </a:lnTo>
                    <a:lnTo>
                      <a:pt x="141" y="141"/>
                    </a:lnTo>
                    <a:close/>
                  </a:path>
                </a:pathLst>
              </a:custGeom>
              <a:solidFill>
                <a:srgbClr val="2F8FD1"/>
              </a:solidFill>
              <a:ln w="9525">
                <a:solidFill>
                  <a:srgbClr val="2F8FD1"/>
                </a:solidFill>
                <a:round/>
                <a:headEnd/>
                <a:tailEnd/>
              </a:ln>
            </p:spPr>
            <p:txBody>
              <a:bodyPr vert="horz" wrap="square" lIns="68580" tIns="34290" rIns="68580" bIns="34290" numCol="1" anchor="t" anchorCtr="0" compatLnSpc="1">
                <a:prstTxWarp prst="textNoShape">
                  <a:avLst/>
                </a:prstTxWarp>
              </a:bodyPr>
              <a:lstStyle/>
              <a:p>
                <a:pPr>
                  <a:defRPr/>
                </a:pPr>
                <a:endParaRPr lang="en-US" sz="1350" dirty="0">
                  <a:solidFill>
                    <a:srgbClr val="E16D22"/>
                  </a:solidFill>
                  <a:latin typeface="Arial"/>
                </a:endParaRPr>
              </a:p>
            </p:txBody>
          </p:sp>
          <p:sp>
            <p:nvSpPr>
              <p:cNvPr id="86" name="Freeform 77">
                <a:extLst>
                  <a:ext uri="{FF2B5EF4-FFF2-40B4-BE49-F238E27FC236}">
                    <a16:creationId xmlns:a16="http://schemas.microsoft.com/office/drawing/2014/main" id="{7ADCFF84-F591-4500-A9C7-215CDDD4D909}"/>
                  </a:ext>
                </a:extLst>
              </p:cNvPr>
              <p:cNvSpPr>
                <a:spLocks/>
              </p:cNvSpPr>
              <p:nvPr/>
            </p:nvSpPr>
            <p:spPr bwMode="auto">
              <a:xfrm>
                <a:off x="4260783" y="798258"/>
                <a:ext cx="147420" cy="147420"/>
              </a:xfrm>
              <a:custGeom>
                <a:avLst/>
                <a:gdLst/>
                <a:ahLst/>
                <a:cxnLst>
                  <a:cxn ang="0">
                    <a:pos x="0" y="142"/>
                  </a:cxn>
                  <a:cxn ang="0">
                    <a:pos x="141" y="142"/>
                  </a:cxn>
                  <a:cxn ang="0">
                    <a:pos x="141" y="142"/>
                  </a:cxn>
                  <a:cxn ang="0">
                    <a:pos x="141" y="127"/>
                  </a:cxn>
                  <a:cxn ang="0">
                    <a:pos x="139" y="113"/>
                  </a:cxn>
                  <a:cxn ang="0">
                    <a:pos x="136" y="100"/>
                  </a:cxn>
                  <a:cxn ang="0">
                    <a:pos x="130" y="87"/>
                  </a:cxn>
                  <a:cxn ang="0">
                    <a:pos x="125" y="74"/>
                  </a:cxn>
                  <a:cxn ang="0">
                    <a:pos x="118" y="62"/>
                  </a:cxn>
                  <a:cxn ang="0">
                    <a:pos x="109" y="51"/>
                  </a:cxn>
                  <a:cxn ang="0">
                    <a:pos x="100" y="42"/>
                  </a:cxn>
                  <a:cxn ang="0">
                    <a:pos x="91" y="33"/>
                  </a:cxn>
                  <a:cxn ang="0">
                    <a:pos x="80" y="24"/>
                  </a:cxn>
                  <a:cxn ang="0">
                    <a:pos x="67" y="16"/>
                  </a:cxn>
                  <a:cxn ang="0">
                    <a:pos x="54" y="11"/>
                  </a:cxn>
                  <a:cxn ang="0">
                    <a:pos x="42" y="6"/>
                  </a:cxn>
                  <a:cxn ang="0">
                    <a:pos x="29" y="2"/>
                  </a:cxn>
                  <a:cxn ang="0">
                    <a:pos x="14" y="0"/>
                  </a:cxn>
                  <a:cxn ang="0">
                    <a:pos x="0" y="0"/>
                  </a:cxn>
                  <a:cxn ang="0">
                    <a:pos x="0" y="142"/>
                  </a:cxn>
                </a:cxnLst>
                <a:rect l="0" t="0" r="r" b="b"/>
                <a:pathLst>
                  <a:path w="141" h="142">
                    <a:moveTo>
                      <a:pt x="0" y="142"/>
                    </a:moveTo>
                    <a:lnTo>
                      <a:pt x="141" y="142"/>
                    </a:lnTo>
                    <a:lnTo>
                      <a:pt x="141" y="142"/>
                    </a:lnTo>
                    <a:lnTo>
                      <a:pt x="141" y="127"/>
                    </a:lnTo>
                    <a:lnTo>
                      <a:pt x="139" y="113"/>
                    </a:lnTo>
                    <a:lnTo>
                      <a:pt x="136" y="100"/>
                    </a:lnTo>
                    <a:lnTo>
                      <a:pt x="130" y="87"/>
                    </a:lnTo>
                    <a:lnTo>
                      <a:pt x="125" y="74"/>
                    </a:lnTo>
                    <a:lnTo>
                      <a:pt x="118" y="62"/>
                    </a:lnTo>
                    <a:lnTo>
                      <a:pt x="109" y="51"/>
                    </a:lnTo>
                    <a:lnTo>
                      <a:pt x="100" y="42"/>
                    </a:lnTo>
                    <a:lnTo>
                      <a:pt x="91" y="33"/>
                    </a:lnTo>
                    <a:lnTo>
                      <a:pt x="80" y="24"/>
                    </a:lnTo>
                    <a:lnTo>
                      <a:pt x="67" y="16"/>
                    </a:lnTo>
                    <a:lnTo>
                      <a:pt x="54" y="11"/>
                    </a:lnTo>
                    <a:lnTo>
                      <a:pt x="42" y="6"/>
                    </a:lnTo>
                    <a:lnTo>
                      <a:pt x="29" y="2"/>
                    </a:lnTo>
                    <a:lnTo>
                      <a:pt x="14" y="0"/>
                    </a:lnTo>
                    <a:lnTo>
                      <a:pt x="0" y="0"/>
                    </a:lnTo>
                    <a:lnTo>
                      <a:pt x="0" y="142"/>
                    </a:lnTo>
                    <a:close/>
                  </a:path>
                </a:pathLst>
              </a:custGeom>
              <a:solidFill>
                <a:srgbClr val="2F8FD1"/>
              </a:solidFill>
              <a:ln w="9525">
                <a:solidFill>
                  <a:srgbClr val="2F8FD1"/>
                </a:solidFill>
                <a:round/>
                <a:headEnd/>
                <a:tailEnd/>
              </a:ln>
            </p:spPr>
            <p:txBody>
              <a:bodyPr vert="horz" wrap="square" lIns="68580" tIns="34290" rIns="68580" bIns="34290" numCol="1" anchor="t" anchorCtr="0" compatLnSpc="1">
                <a:prstTxWarp prst="textNoShape">
                  <a:avLst/>
                </a:prstTxWarp>
              </a:bodyPr>
              <a:lstStyle/>
              <a:p>
                <a:pPr>
                  <a:defRPr/>
                </a:pPr>
                <a:endParaRPr lang="en-US" sz="1350" dirty="0">
                  <a:solidFill>
                    <a:srgbClr val="E16D22"/>
                  </a:solidFill>
                  <a:latin typeface="Arial"/>
                </a:endParaRPr>
              </a:p>
            </p:txBody>
          </p:sp>
        </p:grpSp>
      </p:grpSp>
      <p:sp>
        <p:nvSpPr>
          <p:cNvPr id="36" name="Rectangle 35">
            <a:extLst>
              <a:ext uri="{FF2B5EF4-FFF2-40B4-BE49-F238E27FC236}">
                <a16:creationId xmlns:a16="http://schemas.microsoft.com/office/drawing/2014/main" id="{95FD19E0-E5A5-4597-AC9D-DA9F0259B210}"/>
              </a:ext>
            </a:extLst>
          </p:cNvPr>
          <p:cNvSpPr/>
          <p:nvPr/>
        </p:nvSpPr>
        <p:spPr>
          <a:xfrm>
            <a:off x="1513822" y="4378374"/>
            <a:ext cx="971195" cy="946743"/>
          </a:xfrm>
          <a:prstGeom prst="rect">
            <a:avLst/>
          </a:prstGeom>
          <a:noFill/>
          <a:ln>
            <a:solidFill>
              <a:srgbClr val="4472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dirty="0">
              <a:solidFill>
                <a:srgbClr val="FFFFFF"/>
              </a:solidFill>
              <a:latin typeface="Arial"/>
            </a:endParaRPr>
          </a:p>
        </p:txBody>
      </p:sp>
      <p:sp>
        <p:nvSpPr>
          <p:cNvPr id="37" name="Rectangle 36">
            <a:extLst>
              <a:ext uri="{FF2B5EF4-FFF2-40B4-BE49-F238E27FC236}">
                <a16:creationId xmlns:a16="http://schemas.microsoft.com/office/drawing/2014/main" id="{A4C67CBD-025A-4CF1-8A82-8178C8DFC19B}"/>
              </a:ext>
            </a:extLst>
          </p:cNvPr>
          <p:cNvSpPr/>
          <p:nvPr/>
        </p:nvSpPr>
        <p:spPr>
          <a:xfrm>
            <a:off x="2621089" y="4387458"/>
            <a:ext cx="983066" cy="946743"/>
          </a:xfrm>
          <a:prstGeom prst="rect">
            <a:avLst/>
          </a:prstGeom>
          <a:noFill/>
          <a:ln>
            <a:solidFill>
              <a:srgbClr val="4472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dirty="0">
              <a:solidFill>
                <a:srgbClr val="FFFFFF"/>
              </a:solidFill>
              <a:latin typeface="Arial"/>
            </a:endParaRPr>
          </a:p>
        </p:txBody>
      </p:sp>
      <p:sp>
        <p:nvSpPr>
          <p:cNvPr id="38" name="Rectangle 37">
            <a:extLst>
              <a:ext uri="{FF2B5EF4-FFF2-40B4-BE49-F238E27FC236}">
                <a16:creationId xmlns:a16="http://schemas.microsoft.com/office/drawing/2014/main" id="{41CDC2AA-CA93-4092-8543-F38F7A539D65}"/>
              </a:ext>
            </a:extLst>
          </p:cNvPr>
          <p:cNvSpPr/>
          <p:nvPr/>
        </p:nvSpPr>
        <p:spPr>
          <a:xfrm>
            <a:off x="3717206" y="4379279"/>
            <a:ext cx="1176020" cy="946743"/>
          </a:xfrm>
          <a:prstGeom prst="rect">
            <a:avLst/>
          </a:prstGeom>
          <a:noFill/>
          <a:ln>
            <a:solidFill>
              <a:srgbClr val="4472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dirty="0">
              <a:solidFill>
                <a:srgbClr val="FFFFFF"/>
              </a:solidFill>
              <a:latin typeface="Arial"/>
            </a:endParaRPr>
          </a:p>
        </p:txBody>
      </p:sp>
      <p:sp>
        <p:nvSpPr>
          <p:cNvPr id="39" name="Rectangle 38">
            <a:extLst>
              <a:ext uri="{FF2B5EF4-FFF2-40B4-BE49-F238E27FC236}">
                <a16:creationId xmlns:a16="http://schemas.microsoft.com/office/drawing/2014/main" id="{D8BA85ED-B064-4E3F-BA3C-258FE09FFA1E}"/>
              </a:ext>
            </a:extLst>
          </p:cNvPr>
          <p:cNvSpPr/>
          <p:nvPr/>
        </p:nvSpPr>
        <p:spPr>
          <a:xfrm>
            <a:off x="5029729" y="4383413"/>
            <a:ext cx="1249633" cy="946743"/>
          </a:xfrm>
          <a:prstGeom prst="rect">
            <a:avLst/>
          </a:prstGeom>
          <a:noFill/>
          <a:ln>
            <a:solidFill>
              <a:srgbClr val="4472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dirty="0">
              <a:solidFill>
                <a:srgbClr val="FFFFFF"/>
              </a:solidFill>
              <a:latin typeface="Arial"/>
            </a:endParaRPr>
          </a:p>
        </p:txBody>
      </p:sp>
      <p:sp>
        <p:nvSpPr>
          <p:cNvPr id="40" name="Rectangle 39">
            <a:extLst>
              <a:ext uri="{FF2B5EF4-FFF2-40B4-BE49-F238E27FC236}">
                <a16:creationId xmlns:a16="http://schemas.microsoft.com/office/drawing/2014/main" id="{52835356-7DCD-4BA6-BE2E-991DD2CFECF3}"/>
              </a:ext>
            </a:extLst>
          </p:cNvPr>
          <p:cNvSpPr/>
          <p:nvPr/>
        </p:nvSpPr>
        <p:spPr>
          <a:xfrm>
            <a:off x="6406455" y="4378374"/>
            <a:ext cx="1176020" cy="946743"/>
          </a:xfrm>
          <a:prstGeom prst="rect">
            <a:avLst/>
          </a:prstGeom>
          <a:noFill/>
          <a:ln>
            <a:solidFill>
              <a:srgbClr val="4472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dirty="0">
              <a:solidFill>
                <a:srgbClr val="FFFFFF"/>
              </a:solidFill>
              <a:latin typeface="Arial"/>
            </a:endParaRPr>
          </a:p>
        </p:txBody>
      </p:sp>
      <p:pic>
        <p:nvPicPr>
          <p:cNvPr id="41" name="Picture 40" descr="A person standing in a room&#10;&#10;Description automatically generated">
            <a:extLst>
              <a:ext uri="{FF2B5EF4-FFF2-40B4-BE49-F238E27FC236}">
                <a16:creationId xmlns:a16="http://schemas.microsoft.com/office/drawing/2014/main" id="{55F1648C-27A3-472D-B16E-AC8DD447C811}"/>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20905" t="6836" b="3172"/>
          <a:stretch/>
        </p:blipFill>
        <p:spPr>
          <a:xfrm>
            <a:off x="1161754" y="1661263"/>
            <a:ext cx="1594709" cy="2565946"/>
          </a:xfrm>
          <a:prstGeom prst="rect">
            <a:avLst/>
          </a:prstGeom>
        </p:spPr>
      </p:pic>
      <p:pic>
        <p:nvPicPr>
          <p:cNvPr id="42" name="Picture 41" descr="A person standing next to a train station&#10;&#10;Description automatically generated">
            <a:extLst>
              <a:ext uri="{FF2B5EF4-FFF2-40B4-BE49-F238E27FC236}">
                <a16:creationId xmlns:a16="http://schemas.microsoft.com/office/drawing/2014/main" id="{1DECC311-31EB-401E-98C5-A123F8B87B63}"/>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8661"/>
          <a:stretch/>
        </p:blipFill>
        <p:spPr>
          <a:xfrm>
            <a:off x="2736400" y="1668922"/>
            <a:ext cx="1659989" cy="2570168"/>
          </a:xfrm>
          <a:prstGeom prst="rect">
            <a:avLst/>
          </a:prstGeom>
        </p:spPr>
      </p:pic>
      <p:pic>
        <p:nvPicPr>
          <p:cNvPr id="43" name="Picture 42" descr="A person standing in front of a building&#10;&#10;Description automatically generated">
            <a:extLst>
              <a:ext uri="{FF2B5EF4-FFF2-40B4-BE49-F238E27FC236}">
                <a16:creationId xmlns:a16="http://schemas.microsoft.com/office/drawing/2014/main" id="{4A4A70B2-2062-450E-9C3F-907BAD83DBC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371235" y="1672243"/>
            <a:ext cx="1815057" cy="2566847"/>
          </a:xfrm>
          <a:prstGeom prst="rect">
            <a:avLst/>
          </a:prstGeom>
        </p:spPr>
      </p:pic>
      <p:pic>
        <p:nvPicPr>
          <p:cNvPr id="44" name="Picture 43" descr="A person standing in a room&#10;&#10;Description automatically generated">
            <a:extLst>
              <a:ext uri="{FF2B5EF4-FFF2-40B4-BE49-F238E27FC236}">
                <a16:creationId xmlns:a16="http://schemas.microsoft.com/office/drawing/2014/main" id="{C993C0DE-2CD5-40E9-B057-A6EE4448B81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186293" y="1668565"/>
            <a:ext cx="1823126" cy="2572548"/>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623300" y="6337300"/>
            <a:ext cx="304800" cy="304800"/>
          </a:xfrm>
          <a:prstGeom prst="rect">
            <a:avLst/>
          </a:prstGeom>
        </p:spPr>
      </p:pic>
    </p:spTree>
    <p:extLst>
      <p:ext uri="{BB962C8B-B14F-4D97-AF65-F5344CB8AC3E}">
        <p14:creationId xmlns:p14="http://schemas.microsoft.com/office/powerpoint/2010/main" val="2829171921"/>
      </p:ext>
    </p:extLst>
  </p:cSld>
  <p:clrMapOvr>
    <a:masterClrMapping/>
  </p:clrMapOvr>
  <mc:AlternateContent xmlns:mc="http://schemas.openxmlformats.org/markup-compatibility/2006" xmlns:p14="http://schemas.microsoft.com/office/powerpoint/2010/main">
    <mc:Choice Requires="p14">
      <p:transition spd="slow" p14:dur="1600" advTm="54782">
        <p:blinds dir="vert"/>
      </p:transition>
    </mc:Choice>
    <mc:Fallback xmlns="">
      <p:transition spd="slow" advTm="54782">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12649" y="1133745"/>
            <a:ext cx="4293477" cy="300083"/>
          </a:xfrm>
        </p:spPr>
        <p:txBody>
          <a:bodyPr/>
          <a:lstStyle/>
          <a:p>
            <a:r>
              <a:rPr lang="en-GB" dirty="0"/>
              <a:t>The truth about apprenticeships</a:t>
            </a:r>
          </a:p>
        </p:txBody>
      </p:sp>
      <p:pic>
        <p:nvPicPr>
          <p:cNvPr id="246" name="Picture 245" descr="A group of people standing in front of a newspaper&#10;&#10;Description automatically generated">
            <a:extLst>
              <a:ext uri="{FF2B5EF4-FFF2-40B4-BE49-F238E27FC236}">
                <a16:creationId xmlns:a16="http://schemas.microsoft.com/office/drawing/2014/main" id="{6ED45BE4-7B63-47E8-8893-6ADDCA0738A4}"/>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2506" t="5829" r="43280" b="4685"/>
          <a:stretch/>
        </p:blipFill>
        <p:spPr>
          <a:xfrm>
            <a:off x="3266542" y="1971178"/>
            <a:ext cx="2744771" cy="3077243"/>
          </a:xfrm>
          <a:prstGeom prst="rect">
            <a:avLst/>
          </a:prstGeom>
        </p:spPr>
      </p:pic>
      <p:grpSp>
        <p:nvGrpSpPr>
          <p:cNvPr id="247" name="Group 246">
            <a:extLst>
              <a:ext uri="{FF2B5EF4-FFF2-40B4-BE49-F238E27FC236}">
                <a16:creationId xmlns:a16="http://schemas.microsoft.com/office/drawing/2014/main" id="{88CA7AF7-CF8B-4D2D-A51D-569F291F2C5D}"/>
              </a:ext>
            </a:extLst>
          </p:cNvPr>
          <p:cNvGrpSpPr/>
          <p:nvPr/>
        </p:nvGrpSpPr>
        <p:grpSpPr>
          <a:xfrm>
            <a:off x="500812" y="3834670"/>
            <a:ext cx="2635853" cy="1203719"/>
            <a:chOff x="1375584" y="4162075"/>
            <a:chExt cx="3514471" cy="1604959"/>
          </a:xfrm>
        </p:grpSpPr>
        <p:grpSp>
          <p:nvGrpSpPr>
            <p:cNvPr id="248" name="Group 247">
              <a:extLst>
                <a:ext uri="{FF2B5EF4-FFF2-40B4-BE49-F238E27FC236}">
                  <a16:creationId xmlns:a16="http://schemas.microsoft.com/office/drawing/2014/main" id="{D936991F-B81E-4B34-AFC2-B33F3CBEDBB1}"/>
                </a:ext>
              </a:extLst>
            </p:cNvPr>
            <p:cNvGrpSpPr/>
            <p:nvPr/>
          </p:nvGrpSpPr>
          <p:grpSpPr>
            <a:xfrm>
              <a:off x="2425222" y="4505028"/>
              <a:ext cx="2464833" cy="1262006"/>
              <a:chOff x="7613509" y="2079452"/>
              <a:chExt cx="7900774" cy="1600200"/>
            </a:xfrm>
          </p:grpSpPr>
          <p:sp>
            <p:nvSpPr>
              <p:cNvPr id="250" name="Rectangle 249">
                <a:extLst>
                  <a:ext uri="{FF2B5EF4-FFF2-40B4-BE49-F238E27FC236}">
                    <a16:creationId xmlns:a16="http://schemas.microsoft.com/office/drawing/2014/main" id="{CF620276-63CC-406A-9B41-DD576D5EE6D5}"/>
                  </a:ext>
                </a:extLst>
              </p:cNvPr>
              <p:cNvSpPr/>
              <p:nvPr/>
            </p:nvSpPr>
            <p:spPr>
              <a:xfrm>
                <a:off x="7818084" y="2079452"/>
                <a:ext cx="7696199" cy="1600200"/>
              </a:xfrm>
              <a:prstGeom prst="rect">
                <a:avLst/>
              </a:prstGeom>
              <a:no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dirty="0">
                  <a:solidFill>
                    <a:srgbClr val="FFFFFF"/>
                  </a:solidFill>
                  <a:latin typeface="Arial"/>
                </a:endParaRPr>
              </a:p>
            </p:txBody>
          </p:sp>
          <p:sp>
            <p:nvSpPr>
              <p:cNvPr id="254" name="TextBox 253">
                <a:extLst>
                  <a:ext uri="{FF2B5EF4-FFF2-40B4-BE49-F238E27FC236}">
                    <a16:creationId xmlns:a16="http://schemas.microsoft.com/office/drawing/2014/main" id="{F0862CDD-9A85-4BE1-A683-A186A3B19FFB}"/>
                  </a:ext>
                </a:extLst>
              </p:cNvPr>
              <p:cNvSpPr txBox="1"/>
              <p:nvPr/>
            </p:nvSpPr>
            <p:spPr>
              <a:xfrm>
                <a:off x="7613509" y="2479216"/>
                <a:ext cx="7696197" cy="858561"/>
              </a:xfrm>
              <a:prstGeom prst="rect">
                <a:avLst/>
              </a:prstGeom>
              <a:noFill/>
            </p:spPr>
            <p:txBody>
              <a:bodyPr wrap="square" rtlCol="0">
                <a:spAutoFit/>
              </a:bodyPr>
              <a:lstStyle/>
              <a:p>
                <a:pPr algn="ctr">
                  <a:defRPr/>
                </a:pPr>
                <a:r>
                  <a:rPr lang="en-US" sz="2700" dirty="0">
                    <a:solidFill>
                      <a:srgbClr val="2F8FD1"/>
                    </a:solidFill>
                    <a:latin typeface="Lato" panose="020F0502020204030203" pitchFamily="34" charset="0"/>
                    <a:ea typeface="Lato" panose="020F0502020204030203" pitchFamily="34" charset="0"/>
                    <a:cs typeface="Lato" panose="020F0502020204030203" pitchFamily="34" charset="0"/>
                  </a:rPr>
                  <a:t>Social life?</a:t>
                </a:r>
              </a:p>
            </p:txBody>
          </p:sp>
        </p:grpSp>
        <p:sp>
          <p:nvSpPr>
            <p:cNvPr id="249" name="Freeform 525">
              <a:extLst>
                <a:ext uri="{FF2B5EF4-FFF2-40B4-BE49-F238E27FC236}">
                  <a16:creationId xmlns:a16="http://schemas.microsoft.com/office/drawing/2014/main" id="{34299040-927F-4C3F-B925-949416AA767A}"/>
                </a:ext>
              </a:extLst>
            </p:cNvPr>
            <p:cNvSpPr>
              <a:spLocks/>
            </p:cNvSpPr>
            <p:nvPr/>
          </p:nvSpPr>
          <p:spPr bwMode="auto">
            <a:xfrm>
              <a:off x="1375584" y="4162075"/>
              <a:ext cx="21288" cy="21288"/>
            </a:xfrm>
            <a:custGeom>
              <a:avLst/>
              <a:gdLst>
                <a:gd name="T0" fmla="*/ 98 w 197"/>
                <a:gd name="T1" fmla="*/ 0 h 198"/>
                <a:gd name="T2" fmla="*/ 121 w 197"/>
                <a:gd name="T3" fmla="*/ 2 h 198"/>
                <a:gd name="T4" fmla="*/ 142 w 197"/>
                <a:gd name="T5" fmla="*/ 9 h 198"/>
                <a:gd name="T6" fmla="*/ 161 w 197"/>
                <a:gd name="T7" fmla="*/ 22 h 198"/>
                <a:gd name="T8" fmla="*/ 175 w 197"/>
                <a:gd name="T9" fmla="*/ 37 h 198"/>
                <a:gd name="T10" fmla="*/ 187 w 197"/>
                <a:gd name="T11" fmla="*/ 55 h 198"/>
                <a:gd name="T12" fmla="*/ 194 w 197"/>
                <a:gd name="T13" fmla="*/ 76 h 198"/>
                <a:gd name="T14" fmla="*/ 197 w 197"/>
                <a:gd name="T15" fmla="*/ 98 h 198"/>
                <a:gd name="T16" fmla="*/ 194 w 197"/>
                <a:gd name="T17" fmla="*/ 121 h 198"/>
                <a:gd name="T18" fmla="*/ 187 w 197"/>
                <a:gd name="T19" fmla="*/ 142 h 198"/>
                <a:gd name="T20" fmla="*/ 175 w 197"/>
                <a:gd name="T21" fmla="*/ 160 h 198"/>
                <a:gd name="T22" fmla="*/ 161 w 197"/>
                <a:gd name="T23" fmla="*/ 176 h 198"/>
                <a:gd name="T24" fmla="*/ 142 w 197"/>
                <a:gd name="T25" fmla="*/ 188 h 198"/>
                <a:gd name="T26" fmla="*/ 121 w 197"/>
                <a:gd name="T27" fmla="*/ 195 h 198"/>
                <a:gd name="T28" fmla="*/ 98 w 197"/>
                <a:gd name="T29" fmla="*/ 198 h 198"/>
                <a:gd name="T30" fmla="*/ 76 w 197"/>
                <a:gd name="T31" fmla="*/ 195 h 198"/>
                <a:gd name="T32" fmla="*/ 56 w 197"/>
                <a:gd name="T33" fmla="*/ 188 h 198"/>
                <a:gd name="T34" fmla="*/ 37 w 197"/>
                <a:gd name="T35" fmla="*/ 176 h 198"/>
                <a:gd name="T36" fmla="*/ 22 w 197"/>
                <a:gd name="T37" fmla="*/ 160 h 198"/>
                <a:gd name="T38" fmla="*/ 10 w 197"/>
                <a:gd name="T39" fmla="*/ 142 h 198"/>
                <a:gd name="T40" fmla="*/ 3 w 197"/>
                <a:gd name="T41" fmla="*/ 121 h 198"/>
                <a:gd name="T42" fmla="*/ 0 w 197"/>
                <a:gd name="T43" fmla="*/ 98 h 198"/>
                <a:gd name="T44" fmla="*/ 3 w 197"/>
                <a:gd name="T45" fmla="*/ 76 h 198"/>
                <a:gd name="T46" fmla="*/ 10 w 197"/>
                <a:gd name="T47" fmla="*/ 55 h 198"/>
                <a:gd name="T48" fmla="*/ 22 w 197"/>
                <a:gd name="T49" fmla="*/ 37 h 198"/>
                <a:gd name="T50" fmla="*/ 37 w 197"/>
                <a:gd name="T51" fmla="*/ 22 h 198"/>
                <a:gd name="T52" fmla="*/ 56 w 197"/>
                <a:gd name="T53" fmla="*/ 9 h 198"/>
                <a:gd name="T54" fmla="*/ 76 w 197"/>
                <a:gd name="T55" fmla="*/ 2 h 198"/>
                <a:gd name="T56" fmla="*/ 98 w 197"/>
                <a:gd name="T57" fmla="*/ 0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97" h="198">
                  <a:moveTo>
                    <a:pt x="98" y="0"/>
                  </a:moveTo>
                  <a:lnTo>
                    <a:pt x="121" y="2"/>
                  </a:lnTo>
                  <a:lnTo>
                    <a:pt x="142" y="9"/>
                  </a:lnTo>
                  <a:lnTo>
                    <a:pt x="161" y="22"/>
                  </a:lnTo>
                  <a:lnTo>
                    <a:pt x="175" y="37"/>
                  </a:lnTo>
                  <a:lnTo>
                    <a:pt x="187" y="55"/>
                  </a:lnTo>
                  <a:lnTo>
                    <a:pt x="194" y="76"/>
                  </a:lnTo>
                  <a:lnTo>
                    <a:pt x="197" y="98"/>
                  </a:lnTo>
                  <a:lnTo>
                    <a:pt x="194" y="121"/>
                  </a:lnTo>
                  <a:lnTo>
                    <a:pt x="187" y="142"/>
                  </a:lnTo>
                  <a:lnTo>
                    <a:pt x="175" y="160"/>
                  </a:lnTo>
                  <a:lnTo>
                    <a:pt x="161" y="176"/>
                  </a:lnTo>
                  <a:lnTo>
                    <a:pt x="142" y="188"/>
                  </a:lnTo>
                  <a:lnTo>
                    <a:pt x="121" y="195"/>
                  </a:lnTo>
                  <a:lnTo>
                    <a:pt x="98" y="198"/>
                  </a:lnTo>
                  <a:lnTo>
                    <a:pt x="76" y="195"/>
                  </a:lnTo>
                  <a:lnTo>
                    <a:pt x="56" y="188"/>
                  </a:lnTo>
                  <a:lnTo>
                    <a:pt x="37" y="176"/>
                  </a:lnTo>
                  <a:lnTo>
                    <a:pt x="22" y="160"/>
                  </a:lnTo>
                  <a:lnTo>
                    <a:pt x="10" y="142"/>
                  </a:lnTo>
                  <a:lnTo>
                    <a:pt x="3" y="121"/>
                  </a:lnTo>
                  <a:lnTo>
                    <a:pt x="0" y="98"/>
                  </a:lnTo>
                  <a:lnTo>
                    <a:pt x="3" y="76"/>
                  </a:lnTo>
                  <a:lnTo>
                    <a:pt x="10" y="55"/>
                  </a:lnTo>
                  <a:lnTo>
                    <a:pt x="22" y="37"/>
                  </a:lnTo>
                  <a:lnTo>
                    <a:pt x="37" y="22"/>
                  </a:lnTo>
                  <a:lnTo>
                    <a:pt x="56" y="9"/>
                  </a:lnTo>
                  <a:lnTo>
                    <a:pt x="76" y="2"/>
                  </a:lnTo>
                  <a:lnTo>
                    <a:pt x="98" y="0"/>
                  </a:lnTo>
                  <a:close/>
                </a:path>
              </a:pathLst>
            </a:custGeom>
            <a:solidFill>
              <a:srgbClr val="F6510A"/>
            </a:solidFill>
            <a:ln w="0">
              <a:noFill/>
              <a:prstDash val="solid"/>
              <a:round/>
              <a:headEnd/>
              <a:tailEnd/>
            </a:ln>
          </p:spPr>
          <p:txBody>
            <a:bodyPr vert="horz" wrap="square" lIns="68580" tIns="34290" rIns="68580" bIns="34290" numCol="1" anchor="t" anchorCtr="0" compatLnSpc="1">
              <a:prstTxWarp prst="textNoShape">
                <a:avLst/>
              </a:prstTxWarp>
            </a:bodyPr>
            <a:lstStyle/>
            <a:p>
              <a:pPr>
                <a:defRPr/>
              </a:pPr>
              <a:endParaRPr lang="en-US" sz="1350" dirty="0">
                <a:solidFill>
                  <a:srgbClr val="E16D22"/>
                </a:solidFill>
                <a:latin typeface="Arial"/>
              </a:endParaRPr>
            </a:p>
          </p:txBody>
        </p:sp>
      </p:grpSp>
      <p:grpSp>
        <p:nvGrpSpPr>
          <p:cNvPr id="255" name="Group 254">
            <a:extLst>
              <a:ext uri="{FF2B5EF4-FFF2-40B4-BE49-F238E27FC236}">
                <a16:creationId xmlns:a16="http://schemas.microsoft.com/office/drawing/2014/main" id="{846694F4-AB79-44EA-BD3F-CB44503F20E4}"/>
              </a:ext>
            </a:extLst>
          </p:cNvPr>
          <p:cNvGrpSpPr/>
          <p:nvPr/>
        </p:nvGrpSpPr>
        <p:grpSpPr>
          <a:xfrm>
            <a:off x="1302620" y="1984035"/>
            <a:ext cx="1823361" cy="969586"/>
            <a:chOff x="594111" y="-692365"/>
            <a:chExt cx="2431148" cy="1292781"/>
          </a:xfrm>
        </p:grpSpPr>
        <p:sp>
          <p:nvSpPr>
            <p:cNvPr id="256" name="Rectangle 255">
              <a:extLst>
                <a:ext uri="{FF2B5EF4-FFF2-40B4-BE49-F238E27FC236}">
                  <a16:creationId xmlns:a16="http://schemas.microsoft.com/office/drawing/2014/main" id="{B5BF7B15-880D-4626-A388-F2137B13E09E}"/>
                </a:ext>
              </a:extLst>
            </p:cNvPr>
            <p:cNvSpPr/>
            <p:nvPr/>
          </p:nvSpPr>
          <p:spPr>
            <a:xfrm>
              <a:off x="624248" y="-692365"/>
              <a:ext cx="2401011" cy="1262005"/>
            </a:xfrm>
            <a:prstGeom prst="rect">
              <a:avLst/>
            </a:prstGeom>
            <a:no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dirty="0">
                <a:solidFill>
                  <a:srgbClr val="FFFFFF"/>
                </a:solidFill>
                <a:latin typeface="Arial"/>
              </a:endParaRPr>
            </a:p>
          </p:txBody>
        </p:sp>
        <p:grpSp>
          <p:nvGrpSpPr>
            <p:cNvPr id="263" name="Group 262">
              <a:extLst>
                <a:ext uri="{FF2B5EF4-FFF2-40B4-BE49-F238E27FC236}">
                  <a16:creationId xmlns:a16="http://schemas.microsoft.com/office/drawing/2014/main" id="{A1180502-C842-4381-96F6-DD06D4BCE973}"/>
                </a:ext>
              </a:extLst>
            </p:cNvPr>
            <p:cNvGrpSpPr/>
            <p:nvPr/>
          </p:nvGrpSpPr>
          <p:grpSpPr>
            <a:xfrm>
              <a:off x="594111" y="-611196"/>
              <a:ext cx="2418089" cy="1211612"/>
              <a:chOff x="594111" y="-611196"/>
              <a:chExt cx="2418089" cy="1211612"/>
            </a:xfrm>
          </p:grpSpPr>
          <p:sp>
            <p:nvSpPr>
              <p:cNvPr id="264" name="TextBox 263">
                <a:extLst>
                  <a:ext uri="{FF2B5EF4-FFF2-40B4-BE49-F238E27FC236}">
                    <a16:creationId xmlns:a16="http://schemas.microsoft.com/office/drawing/2014/main" id="{A7820B27-1F55-4015-969B-60F7F8112B42}"/>
                  </a:ext>
                </a:extLst>
              </p:cNvPr>
              <p:cNvSpPr txBox="1"/>
              <p:nvPr/>
            </p:nvSpPr>
            <p:spPr>
              <a:xfrm>
                <a:off x="594111" y="-611196"/>
                <a:ext cx="2401010" cy="984885"/>
              </a:xfrm>
              <a:prstGeom prst="rect">
                <a:avLst/>
              </a:prstGeom>
              <a:noFill/>
            </p:spPr>
            <p:txBody>
              <a:bodyPr wrap="square" rtlCol="0">
                <a:spAutoFit/>
              </a:bodyPr>
              <a:lstStyle/>
              <a:p>
                <a:pPr algn="ctr">
                  <a:defRPr/>
                </a:pPr>
                <a:r>
                  <a:rPr lang="en-US" sz="2100" dirty="0">
                    <a:solidFill>
                      <a:srgbClr val="2F8FD1"/>
                    </a:solidFill>
                    <a:latin typeface="Lato" panose="020F0502020204030203" pitchFamily="34" charset="0"/>
                    <a:ea typeface="Lato" panose="020F0502020204030203" pitchFamily="34" charset="0"/>
                    <a:cs typeface="Lato" panose="020F0502020204030203" pitchFamily="34" charset="0"/>
                  </a:rPr>
                  <a:t>EARN A </a:t>
                </a:r>
                <a:br>
                  <a:rPr lang="en-US" sz="2100" dirty="0">
                    <a:solidFill>
                      <a:srgbClr val="2F8FD1"/>
                    </a:solidFill>
                    <a:latin typeface="Lato" panose="020F0502020204030203" pitchFamily="34" charset="0"/>
                    <a:ea typeface="Lato" panose="020F0502020204030203" pitchFamily="34" charset="0"/>
                    <a:cs typeface="Lato" panose="020F0502020204030203" pitchFamily="34" charset="0"/>
                  </a:rPr>
                </a:br>
                <a:endParaRPr lang="en-US" sz="2100" dirty="0">
                  <a:solidFill>
                    <a:srgbClr val="2F8FD1"/>
                  </a:solidFill>
                  <a:latin typeface="Lato" panose="020F0502020204030203" pitchFamily="34" charset="0"/>
                  <a:ea typeface="Lato" panose="020F0502020204030203" pitchFamily="34" charset="0"/>
                  <a:cs typeface="Lato" panose="020F0502020204030203" pitchFamily="34" charset="0"/>
                </a:endParaRPr>
              </a:p>
            </p:txBody>
          </p:sp>
          <p:sp>
            <p:nvSpPr>
              <p:cNvPr id="265" name="TextBox 264">
                <a:extLst>
                  <a:ext uri="{FF2B5EF4-FFF2-40B4-BE49-F238E27FC236}">
                    <a16:creationId xmlns:a16="http://schemas.microsoft.com/office/drawing/2014/main" id="{47CCE35F-01CF-45A8-8365-2C84FF8E4F0F}"/>
                  </a:ext>
                </a:extLst>
              </p:cNvPr>
              <p:cNvSpPr txBox="1"/>
              <p:nvPr/>
            </p:nvSpPr>
            <p:spPr>
              <a:xfrm>
                <a:off x="611190" y="-261358"/>
                <a:ext cx="2401010" cy="861774"/>
              </a:xfrm>
              <a:prstGeom prst="rect">
                <a:avLst/>
              </a:prstGeom>
              <a:noFill/>
            </p:spPr>
            <p:txBody>
              <a:bodyPr wrap="square" rtlCol="0">
                <a:spAutoFit/>
              </a:bodyPr>
              <a:lstStyle/>
              <a:p>
                <a:pPr algn="ctr">
                  <a:defRPr/>
                </a:pPr>
                <a:r>
                  <a:rPr lang="en-US" sz="3600" spc="-113" dirty="0">
                    <a:solidFill>
                      <a:srgbClr val="2F8FD1"/>
                    </a:solidFill>
                    <a:latin typeface="Lato" panose="020F0502020204030203" pitchFamily="34" charset="0"/>
                    <a:ea typeface="Lato" panose="020F0502020204030203" pitchFamily="34" charset="0"/>
                    <a:cs typeface="Lato" panose="020F0502020204030203" pitchFamily="34" charset="0"/>
                  </a:rPr>
                  <a:t>SALARY</a:t>
                </a:r>
                <a:endParaRPr lang="en-US" sz="2100" spc="-113" dirty="0">
                  <a:solidFill>
                    <a:srgbClr val="2F8FD1"/>
                  </a:solidFill>
                  <a:latin typeface="Lato" panose="020F0502020204030203" pitchFamily="34" charset="0"/>
                  <a:ea typeface="Lato" panose="020F0502020204030203" pitchFamily="34" charset="0"/>
                  <a:cs typeface="Lato" panose="020F0502020204030203" pitchFamily="34" charset="0"/>
                </a:endParaRPr>
              </a:p>
            </p:txBody>
          </p:sp>
        </p:grpSp>
      </p:grpSp>
      <p:grpSp>
        <p:nvGrpSpPr>
          <p:cNvPr id="266" name="Group 265">
            <a:extLst>
              <a:ext uri="{FF2B5EF4-FFF2-40B4-BE49-F238E27FC236}">
                <a16:creationId xmlns:a16="http://schemas.microsoft.com/office/drawing/2014/main" id="{611FE45B-60F1-4D78-973F-E46561BF5662}"/>
              </a:ext>
            </a:extLst>
          </p:cNvPr>
          <p:cNvGrpSpPr/>
          <p:nvPr/>
        </p:nvGrpSpPr>
        <p:grpSpPr>
          <a:xfrm>
            <a:off x="6122882" y="1929448"/>
            <a:ext cx="1829750" cy="949262"/>
            <a:chOff x="3605066" y="1854006"/>
            <a:chExt cx="2439667" cy="1265682"/>
          </a:xfrm>
        </p:grpSpPr>
        <p:grpSp>
          <p:nvGrpSpPr>
            <p:cNvPr id="267" name="Group 266">
              <a:extLst>
                <a:ext uri="{FF2B5EF4-FFF2-40B4-BE49-F238E27FC236}">
                  <a16:creationId xmlns:a16="http://schemas.microsoft.com/office/drawing/2014/main" id="{ADEBC3EB-8498-4475-9292-251A293D6CD3}"/>
                </a:ext>
              </a:extLst>
            </p:cNvPr>
            <p:cNvGrpSpPr/>
            <p:nvPr/>
          </p:nvGrpSpPr>
          <p:grpSpPr>
            <a:xfrm>
              <a:off x="3605066" y="1854006"/>
              <a:ext cx="2425424" cy="1262006"/>
              <a:chOff x="3605066" y="1854006"/>
              <a:chExt cx="2425424" cy="1262006"/>
            </a:xfrm>
          </p:grpSpPr>
          <p:sp>
            <p:nvSpPr>
              <p:cNvPr id="269" name="Rectangle 268">
                <a:extLst>
                  <a:ext uri="{FF2B5EF4-FFF2-40B4-BE49-F238E27FC236}">
                    <a16:creationId xmlns:a16="http://schemas.microsoft.com/office/drawing/2014/main" id="{56E05C34-C684-4BED-BAD9-1C1680EF7E70}"/>
                  </a:ext>
                </a:extLst>
              </p:cNvPr>
              <p:cNvSpPr/>
              <p:nvPr/>
            </p:nvSpPr>
            <p:spPr>
              <a:xfrm>
                <a:off x="3605066" y="1854006"/>
                <a:ext cx="2401011" cy="1262006"/>
              </a:xfrm>
              <a:prstGeom prst="rect">
                <a:avLst/>
              </a:prstGeom>
              <a:no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dirty="0">
                  <a:solidFill>
                    <a:srgbClr val="FFFFFF"/>
                  </a:solidFill>
                  <a:latin typeface="Arial"/>
                </a:endParaRPr>
              </a:p>
            </p:txBody>
          </p:sp>
          <p:sp>
            <p:nvSpPr>
              <p:cNvPr id="270" name="TextBox 269">
                <a:extLst>
                  <a:ext uri="{FF2B5EF4-FFF2-40B4-BE49-F238E27FC236}">
                    <a16:creationId xmlns:a16="http://schemas.microsoft.com/office/drawing/2014/main" id="{37A58AB2-7FB8-4C49-A3C2-D18DEFF03234}"/>
                  </a:ext>
                </a:extLst>
              </p:cNvPr>
              <p:cNvSpPr txBox="1"/>
              <p:nvPr/>
            </p:nvSpPr>
            <p:spPr>
              <a:xfrm>
                <a:off x="3629479" y="1926787"/>
                <a:ext cx="2401011" cy="984885"/>
              </a:xfrm>
              <a:prstGeom prst="rect">
                <a:avLst/>
              </a:prstGeom>
              <a:noFill/>
            </p:spPr>
            <p:txBody>
              <a:bodyPr wrap="square" rtlCol="0">
                <a:spAutoFit/>
              </a:bodyPr>
              <a:lstStyle/>
              <a:p>
                <a:pPr algn="ctr">
                  <a:defRPr/>
                </a:pPr>
                <a:r>
                  <a:rPr lang="en-US" sz="2100" dirty="0">
                    <a:solidFill>
                      <a:srgbClr val="2F8FD1"/>
                    </a:solidFill>
                    <a:latin typeface="Lato" panose="020F0502020204030203" pitchFamily="34" charset="0"/>
                    <a:ea typeface="Lato" panose="020F0502020204030203" pitchFamily="34" charset="0"/>
                    <a:cs typeface="Lato" panose="020F0502020204030203" pitchFamily="34" charset="0"/>
                  </a:rPr>
                  <a:t>GAIN A </a:t>
                </a:r>
                <a:br>
                  <a:rPr lang="en-US" sz="2100" dirty="0">
                    <a:solidFill>
                      <a:srgbClr val="FFFFFF"/>
                    </a:solidFill>
                    <a:latin typeface="Lato" panose="020F0502020204030203" pitchFamily="34" charset="0"/>
                    <a:ea typeface="Lato" panose="020F0502020204030203" pitchFamily="34" charset="0"/>
                    <a:cs typeface="Lato" panose="020F0502020204030203" pitchFamily="34" charset="0"/>
                  </a:rPr>
                </a:br>
                <a:endParaRPr lang="en-US" sz="2100" dirty="0">
                  <a:solidFill>
                    <a:srgbClr val="FFFFFF"/>
                  </a:solidFill>
                  <a:latin typeface="Lato" panose="020F0502020204030203" pitchFamily="34" charset="0"/>
                  <a:ea typeface="Lato" panose="020F0502020204030203" pitchFamily="34" charset="0"/>
                  <a:cs typeface="Lato" panose="020F0502020204030203" pitchFamily="34" charset="0"/>
                </a:endParaRPr>
              </a:p>
            </p:txBody>
          </p:sp>
        </p:grpSp>
        <p:sp>
          <p:nvSpPr>
            <p:cNvPr id="268" name="TextBox 267">
              <a:extLst>
                <a:ext uri="{FF2B5EF4-FFF2-40B4-BE49-F238E27FC236}">
                  <a16:creationId xmlns:a16="http://schemas.microsoft.com/office/drawing/2014/main" id="{DF879626-674F-452E-B5F8-26DC2BE10502}"/>
                </a:ext>
              </a:extLst>
            </p:cNvPr>
            <p:cNvSpPr txBox="1"/>
            <p:nvPr/>
          </p:nvSpPr>
          <p:spPr>
            <a:xfrm>
              <a:off x="3643722" y="2381024"/>
              <a:ext cx="2401011" cy="738664"/>
            </a:xfrm>
            <a:prstGeom prst="rect">
              <a:avLst/>
            </a:prstGeom>
            <a:noFill/>
          </p:spPr>
          <p:txBody>
            <a:bodyPr wrap="square" rtlCol="0">
              <a:spAutoFit/>
            </a:bodyPr>
            <a:lstStyle/>
            <a:p>
              <a:pPr algn="ctr">
                <a:defRPr/>
              </a:pPr>
              <a:r>
                <a:rPr lang="en-US" sz="3000" dirty="0">
                  <a:solidFill>
                    <a:srgbClr val="2F8FD1"/>
                  </a:solidFill>
                  <a:latin typeface="Lato" panose="020F0502020204030203" pitchFamily="34" charset="0"/>
                  <a:ea typeface="Lato" panose="020F0502020204030203" pitchFamily="34" charset="0"/>
                  <a:cs typeface="Lato" panose="020F0502020204030203" pitchFamily="34" charset="0"/>
                </a:rPr>
                <a:t>DEGREE</a:t>
              </a:r>
              <a:endParaRPr lang="en-US" sz="2100" dirty="0">
                <a:solidFill>
                  <a:srgbClr val="2F8FD1"/>
                </a:solidFill>
                <a:latin typeface="Lato" panose="020F0502020204030203" pitchFamily="34" charset="0"/>
                <a:ea typeface="Lato" panose="020F0502020204030203" pitchFamily="34" charset="0"/>
                <a:cs typeface="Lato" panose="020F0502020204030203" pitchFamily="34" charset="0"/>
              </a:endParaRPr>
            </a:p>
          </p:txBody>
        </p:sp>
      </p:grpSp>
      <p:grpSp>
        <p:nvGrpSpPr>
          <p:cNvPr id="271" name="Group 270">
            <a:extLst>
              <a:ext uri="{FF2B5EF4-FFF2-40B4-BE49-F238E27FC236}">
                <a16:creationId xmlns:a16="http://schemas.microsoft.com/office/drawing/2014/main" id="{B8B58FB3-24C4-4929-8B51-404A794A9030}"/>
              </a:ext>
            </a:extLst>
          </p:cNvPr>
          <p:cNvGrpSpPr/>
          <p:nvPr/>
        </p:nvGrpSpPr>
        <p:grpSpPr>
          <a:xfrm>
            <a:off x="6077865" y="2966471"/>
            <a:ext cx="1834464" cy="975293"/>
            <a:chOff x="3589739" y="2888955"/>
            <a:chExt cx="2445952" cy="1300390"/>
          </a:xfrm>
        </p:grpSpPr>
        <p:sp>
          <p:nvSpPr>
            <p:cNvPr id="272" name="Rectangle 271">
              <a:extLst>
                <a:ext uri="{FF2B5EF4-FFF2-40B4-BE49-F238E27FC236}">
                  <a16:creationId xmlns:a16="http://schemas.microsoft.com/office/drawing/2014/main" id="{86F4F785-2F12-46BE-83EF-5504222A01DC}"/>
                </a:ext>
              </a:extLst>
            </p:cNvPr>
            <p:cNvSpPr/>
            <p:nvPr/>
          </p:nvSpPr>
          <p:spPr>
            <a:xfrm>
              <a:off x="3634680" y="2888955"/>
              <a:ext cx="2401011" cy="1262006"/>
            </a:xfrm>
            <a:prstGeom prst="rect">
              <a:avLst/>
            </a:prstGeom>
            <a:no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dirty="0">
                <a:solidFill>
                  <a:srgbClr val="FFFFFF"/>
                </a:solidFill>
                <a:latin typeface="Arial"/>
              </a:endParaRPr>
            </a:p>
          </p:txBody>
        </p:sp>
        <p:sp>
          <p:nvSpPr>
            <p:cNvPr id="273" name="TextBox 272">
              <a:extLst>
                <a:ext uri="{FF2B5EF4-FFF2-40B4-BE49-F238E27FC236}">
                  <a16:creationId xmlns:a16="http://schemas.microsoft.com/office/drawing/2014/main" id="{93EECB37-9970-4EBD-A0CF-DCFDB53204B3}"/>
                </a:ext>
              </a:extLst>
            </p:cNvPr>
            <p:cNvSpPr txBox="1"/>
            <p:nvPr/>
          </p:nvSpPr>
          <p:spPr>
            <a:xfrm>
              <a:off x="3604818" y="2936920"/>
              <a:ext cx="2401011" cy="677108"/>
            </a:xfrm>
            <a:prstGeom prst="rect">
              <a:avLst/>
            </a:prstGeom>
            <a:noFill/>
          </p:spPr>
          <p:txBody>
            <a:bodyPr wrap="square" rtlCol="0">
              <a:spAutoFit/>
            </a:bodyPr>
            <a:lstStyle/>
            <a:p>
              <a:pPr algn="ctr">
                <a:defRPr/>
              </a:pPr>
              <a:r>
                <a:rPr lang="en-US" sz="2700" spc="-113" dirty="0">
                  <a:solidFill>
                    <a:srgbClr val="2F8FD1"/>
                  </a:solidFill>
                  <a:latin typeface="Lato" panose="020F0502020204030203" pitchFamily="34" charset="0"/>
                  <a:ea typeface="Lato" panose="020F0502020204030203" pitchFamily="34" charset="0"/>
                  <a:cs typeface="Lato" panose="020F0502020204030203" pitchFamily="34" charset="0"/>
                </a:rPr>
                <a:t>NO FEES</a:t>
              </a:r>
              <a:endParaRPr lang="en-US" sz="4500" spc="-113" dirty="0">
                <a:solidFill>
                  <a:srgbClr val="2F8FD1"/>
                </a:solidFill>
                <a:latin typeface="Lato" panose="020F0502020204030203" pitchFamily="34" charset="0"/>
                <a:ea typeface="Lato" panose="020F0502020204030203" pitchFamily="34" charset="0"/>
                <a:cs typeface="Lato" panose="020F0502020204030203" pitchFamily="34" charset="0"/>
              </a:endParaRPr>
            </a:p>
          </p:txBody>
        </p:sp>
        <p:sp>
          <p:nvSpPr>
            <p:cNvPr id="274" name="TextBox 273">
              <a:extLst>
                <a:ext uri="{FF2B5EF4-FFF2-40B4-BE49-F238E27FC236}">
                  <a16:creationId xmlns:a16="http://schemas.microsoft.com/office/drawing/2014/main" id="{8F9B614C-3B78-4913-82FD-6DC83ACF0847}"/>
                </a:ext>
              </a:extLst>
            </p:cNvPr>
            <p:cNvSpPr txBox="1"/>
            <p:nvPr/>
          </p:nvSpPr>
          <p:spPr>
            <a:xfrm>
              <a:off x="3589739" y="3450681"/>
              <a:ext cx="2401011" cy="738664"/>
            </a:xfrm>
            <a:prstGeom prst="rect">
              <a:avLst/>
            </a:prstGeom>
            <a:noFill/>
          </p:spPr>
          <p:txBody>
            <a:bodyPr wrap="square" rtlCol="0">
              <a:spAutoFit/>
            </a:bodyPr>
            <a:lstStyle/>
            <a:p>
              <a:pPr algn="ctr">
                <a:defRPr/>
              </a:pPr>
              <a:r>
                <a:rPr lang="en-US" sz="3000" spc="-113" dirty="0">
                  <a:solidFill>
                    <a:srgbClr val="2F8FD1"/>
                  </a:solidFill>
                  <a:latin typeface="Lato" panose="020F0502020204030203" pitchFamily="34" charset="0"/>
                  <a:ea typeface="Lato" panose="020F0502020204030203" pitchFamily="34" charset="0"/>
                  <a:cs typeface="Lato" panose="020F0502020204030203" pitchFamily="34" charset="0"/>
                </a:rPr>
                <a:t>TO PAY</a:t>
              </a:r>
              <a:endParaRPr lang="en-US" sz="4500" spc="-113" dirty="0">
                <a:solidFill>
                  <a:srgbClr val="2F8FD1"/>
                </a:solidFill>
                <a:latin typeface="Lato" panose="020F0502020204030203" pitchFamily="34" charset="0"/>
                <a:ea typeface="Lato" panose="020F0502020204030203" pitchFamily="34" charset="0"/>
                <a:cs typeface="Lato" panose="020F0502020204030203" pitchFamily="34" charset="0"/>
              </a:endParaRPr>
            </a:p>
          </p:txBody>
        </p:sp>
      </p:grpSp>
      <p:grpSp>
        <p:nvGrpSpPr>
          <p:cNvPr id="275" name="Group 274">
            <a:extLst>
              <a:ext uri="{FF2B5EF4-FFF2-40B4-BE49-F238E27FC236}">
                <a16:creationId xmlns:a16="http://schemas.microsoft.com/office/drawing/2014/main" id="{C3DD7884-6C46-4AE4-BD50-073E3C474F5C}"/>
              </a:ext>
            </a:extLst>
          </p:cNvPr>
          <p:cNvGrpSpPr/>
          <p:nvPr/>
        </p:nvGrpSpPr>
        <p:grpSpPr>
          <a:xfrm>
            <a:off x="6077865" y="4050938"/>
            <a:ext cx="1845774" cy="946505"/>
            <a:chOff x="3640794" y="4033399"/>
            <a:chExt cx="2461032" cy="1262006"/>
          </a:xfrm>
        </p:grpSpPr>
        <p:sp>
          <p:nvSpPr>
            <p:cNvPr id="276" name="Rectangle 275">
              <a:extLst>
                <a:ext uri="{FF2B5EF4-FFF2-40B4-BE49-F238E27FC236}">
                  <a16:creationId xmlns:a16="http://schemas.microsoft.com/office/drawing/2014/main" id="{61BE9DAC-B5FA-461A-85A2-CC131C28033A}"/>
                </a:ext>
              </a:extLst>
            </p:cNvPr>
            <p:cNvSpPr/>
            <p:nvPr/>
          </p:nvSpPr>
          <p:spPr>
            <a:xfrm>
              <a:off x="3700815" y="4033399"/>
              <a:ext cx="2401011" cy="1262006"/>
            </a:xfrm>
            <a:prstGeom prst="rect">
              <a:avLst/>
            </a:prstGeom>
            <a:no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dirty="0">
                <a:solidFill>
                  <a:srgbClr val="FFFFFF"/>
                </a:solidFill>
                <a:latin typeface="Arial"/>
              </a:endParaRPr>
            </a:p>
          </p:txBody>
        </p:sp>
        <p:sp>
          <p:nvSpPr>
            <p:cNvPr id="277" name="TextBox 276">
              <a:extLst>
                <a:ext uri="{FF2B5EF4-FFF2-40B4-BE49-F238E27FC236}">
                  <a16:creationId xmlns:a16="http://schemas.microsoft.com/office/drawing/2014/main" id="{510AC511-ADB7-4A24-9A8E-034534D4EC77}"/>
                </a:ext>
              </a:extLst>
            </p:cNvPr>
            <p:cNvSpPr txBox="1"/>
            <p:nvPr/>
          </p:nvSpPr>
          <p:spPr>
            <a:xfrm>
              <a:off x="3658127" y="4082214"/>
              <a:ext cx="2401011" cy="677108"/>
            </a:xfrm>
            <a:prstGeom prst="rect">
              <a:avLst/>
            </a:prstGeom>
            <a:noFill/>
          </p:spPr>
          <p:txBody>
            <a:bodyPr wrap="square" rtlCol="0">
              <a:spAutoFit/>
            </a:bodyPr>
            <a:lstStyle/>
            <a:p>
              <a:pPr algn="ctr">
                <a:defRPr/>
              </a:pPr>
              <a:r>
                <a:rPr lang="en-US" sz="2700" spc="-113" dirty="0">
                  <a:solidFill>
                    <a:srgbClr val="2F8FD1"/>
                  </a:solidFill>
                  <a:latin typeface="Lato" panose="020F0502020204030203" pitchFamily="34" charset="0"/>
                  <a:ea typeface="Lato" panose="020F0502020204030203" pitchFamily="34" charset="0"/>
                  <a:cs typeface="Lato" panose="020F0502020204030203" pitchFamily="34" charset="0"/>
                </a:rPr>
                <a:t>YOU CAN</a:t>
              </a:r>
              <a:endParaRPr lang="en-US" sz="1500" spc="-113" dirty="0">
                <a:solidFill>
                  <a:srgbClr val="2F8FD1"/>
                </a:solidFill>
                <a:latin typeface="Lato" panose="020F0502020204030203" pitchFamily="34" charset="0"/>
                <a:ea typeface="Lato" panose="020F0502020204030203" pitchFamily="34" charset="0"/>
                <a:cs typeface="Lato" panose="020F0502020204030203" pitchFamily="34" charset="0"/>
              </a:endParaRPr>
            </a:p>
          </p:txBody>
        </p:sp>
        <p:sp>
          <p:nvSpPr>
            <p:cNvPr id="278" name="TextBox 277">
              <a:extLst>
                <a:ext uri="{FF2B5EF4-FFF2-40B4-BE49-F238E27FC236}">
                  <a16:creationId xmlns:a16="http://schemas.microsoft.com/office/drawing/2014/main" id="{F3211381-846F-490E-9490-40FC4DD91936}"/>
                </a:ext>
              </a:extLst>
            </p:cNvPr>
            <p:cNvSpPr txBox="1"/>
            <p:nvPr/>
          </p:nvSpPr>
          <p:spPr>
            <a:xfrm>
              <a:off x="3640794" y="4612501"/>
              <a:ext cx="2401011" cy="615553"/>
            </a:xfrm>
            <a:prstGeom prst="rect">
              <a:avLst/>
            </a:prstGeom>
            <a:noFill/>
          </p:spPr>
          <p:txBody>
            <a:bodyPr wrap="square" rtlCol="0">
              <a:spAutoFit/>
            </a:bodyPr>
            <a:lstStyle/>
            <a:p>
              <a:pPr algn="ctr">
                <a:defRPr/>
              </a:pPr>
              <a:r>
                <a:rPr lang="en-US" sz="2400" spc="-113" dirty="0">
                  <a:solidFill>
                    <a:srgbClr val="2F8FD1"/>
                  </a:solidFill>
                  <a:latin typeface="Lato" panose="020F0502020204030203" pitchFamily="34" charset="0"/>
                  <a:ea typeface="Lato" panose="020F0502020204030203" pitchFamily="34" charset="0"/>
                  <a:cs typeface="Lato" panose="020F0502020204030203" pitchFamily="34" charset="0"/>
                </a:rPr>
                <a:t>RELOCATE</a:t>
              </a:r>
              <a:endParaRPr lang="en-US" sz="1500" spc="-113" dirty="0">
                <a:solidFill>
                  <a:srgbClr val="2F8FD1"/>
                </a:solidFill>
                <a:latin typeface="Lato" panose="020F0502020204030203" pitchFamily="34" charset="0"/>
                <a:ea typeface="Lato" panose="020F0502020204030203" pitchFamily="34" charset="0"/>
                <a:cs typeface="Lato" panose="020F0502020204030203" pitchFamily="34" charset="0"/>
              </a:endParaRPr>
            </a:p>
          </p:txBody>
        </p:sp>
      </p:grpSp>
      <p:grpSp>
        <p:nvGrpSpPr>
          <p:cNvPr id="279" name="Group 278">
            <a:extLst>
              <a:ext uri="{FF2B5EF4-FFF2-40B4-BE49-F238E27FC236}">
                <a16:creationId xmlns:a16="http://schemas.microsoft.com/office/drawing/2014/main" id="{82BFE894-7964-47BF-A248-599A2C2885AE}"/>
              </a:ext>
            </a:extLst>
          </p:cNvPr>
          <p:cNvGrpSpPr/>
          <p:nvPr/>
        </p:nvGrpSpPr>
        <p:grpSpPr>
          <a:xfrm>
            <a:off x="971250" y="3026824"/>
            <a:ext cx="2669143" cy="946505"/>
            <a:chOff x="154754" y="966660"/>
            <a:chExt cx="3558857" cy="1262006"/>
          </a:xfrm>
        </p:grpSpPr>
        <p:sp>
          <p:nvSpPr>
            <p:cNvPr id="280" name="Rectangle 279">
              <a:extLst>
                <a:ext uri="{FF2B5EF4-FFF2-40B4-BE49-F238E27FC236}">
                  <a16:creationId xmlns:a16="http://schemas.microsoft.com/office/drawing/2014/main" id="{FD9E8BF3-E879-4C02-B246-8E6B1FAC8DAE}"/>
                </a:ext>
              </a:extLst>
            </p:cNvPr>
            <p:cNvSpPr/>
            <p:nvPr/>
          </p:nvSpPr>
          <p:spPr>
            <a:xfrm>
              <a:off x="640963" y="966660"/>
              <a:ext cx="2401011" cy="1262006"/>
            </a:xfrm>
            <a:prstGeom prst="rect">
              <a:avLst/>
            </a:prstGeom>
            <a:no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dirty="0">
                <a:solidFill>
                  <a:srgbClr val="FFFFFF"/>
                </a:solidFill>
                <a:latin typeface="Arial"/>
              </a:endParaRPr>
            </a:p>
          </p:txBody>
        </p:sp>
        <p:grpSp>
          <p:nvGrpSpPr>
            <p:cNvPr id="281" name="Group 280">
              <a:extLst>
                <a:ext uri="{FF2B5EF4-FFF2-40B4-BE49-F238E27FC236}">
                  <a16:creationId xmlns:a16="http://schemas.microsoft.com/office/drawing/2014/main" id="{0D9B9C20-6514-493A-B4D1-659404DD039D}"/>
                </a:ext>
              </a:extLst>
            </p:cNvPr>
            <p:cNvGrpSpPr/>
            <p:nvPr/>
          </p:nvGrpSpPr>
          <p:grpSpPr>
            <a:xfrm>
              <a:off x="154754" y="1014667"/>
              <a:ext cx="3558857" cy="1097202"/>
              <a:chOff x="154754" y="1014667"/>
              <a:chExt cx="3558857" cy="1097202"/>
            </a:xfrm>
          </p:grpSpPr>
          <p:sp>
            <p:nvSpPr>
              <p:cNvPr id="282" name="TextBox 281">
                <a:extLst>
                  <a:ext uri="{FF2B5EF4-FFF2-40B4-BE49-F238E27FC236}">
                    <a16:creationId xmlns:a16="http://schemas.microsoft.com/office/drawing/2014/main" id="{F4285342-6C9C-4560-A37F-4B21A5A023CD}"/>
                  </a:ext>
                </a:extLst>
              </p:cNvPr>
              <p:cNvSpPr txBox="1"/>
              <p:nvPr/>
            </p:nvSpPr>
            <p:spPr>
              <a:xfrm>
                <a:off x="154754" y="1014667"/>
                <a:ext cx="2401010" cy="877163"/>
              </a:xfrm>
              <a:prstGeom prst="rect">
                <a:avLst/>
              </a:prstGeom>
              <a:noFill/>
            </p:spPr>
            <p:txBody>
              <a:bodyPr wrap="square" rtlCol="0">
                <a:spAutoFit/>
              </a:bodyPr>
              <a:lstStyle/>
              <a:p>
                <a:pPr algn="ctr">
                  <a:defRPr/>
                </a:pPr>
                <a:r>
                  <a:rPr lang="en-US" sz="3675" b="1" spc="-113" dirty="0">
                    <a:solidFill>
                      <a:srgbClr val="2F8FD1"/>
                    </a:solidFill>
                    <a:latin typeface="Lato" panose="020F0502020204030203" pitchFamily="34" charset="0"/>
                    <a:ea typeface="Lato" panose="020F0502020204030203" pitchFamily="34" charset="0"/>
                    <a:cs typeface="Lato" panose="020F0502020204030203" pitchFamily="34" charset="0"/>
                  </a:rPr>
                  <a:t>90%</a:t>
                </a:r>
              </a:p>
            </p:txBody>
          </p:sp>
          <p:sp>
            <p:nvSpPr>
              <p:cNvPr id="283" name="TextBox 282">
                <a:extLst>
                  <a:ext uri="{FF2B5EF4-FFF2-40B4-BE49-F238E27FC236}">
                    <a16:creationId xmlns:a16="http://schemas.microsoft.com/office/drawing/2014/main" id="{54C40A39-2AB6-492B-9A5B-1B11134159FD}"/>
                  </a:ext>
                </a:extLst>
              </p:cNvPr>
              <p:cNvSpPr txBox="1"/>
              <p:nvPr/>
            </p:nvSpPr>
            <p:spPr>
              <a:xfrm>
                <a:off x="1300343" y="1047806"/>
                <a:ext cx="2401010" cy="430887"/>
              </a:xfrm>
              <a:prstGeom prst="rect">
                <a:avLst/>
              </a:prstGeom>
              <a:noFill/>
            </p:spPr>
            <p:txBody>
              <a:bodyPr wrap="square" rtlCol="0">
                <a:spAutoFit/>
              </a:bodyPr>
              <a:lstStyle/>
              <a:p>
                <a:pPr algn="ctr">
                  <a:defRPr/>
                </a:pPr>
                <a:r>
                  <a:rPr lang="en-US" sz="1500" spc="-113" dirty="0">
                    <a:solidFill>
                      <a:srgbClr val="2F8FD1"/>
                    </a:solidFill>
                    <a:latin typeface="Lato" panose="020F0502020204030203" pitchFamily="34" charset="0"/>
                    <a:ea typeface="Lato" panose="020F0502020204030203" pitchFamily="34" charset="0"/>
                    <a:cs typeface="Lato" panose="020F0502020204030203" pitchFamily="34" charset="0"/>
                  </a:rPr>
                  <a:t>STAY IN</a:t>
                </a:r>
              </a:p>
            </p:txBody>
          </p:sp>
          <p:sp>
            <p:nvSpPr>
              <p:cNvPr id="284" name="TextBox 283">
                <a:extLst>
                  <a:ext uri="{FF2B5EF4-FFF2-40B4-BE49-F238E27FC236}">
                    <a16:creationId xmlns:a16="http://schemas.microsoft.com/office/drawing/2014/main" id="{003C5D17-3EC0-4CD6-A174-A2AF5714AD84}"/>
                  </a:ext>
                </a:extLst>
              </p:cNvPr>
              <p:cNvSpPr txBox="1"/>
              <p:nvPr/>
            </p:nvSpPr>
            <p:spPr>
              <a:xfrm>
                <a:off x="1312601" y="1301750"/>
                <a:ext cx="2401010" cy="461665"/>
              </a:xfrm>
              <a:prstGeom prst="rect">
                <a:avLst/>
              </a:prstGeom>
              <a:noFill/>
            </p:spPr>
            <p:txBody>
              <a:bodyPr wrap="square" rtlCol="0">
                <a:spAutoFit/>
              </a:bodyPr>
              <a:lstStyle/>
              <a:p>
                <a:pPr algn="ctr">
                  <a:defRPr/>
                </a:pPr>
                <a:r>
                  <a:rPr lang="en-US" sz="1650" spc="-113" dirty="0">
                    <a:solidFill>
                      <a:srgbClr val="2F8FD1"/>
                    </a:solidFill>
                    <a:latin typeface="Lato" panose="020F0502020204030203" pitchFamily="34" charset="0"/>
                    <a:ea typeface="Lato" panose="020F0502020204030203" pitchFamily="34" charset="0"/>
                    <a:cs typeface="Lato" panose="020F0502020204030203" pitchFamily="34" charset="0"/>
                  </a:rPr>
                  <a:t>WORK</a:t>
                </a:r>
              </a:p>
            </p:txBody>
          </p:sp>
          <p:sp>
            <p:nvSpPr>
              <p:cNvPr id="285" name="TextBox 284">
                <a:extLst>
                  <a:ext uri="{FF2B5EF4-FFF2-40B4-BE49-F238E27FC236}">
                    <a16:creationId xmlns:a16="http://schemas.microsoft.com/office/drawing/2014/main" id="{2EA73FD9-C3CC-4E8D-9D57-9512BE9B46BD}"/>
                  </a:ext>
                </a:extLst>
              </p:cNvPr>
              <p:cNvSpPr txBox="1"/>
              <p:nvPr/>
            </p:nvSpPr>
            <p:spPr>
              <a:xfrm>
                <a:off x="338734" y="1757926"/>
                <a:ext cx="3180436" cy="353943"/>
              </a:xfrm>
              <a:prstGeom prst="rect">
                <a:avLst/>
              </a:prstGeom>
              <a:noFill/>
            </p:spPr>
            <p:txBody>
              <a:bodyPr wrap="square" rtlCol="0">
                <a:spAutoFit/>
              </a:bodyPr>
              <a:lstStyle/>
              <a:p>
                <a:pPr algn="ctr">
                  <a:defRPr/>
                </a:pPr>
                <a:r>
                  <a:rPr lang="en-US" sz="1125" dirty="0">
                    <a:solidFill>
                      <a:srgbClr val="2F8FD1"/>
                    </a:solidFill>
                    <a:latin typeface="Lato" panose="020F0502020204030203" pitchFamily="34" charset="0"/>
                    <a:ea typeface="Lato" panose="020F0502020204030203" pitchFamily="34" charset="0"/>
                    <a:cs typeface="Lato" panose="020F0502020204030203" pitchFamily="34" charset="0"/>
                  </a:rPr>
                  <a:t>POST-APPRENTICESHIP</a:t>
                </a:r>
              </a:p>
            </p:txBody>
          </p:sp>
        </p:grpSp>
      </p:grpSp>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623300" y="6337300"/>
            <a:ext cx="304800" cy="304800"/>
          </a:xfrm>
          <a:prstGeom prst="rect">
            <a:avLst/>
          </a:prstGeom>
        </p:spPr>
      </p:pic>
    </p:spTree>
    <p:extLst>
      <p:ext uri="{BB962C8B-B14F-4D97-AF65-F5344CB8AC3E}">
        <p14:creationId xmlns:p14="http://schemas.microsoft.com/office/powerpoint/2010/main" val="2632369465"/>
      </p:ext>
    </p:extLst>
  </p:cSld>
  <p:clrMapOvr>
    <a:masterClrMapping/>
  </p:clrMapOvr>
  <mc:AlternateContent xmlns:mc="http://schemas.openxmlformats.org/markup-compatibility/2006" xmlns:p14="http://schemas.microsoft.com/office/powerpoint/2010/main">
    <mc:Choice Requires="p14">
      <p:transition spd="slow" p14:dur="1600" advTm="101453">
        <p:blinds dir="vert"/>
      </p:transition>
    </mc:Choice>
    <mc:Fallback xmlns="">
      <p:transition spd="slow" advTm="101453">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par>
                          <p:cTn id="7" fill="hold">
                            <p:stCondLst>
                              <p:cond delay="0"/>
                            </p:stCondLst>
                            <p:childTnLst>
                              <p:par>
                                <p:cTn id="8" presetID="22" presetClass="entr" presetSubtype="4" fill="hold" nodeType="afterEffect">
                                  <p:stCondLst>
                                    <p:cond delay="0"/>
                                  </p:stCondLst>
                                  <p:childTnLst>
                                    <p:set>
                                      <p:cBhvr>
                                        <p:cTn id="9" dur="1" fill="hold">
                                          <p:stCondLst>
                                            <p:cond delay="0"/>
                                          </p:stCondLst>
                                        </p:cTn>
                                        <p:tgtEl>
                                          <p:spTgt spid="246"/>
                                        </p:tgtEl>
                                        <p:attrNameLst>
                                          <p:attrName>style.visibility</p:attrName>
                                        </p:attrNameLst>
                                      </p:cBhvr>
                                      <p:to>
                                        <p:strVal val="visible"/>
                                      </p:to>
                                    </p:set>
                                    <p:animEffect transition="in" filter="wipe(down)">
                                      <p:cBhvr>
                                        <p:cTn id="10" dur="500"/>
                                        <p:tgtEl>
                                          <p:spTgt spid="246"/>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255"/>
                                        </p:tgtEl>
                                        <p:attrNameLst>
                                          <p:attrName>style.visibility</p:attrName>
                                        </p:attrNameLst>
                                      </p:cBhvr>
                                      <p:to>
                                        <p:strVal val="visible"/>
                                      </p:to>
                                    </p:set>
                                    <p:animEffect transition="in" filter="wipe(up)">
                                      <p:cBhvr>
                                        <p:cTn id="14" dur="500"/>
                                        <p:tgtEl>
                                          <p:spTgt spid="255"/>
                                        </p:tgtEl>
                                      </p:cBhvr>
                                    </p:animEffect>
                                  </p:childTnLst>
                                </p:cTn>
                              </p:par>
                            </p:childTnLst>
                          </p:cTn>
                        </p:par>
                        <p:par>
                          <p:cTn id="15" fill="hold">
                            <p:stCondLst>
                              <p:cond delay="1000"/>
                            </p:stCondLst>
                            <p:childTnLst>
                              <p:par>
                                <p:cTn id="16" presetID="22" presetClass="entr" presetSubtype="1" fill="hold" nodeType="afterEffect">
                                  <p:stCondLst>
                                    <p:cond delay="0"/>
                                  </p:stCondLst>
                                  <p:childTnLst>
                                    <p:set>
                                      <p:cBhvr>
                                        <p:cTn id="17" dur="1" fill="hold">
                                          <p:stCondLst>
                                            <p:cond delay="0"/>
                                          </p:stCondLst>
                                        </p:cTn>
                                        <p:tgtEl>
                                          <p:spTgt spid="279"/>
                                        </p:tgtEl>
                                        <p:attrNameLst>
                                          <p:attrName>style.visibility</p:attrName>
                                        </p:attrNameLst>
                                      </p:cBhvr>
                                      <p:to>
                                        <p:strVal val="visible"/>
                                      </p:to>
                                    </p:set>
                                    <p:animEffect transition="in" filter="wipe(up)">
                                      <p:cBhvr>
                                        <p:cTn id="18" dur="500"/>
                                        <p:tgtEl>
                                          <p:spTgt spid="279"/>
                                        </p:tgtEl>
                                      </p:cBhvr>
                                    </p:animEffect>
                                  </p:childTnLst>
                                </p:cTn>
                              </p:par>
                            </p:childTnLst>
                          </p:cTn>
                        </p:par>
                        <p:par>
                          <p:cTn id="19" fill="hold">
                            <p:stCondLst>
                              <p:cond delay="1500"/>
                            </p:stCondLst>
                            <p:childTnLst>
                              <p:par>
                                <p:cTn id="20" presetID="22" presetClass="entr" presetSubtype="1" fill="hold" nodeType="afterEffect">
                                  <p:stCondLst>
                                    <p:cond delay="0"/>
                                  </p:stCondLst>
                                  <p:childTnLst>
                                    <p:set>
                                      <p:cBhvr>
                                        <p:cTn id="21" dur="1" fill="hold">
                                          <p:stCondLst>
                                            <p:cond delay="0"/>
                                          </p:stCondLst>
                                        </p:cTn>
                                        <p:tgtEl>
                                          <p:spTgt spid="247"/>
                                        </p:tgtEl>
                                        <p:attrNameLst>
                                          <p:attrName>style.visibility</p:attrName>
                                        </p:attrNameLst>
                                      </p:cBhvr>
                                      <p:to>
                                        <p:strVal val="visible"/>
                                      </p:to>
                                    </p:set>
                                    <p:animEffect transition="in" filter="wipe(up)">
                                      <p:cBhvr>
                                        <p:cTn id="22" dur="500"/>
                                        <p:tgtEl>
                                          <p:spTgt spid="247"/>
                                        </p:tgtEl>
                                      </p:cBhvr>
                                    </p:animEffect>
                                  </p:childTnLst>
                                </p:cTn>
                              </p:par>
                            </p:childTnLst>
                          </p:cTn>
                        </p:par>
                        <p:par>
                          <p:cTn id="23" fill="hold">
                            <p:stCondLst>
                              <p:cond delay="2000"/>
                            </p:stCondLst>
                            <p:childTnLst>
                              <p:par>
                                <p:cTn id="24" presetID="22" presetClass="entr" presetSubtype="4" fill="hold" nodeType="afterEffect">
                                  <p:stCondLst>
                                    <p:cond delay="0"/>
                                  </p:stCondLst>
                                  <p:childTnLst>
                                    <p:set>
                                      <p:cBhvr>
                                        <p:cTn id="25" dur="1" fill="hold">
                                          <p:stCondLst>
                                            <p:cond delay="0"/>
                                          </p:stCondLst>
                                        </p:cTn>
                                        <p:tgtEl>
                                          <p:spTgt spid="275"/>
                                        </p:tgtEl>
                                        <p:attrNameLst>
                                          <p:attrName>style.visibility</p:attrName>
                                        </p:attrNameLst>
                                      </p:cBhvr>
                                      <p:to>
                                        <p:strVal val="visible"/>
                                      </p:to>
                                    </p:set>
                                    <p:animEffect transition="in" filter="wipe(down)">
                                      <p:cBhvr>
                                        <p:cTn id="26" dur="500"/>
                                        <p:tgtEl>
                                          <p:spTgt spid="275"/>
                                        </p:tgtEl>
                                      </p:cBhvr>
                                    </p:animEffect>
                                  </p:childTnLst>
                                </p:cTn>
                              </p:par>
                            </p:childTnLst>
                          </p:cTn>
                        </p:par>
                        <p:par>
                          <p:cTn id="27" fill="hold">
                            <p:stCondLst>
                              <p:cond delay="2500"/>
                            </p:stCondLst>
                            <p:childTnLst>
                              <p:par>
                                <p:cTn id="28" presetID="22" presetClass="entr" presetSubtype="4" fill="hold" nodeType="afterEffect">
                                  <p:stCondLst>
                                    <p:cond delay="0"/>
                                  </p:stCondLst>
                                  <p:childTnLst>
                                    <p:set>
                                      <p:cBhvr>
                                        <p:cTn id="29" dur="1" fill="hold">
                                          <p:stCondLst>
                                            <p:cond delay="0"/>
                                          </p:stCondLst>
                                        </p:cTn>
                                        <p:tgtEl>
                                          <p:spTgt spid="271"/>
                                        </p:tgtEl>
                                        <p:attrNameLst>
                                          <p:attrName>style.visibility</p:attrName>
                                        </p:attrNameLst>
                                      </p:cBhvr>
                                      <p:to>
                                        <p:strVal val="visible"/>
                                      </p:to>
                                    </p:set>
                                    <p:animEffect transition="in" filter="wipe(down)">
                                      <p:cBhvr>
                                        <p:cTn id="30" dur="500"/>
                                        <p:tgtEl>
                                          <p:spTgt spid="271"/>
                                        </p:tgtEl>
                                      </p:cBhvr>
                                    </p:animEffect>
                                  </p:childTnLst>
                                </p:cTn>
                              </p:par>
                            </p:childTnLst>
                          </p:cTn>
                        </p:par>
                        <p:par>
                          <p:cTn id="31" fill="hold">
                            <p:stCondLst>
                              <p:cond delay="3000"/>
                            </p:stCondLst>
                            <p:childTnLst>
                              <p:par>
                                <p:cTn id="32" presetID="22" presetClass="entr" presetSubtype="4" fill="hold" nodeType="afterEffect">
                                  <p:stCondLst>
                                    <p:cond delay="0"/>
                                  </p:stCondLst>
                                  <p:childTnLst>
                                    <p:set>
                                      <p:cBhvr>
                                        <p:cTn id="33" dur="1" fill="hold">
                                          <p:stCondLst>
                                            <p:cond delay="0"/>
                                          </p:stCondLst>
                                        </p:cTn>
                                        <p:tgtEl>
                                          <p:spTgt spid="266"/>
                                        </p:tgtEl>
                                        <p:attrNameLst>
                                          <p:attrName>style.visibility</p:attrName>
                                        </p:attrNameLst>
                                      </p:cBhvr>
                                      <p:to>
                                        <p:strVal val="visible"/>
                                      </p:to>
                                    </p:set>
                                    <p:animEffect transition="in" filter="wipe(down)">
                                      <p:cBhvr>
                                        <p:cTn id="34" dur="500"/>
                                        <p:tgtEl>
                                          <p:spTgt spid="266"/>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5" fill="hold"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941686" y="2968228"/>
            <a:ext cx="7029400" cy="956282"/>
          </a:xfrm>
          <a:prstGeom prst="rect">
            <a:avLst/>
          </a:prstGeom>
          <a:solidFill>
            <a:schemeClr val="bg1">
              <a:lumMod val="85000"/>
              <a:alpha val="7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dirty="0">
              <a:solidFill>
                <a:srgbClr val="FFFFFF"/>
              </a:solidFill>
              <a:latin typeface="Arial"/>
            </a:endParaRPr>
          </a:p>
        </p:txBody>
      </p:sp>
      <p:sp>
        <p:nvSpPr>
          <p:cNvPr id="155" name="Rectangle 154"/>
          <p:cNvSpPr/>
          <p:nvPr/>
        </p:nvSpPr>
        <p:spPr>
          <a:xfrm>
            <a:off x="2628900" y="1844824"/>
            <a:ext cx="1306399" cy="3384376"/>
          </a:xfrm>
          <a:prstGeom prst="rect">
            <a:avLst/>
          </a:prstGeom>
          <a:solidFill>
            <a:schemeClr val="bg1">
              <a:lumMod val="85000"/>
              <a:alpha val="7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dirty="0">
              <a:solidFill>
                <a:srgbClr val="FFFFFF"/>
              </a:solidFill>
              <a:latin typeface="Arial"/>
            </a:endParaRPr>
          </a:p>
        </p:txBody>
      </p:sp>
      <p:sp>
        <p:nvSpPr>
          <p:cNvPr id="156" name="Rectangle 155"/>
          <p:cNvSpPr/>
          <p:nvPr/>
        </p:nvSpPr>
        <p:spPr>
          <a:xfrm>
            <a:off x="5257800" y="1844824"/>
            <a:ext cx="1314450" cy="3384375"/>
          </a:xfrm>
          <a:prstGeom prst="rect">
            <a:avLst/>
          </a:prstGeom>
          <a:solidFill>
            <a:schemeClr val="bg1">
              <a:lumMod val="85000"/>
              <a:alpha val="7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a:solidFill>
                <a:srgbClr val="FFFFFF"/>
              </a:solidFill>
              <a:latin typeface="Arial"/>
            </a:endParaRPr>
          </a:p>
        </p:txBody>
      </p:sp>
      <p:grpSp>
        <p:nvGrpSpPr>
          <p:cNvPr id="7" name="Group 6"/>
          <p:cNvGrpSpPr/>
          <p:nvPr/>
        </p:nvGrpSpPr>
        <p:grpSpPr>
          <a:xfrm>
            <a:off x="1410489" y="1857275"/>
            <a:ext cx="1046912" cy="1074579"/>
            <a:chOff x="356652" y="1350646"/>
            <a:chExt cx="1395882" cy="972833"/>
          </a:xfrm>
        </p:grpSpPr>
        <p:grpSp>
          <p:nvGrpSpPr>
            <p:cNvPr id="157" name="Group 156"/>
            <p:cNvGrpSpPr/>
            <p:nvPr/>
          </p:nvGrpSpPr>
          <p:grpSpPr>
            <a:xfrm>
              <a:off x="356652" y="1350646"/>
              <a:ext cx="1395882" cy="972833"/>
              <a:chOff x="356719" y="1334635"/>
              <a:chExt cx="1395882" cy="972833"/>
            </a:xfrm>
          </p:grpSpPr>
          <p:sp>
            <p:nvSpPr>
              <p:cNvPr id="158" name="Oval 157"/>
              <p:cNvSpPr/>
              <p:nvPr/>
            </p:nvSpPr>
            <p:spPr>
              <a:xfrm>
                <a:off x="736363" y="1334635"/>
                <a:ext cx="685800" cy="685800"/>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dirty="0">
                  <a:solidFill>
                    <a:srgbClr val="FFFFFF"/>
                  </a:solidFill>
                  <a:latin typeface="Arial"/>
                </a:endParaRPr>
              </a:p>
            </p:txBody>
          </p:sp>
          <p:sp>
            <p:nvSpPr>
              <p:cNvPr id="159" name="TextBox 158"/>
              <p:cNvSpPr txBox="1"/>
              <p:nvPr/>
            </p:nvSpPr>
            <p:spPr>
              <a:xfrm>
                <a:off x="356719" y="2015080"/>
                <a:ext cx="1395882" cy="292388"/>
              </a:xfrm>
              <a:prstGeom prst="rect">
                <a:avLst/>
              </a:prstGeom>
              <a:noFill/>
            </p:spPr>
            <p:txBody>
              <a:bodyPr wrap="square" rtlCol="0">
                <a:spAutoFit/>
              </a:bodyPr>
              <a:lstStyle/>
              <a:p>
                <a:pPr algn="ctr">
                  <a:defRPr/>
                </a:pPr>
                <a:r>
                  <a:rPr lang="en-US" sz="825" dirty="0">
                    <a:solidFill>
                      <a:srgbClr val="2F8FD1"/>
                    </a:solidFill>
                    <a:latin typeface="Lato" panose="020F0502020204030203" pitchFamily="34" charset="0"/>
                    <a:ea typeface="Lato" panose="020F0502020204030203" pitchFamily="34" charset="0"/>
                    <a:cs typeface="Lato" panose="020F0502020204030203" pitchFamily="34" charset="0"/>
                  </a:rPr>
                  <a:t>Accounting</a:t>
                </a:r>
              </a:p>
            </p:txBody>
          </p:sp>
        </p:grpSp>
        <p:sp>
          <p:nvSpPr>
            <p:cNvPr id="203" name="Freeform 52"/>
            <p:cNvSpPr>
              <a:spLocks noEditPoints="1"/>
            </p:cNvSpPr>
            <p:nvPr/>
          </p:nvSpPr>
          <p:spPr bwMode="auto">
            <a:xfrm>
              <a:off x="928227" y="1498525"/>
              <a:ext cx="301938" cy="412350"/>
            </a:xfrm>
            <a:custGeom>
              <a:avLst/>
              <a:gdLst/>
              <a:ahLst/>
              <a:cxnLst>
                <a:cxn ang="0">
                  <a:pos x="22" y="0"/>
                </a:cxn>
                <a:cxn ang="0">
                  <a:pos x="2" y="13"/>
                </a:cxn>
                <a:cxn ang="0">
                  <a:pos x="0" y="343"/>
                </a:cxn>
                <a:cxn ang="0">
                  <a:pos x="13" y="363"/>
                </a:cxn>
                <a:cxn ang="0">
                  <a:pos x="247" y="364"/>
                </a:cxn>
                <a:cxn ang="0">
                  <a:pos x="269" y="352"/>
                </a:cxn>
                <a:cxn ang="0">
                  <a:pos x="205" y="0"/>
                </a:cxn>
                <a:cxn ang="0">
                  <a:pos x="211" y="63"/>
                </a:cxn>
                <a:cxn ang="0">
                  <a:pos x="251" y="343"/>
                </a:cxn>
                <a:cxn ang="0">
                  <a:pos x="22" y="346"/>
                </a:cxn>
                <a:cxn ang="0">
                  <a:pos x="19" y="343"/>
                </a:cxn>
                <a:cxn ang="0">
                  <a:pos x="20" y="20"/>
                </a:cxn>
                <a:cxn ang="0">
                  <a:pos x="193" y="72"/>
                </a:cxn>
                <a:cxn ang="0">
                  <a:pos x="194" y="80"/>
                </a:cxn>
                <a:cxn ang="0">
                  <a:pos x="251" y="82"/>
                </a:cxn>
                <a:cxn ang="0">
                  <a:pos x="211" y="100"/>
                </a:cxn>
                <a:cxn ang="0">
                  <a:pos x="216" y="101"/>
                </a:cxn>
                <a:cxn ang="0">
                  <a:pos x="218" y="107"/>
                </a:cxn>
                <a:cxn ang="0">
                  <a:pos x="214" y="112"/>
                </a:cxn>
                <a:cxn ang="0">
                  <a:pos x="51" y="114"/>
                </a:cxn>
                <a:cxn ang="0">
                  <a:pos x="46" y="109"/>
                </a:cxn>
                <a:cxn ang="0">
                  <a:pos x="46" y="103"/>
                </a:cxn>
                <a:cxn ang="0">
                  <a:pos x="51" y="100"/>
                </a:cxn>
                <a:cxn ang="0">
                  <a:pos x="218" y="154"/>
                </a:cxn>
                <a:cxn ang="0">
                  <a:pos x="214" y="161"/>
                </a:cxn>
                <a:cxn ang="0">
                  <a:pos x="51" y="161"/>
                </a:cxn>
                <a:cxn ang="0">
                  <a:pos x="46" y="156"/>
                </a:cxn>
                <a:cxn ang="0">
                  <a:pos x="46" y="150"/>
                </a:cxn>
                <a:cxn ang="0">
                  <a:pos x="51" y="147"/>
                </a:cxn>
                <a:cxn ang="0">
                  <a:pos x="214" y="147"/>
                </a:cxn>
                <a:cxn ang="0">
                  <a:pos x="218" y="154"/>
                </a:cxn>
                <a:cxn ang="0">
                  <a:pos x="218" y="199"/>
                </a:cxn>
                <a:cxn ang="0">
                  <a:pos x="214" y="207"/>
                </a:cxn>
                <a:cxn ang="0">
                  <a:pos x="51" y="207"/>
                </a:cxn>
                <a:cxn ang="0">
                  <a:pos x="46" y="203"/>
                </a:cxn>
                <a:cxn ang="0">
                  <a:pos x="46" y="198"/>
                </a:cxn>
                <a:cxn ang="0">
                  <a:pos x="51" y="192"/>
                </a:cxn>
                <a:cxn ang="0">
                  <a:pos x="214" y="194"/>
                </a:cxn>
                <a:cxn ang="0">
                  <a:pos x="218" y="199"/>
                </a:cxn>
                <a:cxn ang="0">
                  <a:pos x="218" y="247"/>
                </a:cxn>
                <a:cxn ang="0">
                  <a:pos x="214" y="252"/>
                </a:cxn>
                <a:cxn ang="0">
                  <a:pos x="51" y="254"/>
                </a:cxn>
                <a:cxn ang="0">
                  <a:pos x="46" y="248"/>
                </a:cxn>
                <a:cxn ang="0">
                  <a:pos x="46" y="243"/>
                </a:cxn>
                <a:cxn ang="0">
                  <a:pos x="51" y="239"/>
                </a:cxn>
                <a:cxn ang="0">
                  <a:pos x="214" y="239"/>
                </a:cxn>
                <a:cxn ang="0">
                  <a:pos x="218" y="247"/>
                </a:cxn>
              </a:cxnLst>
              <a:rect l="0" t="0" r="r" b="b"/>
              <a:pathLst>
                <a:path w="269" h="364">
                  <a:moveTo>
                    <a:pt x="205" y="0"/>
                  </a:moveTo>
                  <a:lnTo>
                    <a:pt x="22" y="0"/>
                  </a:lnTo>
                  <a:lnTo>
                    <a:pt x="22" y="0"/>
                  </a:lnTo>
                  <a:lnTo>
                    <a:pt x="13" y="2"/>
                  </a:lnTo>
                  <a:lnTo>
                    <a:pt x="6" y="5"/>
                  </a:lnTo>
                  <a:lnTo>
                    <a:pt x="2" y="13"/>
                  </a:lnTo>
                  <a:lnTo>
                    <a:pt x="0" y="22"/>
                  </a:lnTo>
                  <a:lnTo>
                    <a:pt x="0" y="343"/>
                  </a:lnTo>
                  <a:lnTo>
                    <a:pt x="0" y="343"/>
                  </a:lnTo>
                  <a:lnTo>
                    <a:pt x="2" y="352"/>
                  </a:lnTo>
                  <a:lnTo>
                    <a:pt x="6" y="359"/>
                  </a:lnTo>
                  <a:lnTo>
                    <a:pt x="13" y="363"/>
                  </a:lnTo>
                  <a:lnTo>
                    <a:pt x="22" y="364"/>
                  </a:lnTo>
                  <a:lnTo>
                    <a:pt x="247" y="364"/>
                  </a:lnTo>
                  <a:lnTo>
                    <a:pt x="247" y="364"/>
                  </a:lnTo>
                  <a:lnTo>
                    <a:pt x="256" y="363"/>
                  </a:lnTo>
                  <a:lnTo>
                    <a:pt x="263" y="359"/>
                  </a:lnTo>
                  <a:lnTo>
                    <a:pt x="269" y="352"/>
                  </a:lnTo>
                  <a:lnTo>
                    <a:pt x="269" y="343"/>
                  </a:lnTo>
                  <a:lnTo>
                    <a:pt x="269" y="69"/>
                  </a:lnTo>
                  <a:lnTo>
                    <a:pt x="205" y="0"/>
                  </a:lnTo>
                  <a:close/>
                  <a:moveTo>
                    <a:pt x="211" y="33"/>
                  </a:moveTo>
                  <a:lnTo>
                    <a:pt x="240" y="63"/>
                  </a:lnTo>
                  <a:lnTo>
                    <a:pt x="211" y="63"/>
                  </a:lnTo>
                  <a:lnTo>
                    <a:pt x="211" y="33"/>
                  </a:lnTo>
                  <a:close/>
                  <a:moveTo>
                    <a:pt x="251" y="343"/>
                  </a:moveTo>
                  <a:lnTo>
                    <a:pt x="251" y="343"/>
                  </a:lnTo>
                  <a:lnTo>
                    <a:pt x="251" y="344"/>
                  </a:lnTo>
                  <a:lnTo>
                    <a:pt x="247" y="346"/>
                  </a:lnTo>
                  <a:lnTo>
                    <a:pt x="22" y="346"/>
                  </a:lnTo>
                  <a:lnTo>
                    <a:pt x="22" y="346"/>
                  </a:lnTo>
                  <a:lnTo>
                    <a:pt x="20" y="344"/>
                  </a:lnTo>
                  <a:lnTo>
                    <a:pt x="19" y="343"/>
                  </a:lnTo>
                  <a:lnTo>
                    <a:pt x="19" y="22"/>
                  </a:lnTo>
                  <a:lnTo>
                    <a:pt x="19" y="22"/>
                  </a:lnTo>
                  <a:lnTo>
                    <a:pt x="20" y="20"/>
                  </a:lnTo>
                  <a:lnTo>
                    <a:pt x="22" y="18"/>
                  </a:lnTo>
                  <a:lnTo>
                    <a:pt x="193" y="18"/>
                  </a:lnTo>
                  <a:lnTo>
                    <a:pt x="193" y="72"/>
                  </a:lnTo>
                  <a:lnTo>
                    <a:pt x="193" y="72"/>
                  </a:lnTo>
                  <a:lnTo>
                    <a:pt x="193" y="76"/>
                  </a:lnTo>
                  <a:lnTo>
                    <a:pt x="194" y="80"/>
                  </a:lnTo>
                  <a:lnTo>
                    <a:pt x="198" y="82"/>
                  </a:lnTo>
                  <a:lnTo>
                    <a:pt x="202" y="82"/>
                  </a:lnTo>
                  <a:lnTo>
                    <a:pt x="251" y="82"/>
                  </a:lnTo>
                  <a:lnTo>
                    <a:pt x="251" y="343"/>
                  </a:lnTo>
                  <a:close/>
                  <a:moveTo>
                    <a:pt x="51" y="100"/>
                  </a:moveTo>
                  <a:lnTo>
                    <a:pt x="211" y="100"/>
                  </a:lnTo>
                  <a:lnTo>
                    <a:pt x="211" y="100"/>
                  </a:lnTo>
                  <a:lnTo>
                    <a:pt x="214" y="100"/>
                  </a:lnTo>
                  <a:lnTo>
                    <a:pt x="216" y="101"/>
                  </a:lnTo>
                  <a:lnTo>
                    <a:pt x="218" y="103"/>
                  </a:lnTo>
                  <a:lnTo>
                    <a:pt x="218" y="107"/>
                  </a:lnTo>
                  <a:lnTo>
                    <a:pt x="218" y="107"/>
                  </a:lnTo>
                  <a:lnTo>
                    <a:pt x="218" y="109"/>
                  </a:lnTo>
                  <a:lnTo>
                    <a:pt x="216" y="112"/>
                  </a:lnTo>
                  <a:lnTo>
                    <a:pt x="214" y="112"/>
                  </a:lnTo>
                  <a:lnTo>
                    <a:pt x="211" y="114"/>
                  </a:lnTo>
                  <a:lnTo>
                    <a:pt x="51" y="114"/>
                  </a:lnTo>
                  <a:lnTo>
                    <a:pt x="51" y="114"/>
                  </a:lnTo>
                  <a:lnTo>
                    <a:pt x="49" y="112"/>
                  </a:lnTo>
                  <a:lnTo>
                    <a:pt x="48" y="112"/>
                  </a:lnTo>
                  <a:lnTo>
                    <a:pt x="46" y="109"/>
                  </a:lnTo>
                  <a:lnTo>
                    <a:pt x="44" y="107"/>
                  </a:lnTo>
                  <a:lnTo>
                    <a:pt x="44" y="107"/>
                  </a:lnTo>
                  <a:lnTo>
                    <a:pt x="46" y="103"/>
                  </a:lnTo>
                  <a:lnTo>
                    <a:pt x="48" y="101"/>
                  </a:lnTo>
                  <a:lnTo>
                    <a:pt x="49" y="100"/>
                  </a:lnTo>
                  <a:lnTo>
                    <a:pt x="51" y="100"/>
                  </a:lnTo>
                  <a:lnTo>
                    <a:pt x="51" y="100"/>
                  </a:lnTo>
                  <a:close/>
                  <a:moveTo>
                    <a:pt x="218" y="154"/>
                  </a:moveTo>
                  <a:lnTo>
                    <a:pt x="218" y="154"/>
                  </a:lnTo>
                  <a:lnTo>
                    <a:pt x="218" y="156"/>
                  </a:lnTo>
                  <a:lnTo>
                    <a:pt x="216" y="160"/>
                  </a:lnTo>
                  <a:lnTo>
                    <a:pt x="214" y="161"/>
                  </a:lnTo>
                  <a:lnTo>
                    <a:pt x="211" y="161"/>
                  </a:lnTo>
                  <a:lnTo>
                    <a:pt x="51" y="161"/>
                  </a:lnTo>
                  <a:lnTo>
                    <a:pt x="51" y="161"/>
                  </a:lnTo>
                  <a:lnTo>
                    <a:pt x="49" y="161"/>
                  </a:lnTo>
                  <a:lnTo>
                    <a:pt x="48" y="160"/>
                  </a:lnTo>
                  <a:lnTo>
                    <a:pt x="46" y="156"/>
                  </a:lnTo>
                  <a:lnTo>
                    <a:pt x="44" y="154"/>
                  </a:lnTo>
                  <a:lnTo>
                    <a:pt x="44" y="154"/>
                  </a:lnTo>
                  <a:lnTo>
                    <a:pt x="46" y="150"/>
                  </a:lnTo>
                  <a:lnTo>
                    <a:pt x="48" y="149"/>
                  </a:lnTo>
                  <a:lnTo>
                    <a:pt x="49" y="147"/>
                  </a:lnTo>
                  <a:lnTo>
                    <a:pt x="51" y="147"/>
                  </a:lnTo>
                  <a:lnTo>
                    <a:pt x="211" y="147"/>
                  </a:lnTo>
                  <a:lnTo>
                    <a:pt x="211" y="147"/>
                  </a:lnTo>
                  <a:lnTo>
                    <a:pt x="214" y="147"/>
                  </a:lnTo>
                  <a:lnTo>
                    <a:pt x="216" y="149"/>
                  </a:lnTo>
                  <a:lnTo>
                    <a:pt x="218" y="150"/>
                  </a:lnTo>
                  <a:lnTo>
                    <a:pt x="218" y="154"/>
                  </a:lnTo>
                  <a:lnTo>
                    <a:pt x="218" y="154"/>
                  </a:lnTo>
                  <a:close/>
                  <a:moveTo>
                    <a:pt x="218" y="199"/>
                  </a:moveTo>
                  <a:lnTo>
                    <a:pt x="218" y="199"/>
                  </a:lnTo>
                  <a:lnTo>
                    <a:pt x="218" y="203"/>
                  </a:lnTo>
                  <a:lnTo>
                    <a:pt x="216" y="205"/>
                  </a:lnTo>
                  <a:lnTo>
                    <a:pt x="214" y="207"/>
                  </a:lnTo>
                  <a:lnTo>
                    <a:pt x="211" y="207"/>
                  </a:lnTo>
                  <a:lnTo>
                    <a:pt x="51" y="207"/>
                  </a:lnTo>
                  <a:lnTo>
                    <a:pt x="51" y="207"/>
                  </a:lnTo>
                  <a:lnTo>
                    <a:pt x="49" y="207"/>
                  </a:lnTo>
                  <a:lnTo>
                    <a:pt x="48" y="205"/>
                  </a:lnTo>
                  <a:lnTo>
                    <a:pt x="46" y="203"/>
                  </a:lnTo>
                  <a:lnTo>
                    <a:pt x="44" y="199"/>
                  </a:lnTo>
                  <a:lnTo>
                    <a:pt x="44" y="199"/>
                  </a:lnTo>
                  <a:lnTo>
                    <a:pt x="46" y="198"/>
                  </a:lnTo>
                  <a:lnTo>
                    <a:pt x="48" y="194"/>
                  </a:lnTo>
                  <a:lnTo>
                    <a:pt x="49" y="194"/>
                  </a:lnTo>
                  <a:lnTo>
                    <a:pt x="51" y="192"/>
                  </a:lnTo>
                  <a:lnTo>
                    <a:pt x="211" y="192"/>
                  </a:lnTo>
                  <a:lnTo>
                    <a:pt x="211" y="192"/>
                  </a:lnTo>
                  <a:lnTo>
                    <a:pt x="214" y="194"/>
                  </a:lnTo>
                  <a:lnTo>
                    <a:pt x="216" y="194"/>
                  </a:lnTo>
                  <a:lnTo>
                    <a:pt x="218" y="198"/>
                  </a:lnTo>
                  <a:lnTo>
                    <a:pt x="218" y="199"/>
                  </a:lnTo>
                  <a:lnTo>
                    <a:pt x="218" y="199"/>
                  </a:lnTo>
                  <a:close/>
                  <a:moveTo>
                    <a:pt x="218" y="247"/>
                  </a:moveTo>
                  <a:lnTo>
                    <a:pt x="218" y="247"/>
                  </a:lnTo>
                  <a:lnTo>
                    <a:pt x="218" y="248"/>
                  </a:lnTo>
                  <a:lnTo>
                    <a:pt x="216" y="252"/>
                  </a:lnTo>
                  <a:lnTo>
                    <a:pt x="214" y="252"/>
                  </a:lnTo>
                  <a:lnTo>
                    <a:pt x="211" y="254"/>
                  </a:lnTo>
                  <a:lnTo>
                    <a:pt x="51" y="254"/>
                  </a:lnTo>
                  <a:lnTo>
                    <a:pt x="51" y="254"/>
                  </a:lnTo>
                  <a:lnTo>
                    <a:pt x="49" y="252"/>
                  </a:lnTo>
                  <a:lnTo>
                    <a:pt x="48" y="252"/>
                  </a:lnTo>
                  <a:lnTo>
                    <a:pt x="46" y="248"/>
                  </a:lnTo>
                  <a:lnTo>
                    <a:pt x="44" y="247"/>
                  </a:lnTo>
                  <a:lnTo>
                    <a:pt x="44" y="247"/>
                  </a:lnTo>
                  <a:lnTo>
                    <a:pt x="46" y="243"/>
                  </a:lnTo>
                  <a:lnTo>
                    <a:pt x="48" y="241"/>
                  </a:lnTo>
                  <a:lnTo>
                    <a:pt x="49" y="239"/>
                  </a:lnTo>
                  <a:lnTo>
                    <a:pt x="51" y="239"/>
                  </a:lnTo>
                  <a:lnTo>
                    <a:pt x="211" y="239"/>
                  </a:lnTo>
                  <a:lnTo>
                    <a:pt x="211" y="239"/>
                  </a:lnTo>
                  <a:lnTo>
                    <a:pt x="214" y="239"/>
                  </a:lnTo>
                  <a:lnTo>
                    <a:pt x="216" y="241"/>
                  </a:lnTo>
                  <a:lnTo>
                    <a:pt x="218" y="243"/>
                  </a:lnTo>
                  <a:lnTo>
                    <a:pt x="218" y="247"/>
                  </a:lnTo>
                  <a:lnTo>
                    <a:pt x="218" y="247"/>
                  </a:lnTo>
                  <a:close/>
                </a:path>
              </a:pathLst>
            </a:custGeom>
            <a:solidFill>
              <a:schemeClr val="tx2">
                <a:lumMod val="95000"/>
                <a:lumOff val="5000"/>
              </a:schemeClr>
            </a:solidFill>
            <a:ln w="9525">
              <a:noFill/>
              <a:round/>
              <a:headEnd/>
              <a:tailEnd/>
            </a:ln>
          </p:spPr>
          <p:txBody>
            <a:bodyPr vert="horz" wrap="square" lIns="68580" tIns="34290" rIns="68580" bIns="34290" numCol="1" anchor="t" anchorCtr="0" compatLnSpc="1">
              <a:prstTxWarp prst="textNoShape">
                <a:avLst/>
              </a:prstTxWarp>
            </a:bodyPr>
            <a:lstStyle/>
            <a:p>
              <a:pPr>
                <a:defRPr/>
              </a:pPr>
              <a:endParaRPr lang="en-US" sz="1350">
                <a:solidFill>
                  <a:srgbClr val="E16D22"/>
                </a:solidFill>
                <a:latin typeface="Arial"/>
              </a:endParaRPr>
            </a:p>
          </p:txBody>
        </p:sp>
      </p:grpSp>
      <p:grpSp>
        <p:nvGrpSpPr>
          <p:cNvPr id="8" name="Group 7"/>
          <p:cNvGrpSpPr/>
          <p:nvPr/>
        </p:nvGrpSpPr>
        <p:grpSpPr>
          <a:xfrm>
            <a:off x="1391261" y="2968227"/>
            <a:ext cx="1046912" cy="899667"/>
            <a:chOff x="331015" y="2593345"/>
            <a:chExt cx="1395882" cy="978188"/>
          </a:xfrm>
        </p:grpSpPr>
        <p:grpSp>
          <p:nvGrpSpPr>
            <p:cNvPr id="160" name="Group 159"/>
            <p:cNvGrpSpPr/>
            <p:nvPr/>
          </p:nvGrpSpPr>
          <p:grpSpPr>
            <a:xfrm>
              <a:off x="331015" y="2593345"/>
              <a:ext cx="1395882" cy="978188"/>
              <a:chOff x="356719" y="1329280"/>
              <a:chExt cx="1395882" cy="978188"/>
            </a:xfrm>
          </p:grpSpPr>
          <p:sp>
            <p:nvSpPr>
              <p:cNvPr id="161" name="Oval 160"/>
              <p:cNvSpPr/>
              <p:nvPr/>
            </p:nvSpPr>
            <p:spPr>
              <a:xfrm>
                <a:off x="762000" y="1329280"/>
                <a:ext cx="685800" cy="685800"/>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dirty="0">
                  <a:solidFill>
                    <a:srgbClr val="FFFFFF"/>
                  </a:solidFill>
                  <a:latin typeface="Arial"/>
                </a:endParaRPr>
              </a:p>
            </p:txBody>
          </p:sp>
          <p:sp>
            <p:nvSpPr>
              <p:cNvPr id="162" name="TextBox 161"/>
              <p:cNvSpPr txBox="1"/>
              <p:nvPr/>
            </p:nvSpPr>
            <p:spPr>
              <a:xfrm>
                <a:off x="356719" y="2015080"/>
                <a:ext cx="1395882" cy="292388"/>
              </a:xfrm>
              <a:prstGeom prst="rect">
                <a:avLst/>
              </a:prstGeom>
              <a:noFill/>
            </p:spPr>
            <p:txBody>
              <a:bodyPr wrap="square" rtlCol="0">
                <a:spAutoFit/>
              </a:bodyPr>
              <a:lstStyle/>
              <a:p>
                <a:pPr algn="ctr">
                  <a:defRPr/>
                </a:pPr>
                <a:r>
                  <a:rPr lang="en-US" sz="825" dirty="0">
                    <a:solidFill>
                      <a:srgbClr val="2F8FD1"/>
                    </a:solidFill>
                    <a:latin typeface="Lato" panose="020F0502020204030203" pitchFamily="34" charset="0"/>
                    <a:ea typeface="Lato" panose="020F0502020204030203" pitchFamily="34" charset="0"/>
                    <a:cs typeface="Lato" panose="020F0502020204030203" pitchFamily="34" charset="0"/>
                  </a:rPr>
                  <a:t>Teaching</a:t>
                </a:r>
              </a:p>
            </p:txBody>
          </p:sp>
        </p:grpSp>
        <p:grpSp>
          <p:nvGrpSpPr>
            <p:cNvPr id="204" name="Group 74"/>
            <p:cNvGrpSpPr/>
            <p:nvPr/>
          </p:nvGrpSpPr>
          <p:grpSpPr>
            <a:xfrm>
              <a:off x="985685" y="2776667"/>
              <a:ext cx="187022" cy="337990"/>
              <a:chOff x="3386647" y="802411"/>
              <a:chExt cx="172336" cy="311450"/>
            </a:xfrm>
            <a:solidFill>
              <a:schemeClr val="tx1"/>
            </a:solidFill>
          </p:grpSpPr>
          <p:sp>
            <p:nvSpPr>
              <p:cNvPr id="205" name="Freeform 71"/>
              <p:cNvSpPr>
                <a:spLocks/>
              </p:cNvSpPr>
              <p:nvPr/>
            </p:nvSpPr>
            <p:spPr bwMode="auto">
              <a:xfrm>
                <a:off x="3459319" y="802411"/>
                <a:ext cx="51909" cy="51909"/>
              </a:xfrm>
              <a:custGeom>
                <a:avLst/>
                <a:gdLst/>
                <a:ahLst/>
                <a:cxnLst>
                  <a:cxn ang="0">
                    <a:pos x="25" y="0"/>
                  </a:cxn>
                  <a:cxn ang="0">
                    <a:pos x="25" y="0"/>
                  </a:cxn>
                  <a:cxn ang="0">
                    <a:pos x="34" y="2"/>
                  </a:cxn>
                  <a:cxn ang="0">
                    <a:pos x="43" y="7"/>
                  </a:cxn>
                  <a:cxn ang="0">
                    <a:pos x="49" y="16"/>
                  </a:cxn>
                  <a:cxn ang="0">
                    <a:pos x="50" y="25"/>
                  </a:cxn>
                  <a:cxn ang="0">
                    <a:pos x="50" y="25"/>
                  </a:cxn>
                  <a:cxn ang="0">
                    <a:pos x="49" y="36"/>
                  </a:cxn>
                  <a:cxn ang="0">
                    <a:pos x="43" y="43"/>
                  </a:cxn>
                  <a:cxn ang="0">
                    <a:pos x="34" y="49"/>
                  </a:cxn>
                  <a:cxn ang="0">
                    <a:pos x="25" y="51"/>
                  </a:cxn>
                  <a:cxn ang="0">
                    <a:pos x="25" y="51"/>
                  </a:cxn>
                  <a:cxn ang="0">
                    <a:pos x="16" y="49"/>
                  </a:cxn>
                  <a:cxn ang="0">
                    <a:pos x="7" y="43"/>
                  </a:cxn>
                  <a:cxn ang="0">
                    <a:pos x="1" y="36"/>
                  </a:cxn>
                  <a:cxn ang="0">
                    <a:pos x="0" y="25"/>
                  </a:cxn>
                  <a:cxn ang="0">
                    <a:pos x="0" y="25"/>
                  </a:cxn>
                  <a:cxn ang="0">
                    <a:pos x="1" y="16"/>
                  </a:cxn>
                  <a:cxn ang="0">
                    <a:pos x="7" y="7"/>
                  </a:cxn>
                  <a:cxn ang="0">
                    <a:pos x="16" y="2"/>
                  </a:cxn>
                  <a:cxn ang="0">
                    <a:pos x="25" y="0"/>
                  </a:cxn>
                  <a:cxn ang="0">
                    <a:pos x="25" y="0"/>
                  </a:cxn>
                </a:cxnLst>
                <a:rect l="0" t="0" r="r" b="b"/>
                <a:pathLst>
                  <a:path w="50" h="51">
                    <a:moveTo>
                      <a:pt x="25" y="0"/>
                    </a:moveTo>
                    <a:lnTo>
                      <a:pt x="25" y="0"/>
                    </a:lnTo>
                    <a:lnTo>
                      <a:pt x="34" y="2"/>
                    </a:lnTo>
                    <a:lnTo>
                      <a:pt x="43" y="7"/>
                    </a:lnTo>
                    <a:lnTo>
                      <a:pt x="49" y="16"/>
                    </a:lnTo>
                    <a:lnTo>
                      <a:pt x="50" y="25"/>
                    </a:lnTo>
                    <a:lnTo>
                      <a:pt x="50" y="25"/>
                    </a:lnTo>
                    <a:lnTo>
                      <a:pt x="49" y="36"/>
                    </a:lnTo>
                    <a:lnTo>
                      <a:pt x="43" y="43"/>
                    </a:lnTo>
                    <a:lnTo>
                      <a:pt x="34" y="49"/>
                    </a:lnTo>
                    <a:lnTo>
                      <a:pt x="25" y="51"/>
                    </a:lnTo>
                    <a:lnTo>
                      <a:pt x="25" y="51"/>
                    </a:lnTo>
                    <a:lnTo>
                      <a:pt x="16" y="49"/>
                    </a:lnTo>
                    <a:lnTo>
                      <a:pt x="7" y="43"/>
                    </a:lnTo>
                    <a:lnTo>
                      <a:pt x="1" y="36"/>
                    </a:lnTo>
                    <a:lnTo>
                      <a:pt x="0" y="25"/>
                    </a:lnTo>
                    <a:lnTo>
                      <a:pt x="0" y="25"/>
                    </a:lnTo>
                    <a:lnTo>
                      <a:pt x="1" y="16"/>
                    </a:lnTo>
                    <a:lnTo>
                      <a:pt x="7" y="7"/>
                    </a:lnTo>
                    <a:lnTo>
                      <a:pt x="16" y="2"/>
                    </a:lnTo>
                    <a:lnTo>
                      <a:pt x="25" y="0"/>
                    </a:lnTo>
                    <a:lnTo>
                      <a:pt x="25" y="0"/>
                    </a:lnTo>
                    <a:close/>
                  </a:path>
                </a:pathLst>
              </a:custGeom>
              <a:grpFill/>
              <a:ln w="9525">
                <a:noFill/>
                <a:round/>
                <a:headEnd/>
                <a:tailEnd/>
              </a:ln>
            </p:spPr>
            <p:txBody>
              <a:bodyPr vert="horz" wrap="square" lIns="68580" tIns="34290" rIns="68580" bIns="34290" numCol="1" anchor="t" anchorCtr="0" compatLnSpc="1">
                <a:prstTxWarp prst="textNoShape">
                  <a:avLst/>
                </a:prstTxWarp>
              </a:bodyPr>
              <a:lstStyle/>
              <a:p>
                <a:pPr>
                  <a:defRPr/>
                </a:pPr>
                <a:endParaRPr lang="en-US" sz="1350">
                  <a:solidFill>
                    <a:srgbClr val="E16D22"/>
                  </a:solidFill>
                  <a:latin typeface="Arial"/>
                </a:endParaRPr>
              </a:p>
            </p:txBody>
          </p:sp>
          <p:sp>
            <p:nvSpPr>
              <p:cNvPr id="206" name="Freeform 72"/>
              <p:cNvSpPr>
                <a:spLocks noEditPoints="1"/>
              </p:cNvSpPr>
              <p:nvPr/>
            </p:nvSpPr>
            <p:spPr bwMode="auto">
              <a:xfrm>
                <a:off x="3386647" y="802411"/>
                <a:ext cx="172336" cy="311450"/>
              </a:xfrm>
              <a:custGeom>
                <a:avLst/>
                <a:gdLst/>
                <a:ahLst/>
                <a:cxnLst>
                  <a:cxn ang="0">
                    <a:pos x="158" y="94"/>
                  </a:cxn>
                  <a:cxn ang="0">
                    <a:pos x="141" y="69"/>
                  </a:cxn>
                  <a:cxn ang="0">
                    <a:pos x="134" y="63"/>
                  </a:cxn>
                  <a:cxn ang="0">
                    <a:pos x="130" y="60"/>
                  </a:cxn>
                  <a:cxn ang="0">
                    <a:pos x="123" y="58"/>
                  </a:cxn>
                  <a:cxn ang="0">
                    <a:pos x="100" y="54"/>
                  </a:cxn>
                  <a:cxn ang="0">
                    <a:pos x="67" y="58"/>
                  </a:cxn>
                  <a:cxn ang="0">
                    <a:pos x="63" y="58"/>
                  </a:cxn>
                  <a:cxn ang="0">
                    <a:pos x="61" y="58"/>
                  </a:cxn>
                  <a:cxn ang="0">
                    <a:pos x="61" y="58"/>
                  </a:cxn>
                  <a:cxn ang="0">
                    <a:pos x="34" y="56"/>
                  </a:cxn>
                  <a:cxn ang="0">
                    <a:pos x="27" y="40"/>
                  </a:cxn>
                  <a:cxn ang="0">
                    <a:pos x="23" y="23"/>
                  </a:cxn>
                  <a:cxn ang="0">
                    <a:pos x="20" y="2"/>
                  </a:cxn>
                  <a:cxn ang="0">
                    <a:pos x="14" y="0"/>
                  </a:cxn>
                  <a:cxn ang="0">
                    <a:pos x="12" y="2"/>
                  </a:cxn>
                  <a:cxn ang="0">
                    <a:pos x="14" y="14"/>
                  </a:cxn>
                  <a:cxn ang="0">
                    <a:pos x="9" y="14"/>
                  </a:cxn>
                  <a:cxn ang="0">
                    <a:pos x="2" y="22"/>
                  </a:cxn>
                  <a:cxn ang="0">
                    <a:pos x="0" y="29"/>
                  </a:cxn>
                  <a:cxn ang="0">
                    <a:pos x="11" y="60"/>
                  </a:cxn>
                  <a:cxn ang="0">
                    <a:pos x="14" y="70"/>
                  </a:cxn>
                  <a:cxn ang="0">
                    <a:pos x="22" y="76"/>
                  </a:cxn>
                  <a:cxn ang="0">
                    <a:pos x="40" y="81"/>
                  </a:cxn>
                  <a:cxn ang="0">
                    <a:pos x="60" y="83"/>
                  </a:cxn>
                  <a:cxn ang="0">
                    <a:pos x="60" y="92"/>
                  </a:cxn>
                  <a:cxn ang="0">
                    <a:pos x="60" y="286"/>
                  </a:cxn>
                  <a:cxn ang="0">
                    <a:pos x="61" y="292"/>
                  </a:cxn>
                  <a:cxn ang="0">
                    <a:pos x="69" y="299"/>
                  </a:cxn>
                  <a:cxn ang="0">
                    <a:pos x="74" y="301"/>
                  </a:cxn>
                  <a:cxn ang="0">
                    <a:pos x="85" y="295"/>
                  </a:cxn>
                  <a:cxn ang="0">
                    <a:pos x="89" y="286"/>
                  </a:cxn>
                  <a:cxn ang="0">
                    <a:pos x="89" y="185"/>
                  </a:cxn>
                  <a:cxn ang="0">
                    <a:pos x="90" y="179"/>
                  </a:cxn>
                  <a:cxn ang="0">
                    <a:pos x="94" y="179"/>
                  </a:cxn>
                  <a:cxn ang="0">
                    <a:pos x="100" y="181"/>
                  </a:cxn>
                  <a:cxn ang="0">
                    <a:pos x="100" y="286"/>
                  </a:cxn>
                  <a:cxn ang="0">
                    <a:pos x="101" y="292"/>
                  </a:cxn>
                  <a:cxn ang="0">
                    <a:pos x="109" y="299"/>
                  </a:cxn>
                  <a:cxn ang="0">
                    <a:pos x="114" y="301"/>
                  </a:cxn>
                  <a:cxn ang="0">
                    <a:pos x="125" y="295"/>
                  </a:cxn>
                  <a:cxn ang="0">
                    <a:pos x="129" y="286"/>
                  </a:cxn>
                  <a:cxn ang="0">
                    <a:pos x="129" y="174"/>
                  </a:cxn>
                  <a:cxn ang="0">
                    <a:pos x="136" y="167"/>
                  </a:cxn>
                  <a:cxn ang="0">
                    <a:pos x="150" y="152"/>
                  </a:cxn>
                  <a:cxn ang="0">
                    <a:pos x="156" y="143"/>
                  </a:cxn>
                  <a:cxn ang="0">
                    <a:pos x="163" y="125"/>
                  </a:cxn>
                  <a:cxn ang="0">
                    <a:pos x="165" y="119"/>
                  </a:cxn>
                  <a:cxn ang="0">
                    <a:pos x="161" y="107"/>
                  </a:cxn>
                  <a:cxn ang="0">
                    <a:pos x="158" y="94"/>
                  </a:cxn>
                  <a:cxn ang="0">
                    <a:pos x="139" y="119"/>
                  </a:cxn>
                  <a:cxn ang="0">
                    <a:pos x="134" y="130"/>
                  </a:cxn>
                  <a:cxn ang="0">
                    <a:pos x="129" y="92"/>
                  </a:cxn>
                  <a:cxn ang="0">
                    <a:pos x="136" y="105"/>
                  </a:cxn>
                  <a:cxn ang="0">
                    <a:pos x="141" y="118"/>
                  </a:cxn>
                  <a:cxn ang="0">
                    <a:pos x="139" y="119"/>
                  </a:cxn>
                  <a:cxn ang="0">
                    <a:pos x="141" y="118"/>
                  </a:cxn>
                </a:cxnLst>
                <a:rect l="0" t="0" r="r" b="b"/>
                <a:pathLst>
                  <a:path w="165" h="301">
                    <a:moveTo>
                      <a:pt x="158" y="94"/>
                    </a:moveTo>
                    <a:lnTo>
                      <a:pt x="158" y="94"/>
                    </a:lnTo>
                    <a:lnTo>
                      <a:pt x="147" y="78"/>
                    </a:lnTo>
                    <a:lnTo>
                      <a:pt x="141" y="69"/>
                    </a:lnTo>
                    <a:lnTo>
                      <a:pt x="134" y="63"/>
                    </a:lnTo>
                    <a:lnTo>
                      <a:pt x="134" y="63"/>
                    </a:lnTo>
                    <a:lnTo>
                      <a:pt x="130" y="61"/>
                    </a:lnTo>
                    <a:lnTo>
                      <a:pt x="130" y="60"/>
                    </a:lnTo>
                    <a:lnTo>
                      <a:pt x="130" y="60"/>
                    </a:lnTo>
                    <a:lnTo>
                      <a:pt x="123" y="58"/>
                    </a:lnTo>
                    <a:lnTo>
                      <a:pt x="116" y="56"/>
                    </a:lnTo>
                    <a:lnTo>
                      <a:pt x="100" y="54"/>
                    </a:lnTo>
                    <a:lnTo>
                      <a:pt x="81" y="56"/>
                    </a:lnTo>
                    <a:lnTo>
                      <a:pt x="67" y="58"/>
                    </a:lnTo>
                    <a:lnTo>
                      <a:pt x="67" y="58"/>
                    </a:lnTo>
                    <a:lnTo>
                      <a:pt x="63" y="58"/>
                    </a:lnTo>
                    <a:lnTo>
                      <a:pt x="61" y="58"/>
                    </a:lnTo>
                    <a:lnTo>
                      <a:pt x="61" y="58"/>
                    </a:lnTo>
                    <a:lnTo>
                      <a:pt x="61" y="58"/>
                    </a:lnTo>
                    <a:lnTo>
                      <a:pt x="61" y="58"/>
                    </a:lnTo>
                    <a:lnTo>
                      <a:pt x="47" y="58"/>
                    </a:lnTo>
                    <a:lnTo>
                      <a:pt x="34" y="56"/>
                    </a:lnTo>
                    <a:lnTo>
                      <a:pt x="34" y="56"/>
                    </a:lnTo>
                    <a:lnTo>
                      <a:pt x="27" y="40"/>
                    </a:lnTo>
                    <a:lnTo>
                      <a:pt x="23" y="25"/>
                    </a:lnTo>
                    <a:lnTo>
                      <a:pt x="23" y="23"/>
                    </a:lnTo>
                    <a:lnTo>
                      <a:pt x="20" y="2"/>
                    </a:lnTo>
                    <a:lnTo>
                      <a:pt x="20" y="2"/>
                    </a:lnTo>
                    <a:lnTo>
                      <a:pt x="18" y="0"/>
                    </a:lnTo>
                    <a:lnTo>
                      <a:pt x="14" y="0"/>
                    </a:lnTo>
                    <a:lnTo>
                      <a:pt x="14" y="0"/>
                    </a:lnTo>
                    <a:lnTo>
                      <a:pt x="12" y="2"/>
                    </a:lnTo>
                    <a:lnTo>
                      <a:pt x="12" y="3"/>
                    </a:lnTo>
                    <a:lnTo>
                      <a:pt x="14" y="14"/>
                    </a:lnTo>
                    <a:lnTo>
                      <a:pt x="14" y="14"/>
                    </a:lnTo>
                    <a:lnTo>
                      <a:pt x="9" y="14"/>
                    </a:lnTo>
                    <a:lnTo>
                      <a:pt x="3" y="18"/>
                    </a:lnTo>
                    <a:lnTo>
                      <a:pt x="2" y="22"/>
                    </a:lnTo>
                    <a:lnTo>
                      <a:pt x="0" y="29"/>
                    </a:lnTo>
                    <a:lnTo>
                      <a:pt x="0" y="29"/>
                    </a:lnTo>
                    <a:lnTo>
                      <a:pt x="3" y="45"/>
                    </a:lnTo>
                    <a:lnTo>
                      <a:pt x="11" y="60"/>
                    </a:lnTo>
                    <a:lnTo>
                      <a:pt x="11" y="60"/>
                    </a:lnTo>
                    <a:lnTo>
                      <a:pt x="14" y="70"/>
                    </a:lnTo>
                    <a:lnTo>
                      <a:pt x="16" y="74"/>
                    </a:lnTo>
                    <a:lnTo>
                      <a:pt x="22" y="76"/>
                    </a:lnTo>
                    <a:lnTo>
                      <a:pt x="22" y="76"/>
                    </a:lnTo>
                    <a:lnTo>
                      <a:pt x="40" y="81"/>
                    </a:lnTo>
                    <a:lnTo>
                      <a:pt x="49" y="83"/>
                    </a:lnTo>
                    <a:lnTo>
                      <a:pt x="60" y="83"/>
                    </a:lnTo>
                    <a:lnTo>
                      <a:pt x="60" y="92"/>
                    </a:lnTo>
                    <a:lnTo>
                      <a:pt x="60" y="92"/>
                    </a:lnTo>
                    <a:lnTo>
                      <a:pt x="60" y="181"/>
                    </a:lnTo>
                    <a:lnTo>
                      <a:pt x="60" y="286"/>
                    </a:lnTo>
                    <a:lnTo>
                      <a:pt x="60" y="286"/>
                    </a:lnTo>
                    <a:lnTo>
                      <a:pt x="61" y="292"/>
                    </a:lnTo>
                    <a:lnTo>
                      <a:pt x="63" y="295"/>
                    </a:lnTo>
                    <a:lnTo>
                      <a:pt x="69" y="299"/>
                    </a:lnTo>
                    <a:lnTo>
                      <a:pt x="74" y="301"/>
                    </a:lnTo>
                    <a:lnTo>
                      <a:pt x="74" y="301"/>
                    </a:lnTo>
                    <a:lnTo>
                      <a:pt x="80" y="299"/>
                    </a:lnTo>
                    <a:lnTo>
                      <a:pt x="85" y="295"/>
                    </a:lnTo>
                    <a:lnTo>
                      <a:pt x="89" y="292"/>
                    </a:lnTo>
                    <a:lnTo>
                      <a:pt x="89" y="286"/>
                    </a:lnTo>
                    <a:lnTo>
                      <a:pt x="89" y="185"/>
                    </a:lnTo>
                    <a:lnTo>
                      <a:pt x="89" y="185"/>
                    </a:lnTo>
                    <a:lnTo>
                      <a:pt x="90" y="181"/>
                    </a:lnTo>
                    <a:lnTo>
                      <a:pt x="90" y="179"/>
                    </a:lnTo>
                    <a:lnTo>
                      <a:pt x="94" y="179"/>
                    </a:lnTo>
                    <a:lnTo>
                      <a:pt x="94" y="179"/>
                    </a:lnTo>
                    <a:lnTo>
                      <a:pt x="98" y="179"/>
                    </a:lnTo>
                    <a:lnTo>
                      <a:pt x="100" y="181"/>
                    </a:lnTo>
                    <a:lnTo>
                      <a:pt x="100" y="185"/>
                    </a:lnTo>
                    <a:lnTo>
                      <a:pt x="100" y="286"/>
                    </a:lnTo>
                    <a:lnTo>
                      <a:pt x="100" y="286"/>
                    </a:lnTo>
                    <a:lnTo>
                      <a:pt x="101" y="292"/>
                    </a:lnTo>
                    <a:lnTo>
                      <a:pt x="103" y="295"/>
                    </a:lnTo>
                    <a:lnTo>
                      <a:pt x="109" y="299"/>
                    </a:lnTo>
                    <a:lnTo>
                      <a:pt x="114" y="301"/>
                    </a:lnTo>
                    <a:lnTo>
                      <a:pt x="114" y="301"/>
                    </a:lnTo>
                    <a:lnTo>
                      <a:pt x="119" y="299"/>
                    </a:lnTo>
                    <a:lnTo>
                      <a:pt x="125" y="295"/>
                    </a:lnTo>
                    <a:lnTo>
                      <a:pt x="127" y="292"/>
                    </a:lnTo>
                    <a:lnTo>
                      <a:pt x="129" y="286"/>
                    </a:lnTo>
                    <a:lnTo>
                      <a:pt x="129" y="188"/>
                    </a:lnTo>
                    <a:lnTo>
                      <a:pt x="129" y="174"/>
                    </a:lnTo>
                    <a:lnTo>
                      <a:pt x="129" y="174"/>
                    </a:lnTo>
                    <a:lnTo>
                      <a:pt x="136" y="167"/>
                    </a:lnTo>
                    <a:lnTo>
                      <a:pt x="143" y="159"/>
                    </a:lnTo>
                    <a:lnTo>
                      <a:pt x="150" y="152"/>
                    </a:lnTo>
                    <a:lnTo>
                      <a:pt x="156" y="143"/>
                    </a:lnTo>
                    <a:lnTo>
                      <a:pt x="156" y="143"/>
                    </a:lnTo>
                    <a:lnTo>
                      <a:pt x="161" y="130"/>
                    </a:lnTo>
                    <a:lnTo>
                      <a:pt x="163" y="125"/>
                    </a:lnTo>
                    <a:lnTo>
                      <a:pt x="165" y="119"/>
                    </a:lnTo>
                    <a:lnTo>
                      <a:pt x="165" y="119"/>
                    </a:lnTo>
                    <a:lnTo>
                      <a:pt x="165" y="112"/>
                    </a:lnTo>
                    <a:lnTo>
                      <a:pt x="161" y="107"/>
                    </a:lnTo>
                    <a:lnTo>
                      <a:pt x="158" y="94"/>
                    </a:lnTo>
                    <a:lnTo>
                      <a:pt x="158" y="94"/>
                    </a:lnTo>
                    <a:close/>
                    <a:moveTo>
                      <a:pt x="139" y="119"/>
                    </a:moveTo>
                    <a:lnTo>
                      <a:pt x="139" y="119"/>
                    </a:lnTo>
                    <a:lnTo>
                      <a:pt x="134" y="130"/>
                    </a:lnTo>
                    <a:lnTo>
                      <a:pt x="134" y="130"/>
                    </a:lnTo>
                    <a:lnTo>
                      <a:pt x="129" y="141"/>
                    </a:lnTo>
                    <a:lnTo>
                      <a:pt x="129" y="92"/>
                    </a:lnTo>
                    <a:lnTo>
                      <a:pt x="129" y="92"/>
                    </a:lnTo>
                    <a:lnTo>
                      <a:pt x="136" y="105"/>
                    </a:lnTo>
                    <a:lnTo>
                      <a:pt x="141" y="118"/>
                    </a:lnTo>
                    <a:lnTo>
                      <a:pt x="141" y="118"/>
                    </a:lnTo>
                    <a:lnTo>
                      <a:pt x="139" y="119"/>
                    </a:lnTo>
                    <a:lnTo>
                      <a:pt x="139" y="119"/>
                    </a:lnTo>
                    <a:close/>
                    <a:moveTo>
                      <a:pt x="141" y="118"/>
                    </a:moveTo>
                    <a:lnTo>
                      <a:pt x="141" y="118"/>
                    </a:lnTo>
                    <a:close/>
                  </a:path>
                </a:pathLst>
              </a:custGeom>
              <a:grpFill/>
              <a:ln w="9525">
                <a:noFill/>
                <a:round/>
                <a:headEnd/>
                <a:tailEnd/>
              </a:ln>
            </p:spPr>
            <p:txBody>
              <a:bodyPr vert="horz" wrap="square" lIns="68580" tIns="34290" rIns="68580" bIns="34290" numCol="1" anchor="t" anchorCtr="0" compatLnSpc="1">
                <a:prstTxWarp prst="textNoShape">
                  <a:avLst/>
                </a:prstTxWarp>
              </a:bodyPr>
              <a:lstStyle/>
              <a:p>
                <a:pPr>
                  <a:defRPr/>
                </a:pPr>
                <a:endParaRPr lang="en-US" sz="1350">
                  <a:solidFill>
                    <a:srgbClr val="E16D22"/>
                  </a:solidFill>
                  <a:latin typeface="Arial"/>
                </a:endParaRPr>
              </a:p>
            </p:txBody>
          </p:sp>
          <p:sp>
            <p:nvSpPr>
              <p:cNvPr id="207" name="Freeform 73"/>
              <p:cNvSpPr>
                <a:spLocks/>
              </p:cNvSpPr>
              <p:nvPr/>
            </p:nvSpPr>
            <p:spPr bwMode="auto">
              <a:xfrm>
                <a:off x="3386647" y="802411"/>
                <a:ext cx="172336" cy="311450"/>
              </a:xfrm>
              <a:custGeom>
                <a:avLst/>
                <a:gdLst/>
                <a:ahLst/>
                <a:cxnLst>
                  <a:cxn ang="0">
                    <a:pos x="158" y="94"/>
                  </a:cxn>
                  <a:cxn ang="0">
                    <a:pos x="141" y="69"/>
                  </a:cxn>
                  <a:cxn ang="0">
                    <a:pos x="134" y="63"/>
                  </a:cxn>
                  <a:cxn ang="0">
                    <a:pos x="130" y="60"/>
                  </a:cxn>
                  <a:cxn ang="0">
                    <a:pos x="123" y="58"/>
                  </a:cxn>
                  <a:cxn ang="0">
                    <a:pos x="100" y="54"/>
                  </a:cxn>
                  <a:cxn ang="0">
                    <a:pos x="67" y="58"/>
                  </a:cxn>
                  <a:cxn ang="0">
                    <a:pos x="63" y="58"/>
                  </a:cxn>
                  <a:cxn ang="0">
                    <a:pos x="61" y="58"/>
                  </a:cxn>
                  <a:cxn ang="0">
                    <a:pos x="61" y="58"/>
                  </a:cxn>
                  <a:cxn ang="0">
                    <a:pos x="34" y="56"/>
                  </a:cxn>
                  <a:cxn ang="0">
                    <a:pos x="27" y="40"/>
                  </a:cxn>
                  <a:cxn ang="0">
                    <a:pos x="23" y="23"/>
                  </a:cxn>
                  <a:cxn ang="0">
                    <a:pos x="20" y="2"/>
                  </a:cxn>
                  <a:cxn ang="0">
                    <a:pos x="14" y="0"/>
                  </a:cxn>
                  <a:cxn ang="0">
                    <a:pos x="12" y="2"/>
                  </a:cxn>
                  <a:cxn ang="0">
                    <a:pos x="14" y="14"/>
                  </a:cxn>
                  <a:cxn ang="0">
                    <a:pos x="9" y="14"/>
                  </a:cxn>
                  <a:cxn ang="0">
                    <a:pos x="2" y="22"/>
                  </a:cxn>
                  <a:cxn ang="0">
                    <a:pos x="0" y="29"/>
                  </a:cxn>
                  <a:cxn ang="0">
                    <a:pos x="11" y="60"/>
                  </a:cxn>
                  <a:cxn ang="0">
                    <a:pos x="14" y="70"/>
                  </a:cxn>
                  <a:cxn ang="0">
                    <a:pos x="22" y="76"/>
                  </a:cxn>
                  <a:cxn ang="0">
                    <a:pos x="40" y="81"/>
                  </a:cxn>
                  <a:cxn ang="0">
                    <a:pos x="60" y="83"/>
                  </a:cxn>
                  <a:cxn ang="0">
                    <a:pos x="60" y="92"/>
                  </a:cxn>
                  <a:cxn ang="0">
                    <a:pos x="60" y="286"/>
                  </a:cxn>
                  <a:cxn ang="0">
                    <a:pos x="61" y="292"/>
                  </a:cxn>
                  <a:cxn ang="0">
                    <a:pos x="69" y="299"/>
                  </a:cxn>
                  <a:cxn ang="0">
                    <a:pos x="74" y="301"/>
                  </a:cxn>
                  <a:cxn ang="0">
                    <a:pos x="85" y="295"/>
                  </a:cxn>
                  <a:cxn ang="0">
                    <a:pos x="89" y="286"/>
                  </a:cxn>
                  <a:cxn ang="0">
                    <a:pos x="89" y="185"/>
                  </a:cxn>
                  <a:cxn ang="0">
                    <a:pos x="90" y="179"/>
                  </a:cxn>
                  <a:cxn ang="0">
                    <a:pos x="94" y="179"/>
                  </a:cxn>
                  <a:cxn ang="0">
                    <a:pos x="100" y="181"/>
                  </a:cxn>
                  <a:cxn ang="0">
                    <a:pos x="100" y="286"/>
                  </a:cxn>
                  <a:cxn ang="0">
                    <a:pos x="101" y="292"/>
                  </a:cxn>
                  <a:cxn ang="0">
                    <a:pos x="109" y="299"/>
                  </a:cxn>
                  <a:cxn ang="0">
                    <a:pos x="114" y="301"/>
                  </a:cxn>
                  <a:cxn ang="0">
                    <a:pos x="125" y="295"/>
                  </a:cxn>
                  <a:cxn ang="0">
                    <a:pos x="129" y="286"/>
                  </a:cxn>
                  <a:cxn ang="0">
                    <a:pos x="129" y="174"/>
                  </a:cxn>
                  <a:cxn ang="0">
                    <a:pos x="136" y="167"/>
                  </a:cxn>
                  <a:cxn ang="0">
                    <a:pos x="150" y="152"/>
                  </a:cxn>
                  <a:cxn ang="0">
                    <a:pos x="156" y="143"/>
                  </a:cxn>
                  <a:cxn ang="0">
                    <a:pos x="163" y="125"/>
                  </a:cxn>
                  <a:cxn ang="0">
                    <a:pos x="165" y="119"/>
                  </a:cxn>
                  <a:cxn ang="0">
                    <a:pos x="161" y="107"/>
                  </a:cxn>
                  <a:cxn ang="0">
                    <a:pos x="158" y="94"/>
                  </a:cxn>
                </a:cxnLst>
                <a:rect l="0" t="0" r="r" b="b"/>
                <a:pathLst>
                  <a:path w="165" h="301">
                    <a:moveTo>
                      <a:pt x="158" y="94"/>
                    </a:moveTo>
                    <a:lnTo>
                      <a:pt x="158" y="94"/>
                    </a:lnTo>
                    <a:lnTo>
                      <a:pt x="147" y="78"/>
                    </a:lnTo>
                    <a:lnTo>
                      <a:pt x="141" y="69"/>
                    </a:lnTo>
                    <a:lnTo>
                      <a:pt x="134" y="63"/>
                    </a:lnTo>
                    <a:lnTo>
                      <a:pt x="134" y="63"/>
                    </a:lnTo>
                    <a:lnTo>
                      <a:pt x="130" y="61"/>
                    </a:lnTo>
                    <a:lnTo>
                      <a:pt x="130" y="60"/>
                    </a:lnTo>
                    <a:lnTo>
                      <a:pt x="130" y="60"/>
                    </a:lnTo>
                    <a:lnTo>
                      <a:pt x="123" y="58"/>
                    </a:lnTo>
                    <a:lnTo>
                      <a:pt x="116" y="56"/>
                    </a:lnTo>
                    <a:lnTo>
                      <a:pt x="100" y="54"/>
                    </a:lnTo>
                    <a:lnTo>
                      <a:pt x="81" y="56"/>
                    </a:lnTo>
                    <a:lnTo>
                      <a:pt x="67" y="58"/>
                    </a:lnTo>
                    <a:lnTo>
                      <a:pt x="67" y="58"/>
                    </a:lnTo>
                    <a:lnTo>
                      <a:pt x="63" y="58"/>
                    </a:lnTo>
                    <a:lnTo>
                      <a:pt x="61" y="58"/>
                    </a:lnTo>
                    <a:lnTo>
                      <a:pt x="61" y="58"/>
                    </a:lnTo>
                    <a:lnTo>
                      <a:pt x="61" y="58"/>
                    </a:lnTo>
                    <a:lnTo>
                      <a:pt x="61" y="58"/>
                    </a:lnTo>
                    <a:lnTo>
                      <a:pt x="47" y="58"/>
                    </a:lnTo>
                    <a:lnTo>
                      <a:pt x="34" y="56"/>
                    </a:lnTo>
                    <a:lnTo>
                      <a:pt x="34" y="56"/>
                    </a:lnTo>
                    <a:lnTo>
                      <a:pt x="27" y="40"/>
                    </a:lnTo>
                    <a:lnTo>
                      <a:pt x="23" y="25"/>
                    </a:lnTo>
                    <a:lnTo>
                      <a:pt x="23" y="23"/>
                    </a:lnTo>
                    <a:lnTo>
                      <a:pt x="20" y="2"/>
                    </a:lnTo>
                    <a:lnTo>
                      <a:pt x="20" y="2"/>
                    </a:lnTo>
                    <a:lnTo>
                      <a:pt x="18" y="0"/>
                    </a:lnTo>
                    <a:lnTo>
                      <a:pt x="14" y="0"/>
                    </a:lnTo>
                    <a:lnTo>
                      <a:pt x="14" y="0"/>
                    </a:lnTo>
                    <a:lnTo>
                      <a:pt x="12" y="2"/>
                    </a:lnTo>
                    <a:lnTo>
                      <a:pt x="12" y="3"/>
                    </a:lnTo>
                    <a:lnTo>
                      <a:pt x="14" y="14"/>
                    </a:lnTo>
                    <a:lnTo>
                      <a:pt x="14" y="14"/>
                    </a:lnTo>
                    <a:lnTo>
                      <a:pt x="9" y="14"/>
                    </a:lnTo>
                    <a:lnTo>
                      <a:pt x="3" y="18"/>
                    </a:lnTo>
                    <a:lnTo>
                      <a:pt x="2" y="22"/>
                    </a:lnTo>
                    <a:lnTo>
                      <a:pt x="0" y="29"/>
                    </a:lnTo>
                    <a:lnTo>
                      <a:pt x="0" y="29"/>
                    </a:lnTo>
                    <a:lnTo>
                      <a:pt x="3" y="45"/>
                    </a:lnTo>
                    <a:lnTo>
                      <a:pt x="11" y="60"/>
                    </a:lnTo>
                    <a:lnTo>
                      <a:pt x="11" y="60"/>
                    </a:lnTo>
                    <a:lnTo>
                      <a:pt x="14" y="70"/>
                    </a:lnTo>
                    <a:lnTo>
                      <a:pt x="16" y="74"/>
                    </a:lnTo>
                    <a:lnTo>
                      <a:pt x="22" y="76"/>
                    </a:lnTo>
                    <a:lnTo>
                      <a:pt x="22" y="76"/>
                    </a:lnTo>
                    <a:lnTo>
                      <a:pt x="40" y="81"/>
                    </a:lnTo>
                    <a:lnTo>
                      <a:pt x="49" y="83"/>
                    </a:lnTo>
                    <a:lnTo>
                      <a:pt x="60" y="83"/>
                    </a:lnTo>
                    <a:lnTo>
                      <a:pt x="60" y="92"/>
                    </a:lnTo>
                    <a:lnTo>
                      <a:pt x="60" y="92"/>
                    </a:lnTo>
                    <a:lnTo>
                      <a:pt x="60" y="181"/>
                    </a:lnTo>
                    <a:lnTo>
                      <a:pt x="60" y="286"/>
                    </a:lnTo>
                    <a:lnTo>
                      <a:pt x="60" y="286"/>
                    </a:lnTo>
                    <a:lnTo>
                      <a:pt x="61" y="292"/>
                    </a:lnTo>
                    <a:lnTo>
                      <a:pt x="63" y="295"/>
                    </a:lnTo>
                    <a:lnTo>
                      <a:pt x="69" y="299"/>
                    </a:lnTo>
                    <a:lnTo>
                      <a:pt x="74" y="301"/>
                    </a:lnTo>
                    <a:lnTo>
                      <a:pt x="74" y="301"/>
                    </a:lnTo>
                    <a:lnTo>
                      <a:pt x="80" y="299"/>
                    </a:lnTo>
                    <a:lnTo>
                      <a:pt x="85" y="295"/>
                    </a:lnTo>
                    <a:lnTo>
                      <a:pt x="89" y="292"/>
                    </a:lnTo>
                    <a:lnTo>
                      <a:pt x="89" y="286"/>
                    </a:lnTo>
                    <a:lnTo>
                      <a:pt x="89" y="185"/>
                    </a:lnTo>
                    <a:lnTo>
                      <a:pt x="89" y="185"/>
                    </a:lnTo>
                    <a:lnTo>
                      <a:pt x="90" y="181"/>
                    </a:lnTo>
                    <a:lnTo>
                      <a:pt x="90" y="179"/>
                    </a:lnTo>
                    <a:lnTo>
                      <a:pt x="94" y="179"/>
                    </a:lnTo>
                    <a:lnTo>
                      <a:pt x="94" y="179"/>
                    </a:lnTo>
                    <a:lnTo>
                      <a:pt x="98" y="179"/>
                    </a:lnTo>
                    <a:lnTo>
                      <a:pt x="100" y="181"/>
                    </a:lnTo>
                    <a:lnTo>
                      <a:pt x="100" y="185"/>
                    </a:lnTo>
                    <a:lnTo>
                      <a:pt x="100" y="286"/>
                    </a:lnTo>
                    <a:lnTo>
                      <a:pt x="100" y="286"/>
                    </a:lnTo>
                    <a:lnTo>
                      <a:pt x="101" y="292"/>
                    </a:lnTo>
                    <a:lnTo>
                      <a:pt x="103" y="295"/>
                    </a:lnTo>
                    <a:lnTo>
                      <a:pt x="109" y="299"/>
                    </a:lnTo>
                    <a:lnTo>
                      <a:pt x="114" y="301"/>
                    </a:lnTo>
                    <a:lnTo>
                      <a:pt x="114" y="301"/>
                    </a:lnTo>
                    <a:lnTo>
                      <a:pt x="119" y="299"/>
                    </a:lnTo>
                    <a:lnTo>
                      <a:pt x="125" y="295"/>
                    </a:lnTo>
                    <a:lnTo>
                      <a:pt x="127" y="292"/>
                    </a:lnTo>
                    <a:lnTo>
                      <a:pt x="129" y="286"/>
                    </a:lnTo>
                    <a:lnTo>
                      <a:pt x="129" y="188"/>
                    </a:lnTo>
                    <a:lnTo>
                      <a:pt x="129" y="174"/>
                    </a:lnTo>
                    <a:lnTo>
                      <a:pt x="129" y="174"/>
                    </a:lnTo>
                    <a:lnTo>
                      <a:pt x="136" y="167"/>
                    </a:lnTo>
                    <a:lnTo>
                      <a:pt x="143" y="159"/>
                    </a:lnTo>
                    <a:lnTo>
                      <a:pt x="150" y="152"/>
                    </a:lnTo>
                    <a:lnTo>
                      <a:pt x="156" y="143"/>
                    </a:lnTo>
                    <a:lnTo>
                      <a:pt x="156" y="143"/>
                    </a:lnTo>
                    <a:lnTo>
                      <a:pt x="161" y="130"/>
                    </a:lnTo>
                    <a:lnTo>
                      <a:pt x="163" y="125"/>
                    </a:lnTo>
                    <a:lnTo>
                      <a:pt x="165" y="119"/>
                    </a:lnTo>
                    <a:lnTo>
                      <a:pt x="165" y="119"/>
                    </a:lnTo>
                    <a:lnTo>
                      <a:pt x="165" y="112"/>
                    </a:lnTo>
                    <a:lnTo>
                      <a:pt x="161" y="107"/>
                    </a:lnTo>
                    <a:lnTo>
                      <a:pt x="158" y="94"/>
                    </a:lnTo>
                    <a:lnTo>
                      <a:pt x="158" y="94"/>
                    </a:lnTo>
                  </a:path>
                </a:pathLst>
              </a:custGeom>
              <a:solidFill>
                <a:schemeClr val="tx2">
                  <a:lumMod val="95000"/>
                  <a:lumOff val="5000"/>
                </a:schemeClr>
              </a:solidFill>
              <a:ln w="9525">
                <a:noFill/>
                <a:round/>
                <a:headEnd/>
                <a:tailEnd/>
              </a:ln>
            </p:spPr>
            <p:txBody>
              <a:bodyPr vert="horz" wrap="square" lIns="68580" tIns="34290" rIns="68580" bIns="34290" numCol="1" anchor="t" anchorCtr="0" compatLnSpc="1">
                <a:prstTxWarp prst="textNoShape">
                  <a:avLst/>
                </a:prstTxWarp>
              </a:bodyPr>
              <a:lstStyle/>
              <a:p>
                <a:pPr>
                  <a:defRPr/>
                </a:pPr>
                <a:endParaRPr lang="en-US" sz="1350">
                  <a:solidFill>
                    <a:srgbClr val="E16D22"/>
                  </a:solidFill>
                  <a:latin typeface="Arial"/>
                </a:endParaRPr>
              </a:p>
            </p:txBody>
          </p:sp>
          <p:sp>
            <p:nvSpPr>
              <p:cNvPr id="208" name="Freeform 74"/>
              <p:cNvSpPr>
                <a:spLocks/>
              </p:cNvSpPr>
              <p:nvPr/>
            </p:nvSpPr>
            <p:spPr bwMode="auto">
              <a:xfrm>
                <a:off x="3521609" y="897922"/>
                <a:ext cx="12458" cy="51909"/>
              </a:xfrm>
              <a:custGeom>
                <a:avLst/>
                <a:gdLst/>
                <a:ahLst/>
                <a:cxnLst>
                  <a:cxn ang="0">
                    <a:pos x="10" y="27"/>
                  </a:cxn>
                  <a:cxn ang="0">
                    <a:pos x="10" y="27"/>
                  </a:cxn>
                  <a:cxn ang="0">
                    <a:pos x="5" y="38"/>
                  </a:cxn>
                  <a:cxn ang="0">
                    <a:pos x="5" y="38"/>
                  </a:cxn>
                  <a:cxn ang="0">
                    <a:pos x="0" y="49"/>
                  </a:cxn>
                  <a:cxn ang="0">
                    <a:pos x="0" y="0"/>
                  </a:cxn>
                  <a:cxn ang="0">
                    <a:pos x="0" y="0"/>
                  </a:cxn>
                  <a:cxn ang="0">
                    <a:pos x="7" y="13"/>
                  </a:cxn>
                  <a:cxn ang="0">
                    <a:pos x="12" y="26"/>
                  </a:cxn>
                  <a:cxn ang="0">
                    <a:pos x="12" y="26"/>
                  </a:cxn>
                  <a:cxn ang="0">
                    <a:pos x="10" y="27"/>
                  </a:cxn>
                  <a:cxn ang="0">
                    <a:pos x="10" y="27"/>
                  </a:cxn>
                </a:cxnLst>
                <a:rect l="0" t="0" r="r" b="b"/>
                <a:pathLst>
                  <a:path w="12" h="49">
                    <a:moveTo>
                      <a:pt x="10" y="27"/>
                    </a:moveTo>
                    <a:lnTo>
                      <a:pt x="10" y="27"/>
                    </a:lnTo>
                    <a:lnTo>
                      <a:pt x="5" y="38"/>
                    </a:lnTo>
                    <a:lnTo>
                      <a:pt x="5" y="38"/>
                    </a:lnTo>
                    <a:lnTo>
                      <a:pt x="0" y="49"/>
                    </a:lnTo>
                    <a:lnTo>
                      <a:pt x="0" y="0"/>
                    </a:lnTo>
                    <a:lnTo>
                      <a:pt x="0" y="0"/>
                    </a:lnTo>
                    <a:lnTo>
                      <a:pt x="7" y="13"/>
                    </a:lnTo>
                    <a:lnTo>
                      <a:pt x="12" y="26"/>
                    </a:lnTo>
                    <a:lnTo>
                      <a:pt x="12" y="26"/>
                    </a:lnTo>
                    <a:lnTo>
                      <a:pt x="10" y="27"/>
                    </a:lnTo>
                    <a:lnTo>
                      <a:pt x="10" y="27"/>
                    </a:lnTo>
                  </a:path>
                </a:pathLst>
              </a:custGeom>
              <a:grpFill/>
              <a:ln w="9525">
                <a:noFill/>
                <a:round/>
                <a:headEnd/>
                <a:tailEnd/>
              </a:ln>
            </p:spPr>
            <p:txBody>
              <a:bodyPr vert="horz" wrap="square" lIns="68580" tIns="34290" rIns="68580" bIns="34290" numCol="1" anchor="t" anchorCtr="0" compatLnSpc="1">
                <a:prstTxWarp prst="textNoShape">
                  <a:avLst/>
                </a:prstTxWarp>
              </a:bodyPr>
              <a:lstStyle/>
              <a:p>
                <a:pPr>
                  <a:defRPr/>
                </a:pPr>
                <a:endParaRPr lang="en-US" sz="1350">
                  <a:solidFill>
                    <a:srgbClr val="E16D22"/>
                  </a:solidFill>
                  <a:latin typeface="Arial"/>
                </a:endParaRPr>
              </a:p>
            </p:txBody>
          </p:sp>
          <p:sp>
            <p:nvSpPr>
              <p:cNvPr id="209" name="Line 75"/>
              <p:cNvSpPr>
                <a:spLocks noChangeShapeType="1"/>
              </p:cNvSpPr>
              <p:nvPr/>
            </p:nvSpPr>
            <p:spPr bwMode="auto">
              <a:xfrm>
                <a:off x="3534067" y="924914"/>
                <a:ext cx="2077" cy="2077"/>
              </a:xfrm>
              <a:prstGeom prst="line">
                <a:avLst/>
              </a:prstGeom>
              <a:grpFill/>
              <a:ln w="9525">
                <a:noFill/>
                <a:round/>
                <a:headEnd/>
                <a:tailEnd/>
              </a:ln>
            </p:spPr>
            <p:txBody>
              <a:bodyPr vert="horz" wrap="square" lIns="68580" tIns="34290" rIns="68580" bIns="34290" numCol="1" anchor="t" anchorCtr="0" compatLnSpc="1">
                <a:prstTxWarp prst="textNoShape">
                  <a:avLst/>
                </a:prstTxWarp>
              </a:bodyPr>
              <a:lstStyle/>
              <a:p>
                <a:pPr>
                  <a:defRPr/>
                </a:pPr>
                <a:endParaRPr lang="en-US" sz="1350">
                  <a:solidFill>
                    <a:srgbClr val="E16D22"/>
                  </a:solidFill>
                  <a:latin typeface="Arial"/>
                </a:endParaRPr>
              </a:p>
            </p:txBody>
          </p:sp>
        </p:grpSp>
      </p:grpSp>
      <p:grpSp>
        <p:nvGrpSpPr>
          <p:cNvPr id="11" name="Group 10"/>
          <p:cNvGrpSpPr/>
          <p:nvPr/>
        </p:nvGrpSpPr>
        <p:grpSpPr>
          <a:xfrm>
            <a:off x="2705814" y="3134253"/>
            <a:ext cx="1046912" cy="733641"/>
            <a:chOff x="2083752" y="2593345"/>
            <a:chExt cx="1395882" cy="978188"/>
          </a:xfrm>
        </p:grpSpPr>
        <p:grpSp>
          <p:nvGrpSpPr>
            <p:cNvPr id="169" name="Group 168"/>
            <p:cNvGrpSpPr/>
            <p:nvPr/>
          </p:nvGrpSpPr>
          <p:grpSpPr>
            <a:xfrm>
              <a:off x="2083752" y="2593345"/>
              <a:ext cx="1395882" cy="978188"/>
              <a:chOff x="356719" y="1329280"/>
              <a:chExt cx="1395882" cy="978188"/>
            </a:xfrm>
          </p:grpSpPr>
          <p:sp>
            <p:nvSpPr>
              <p:cNvPr id="170" name="Oval 169"/>
              <p:cNvSpPr/>
              <p:nvPr/>
            </p:nvSpPr>
            <p:spPr>
              <a:xfrm>
                <a:off x="762000" y="1329280"/>
                <a:ext cx="685800" cy="685800"/>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dirty="0">
                  <a:solidFill>
                    <a:srgbClr val="FFFFFF"/>
                  </a:solidFill>
                  <a:latin typeface="Arial"/>
                </a:endParaRPr>
              </a:p>
            </p:txBody>
          </p:sp>
          <p:sp>
            <p:nvSpPr>
              <p:cNvPr id="171" name="TextBox 170"/>
              <p:cNvSpPr txBox="1"/>
              <p:nvPr/>
            </p:nvSpPr>
            <p:spPr>
              <a:xfrm>
                <a:off x="356719" y="2015080"/>
                <a:ext cx="1395882" cy="292388"/>
              </a:xfrm>
              <a:prstGeom prst="rect">
                <a:avLst/>
              </a:prstGeom>
              <a:noFill/>
            </p:spPr>
            <p:txBody>
              <a:bodyPr wrap="square" rtlCol="0">
                <a:spAutoFit/>
              </a:bodyPr>
              <a:lstStyle/>
              <a:p>
                <a:pPr algn="ctr">
                  <a:defRPr/>
                </a:pPr>
                <a:r>
                  <a:rPr lang="en-US" sz="825" dirty="0">
                    <a:solidFill>
                      <a:srgbClr val="2F8FD1"/>
                    </a:solidFill>
                    <a:latin typeface="Lato" panose="020F0502020204030203" pitchFamily="34" charset="0"/>
                    <a:ea typeface="Lato" panose="020F0502020204030203" pitchFamily="34" charset="0"/>
                    <a:cs typeface="Lato" panose="020F0502020204030203" pitchFamily="34" charset="0"/>
                  </a:rPr>
                  <a:t>Cyber Security</a:t>
                </a:r>
              </a:p>
            </p:txBody>
          </p:sp>
        </p:grpSp>
        <p:sp>
          <p:nvSpPr>
            <p:cNvPr id="214" name="Freeform 80"/>
            <p:cNvSpPr>
              <a:spLocks noEditPoints="1"/>
            </p:cNvSpPr>
            <p:nvPr/>
          </p:nvSpPr>
          <p:spPr bwMode="auto">
            <a:xfrm>
              <a:off x="2631166" y="2779460"/>
              <a:ext cx="394776" cy="296836"/>
            </a:xfrm>
            <a:custGeom>
              <a:avLst/>
              <a:gdLst>
                <a:gd name="T0" fmla="*/ 409426 w 256"/>
                <a:gd name="T1" fmla="*/ 171029 h 192"/>
                <a:gd name="T2" fmla="*/ 409426 w 256"/>
                <a:gd name="T3" fmla="*/ 171029 h 192"/>
                <a:gd name="T4" fmla="*/ 331440 w 256"/>
                <a:gd name="T5" fmla="*/ 249213 h 192"/>
                <a:gd name="T6" fmla="*/ 331440 w 256"/>
                <a:gd name="T7" fmla="*/ 249213 h 192"/>
                <a:gd name="T8" fmla="*/ 318443 w 256"/>
                <a:gd name="T9" fmla="*/ 254100 h 192"/>
                <a:gd name="T10" fmla="*/ 298946 w 256"/>
                <a:gd name="T11" fmla="*/ 234554 h 192"/>
                <a:gd name="T12" fmla="*/ 305445 w 256"/>
                <a:gd name="T13" fmla="*/ 221523 h 192"/>
                <a:gd name="T14" fmla="*/ 305445 w 256"/>
                <a:gd name="T15" fmla="*/ 221523 h 192"/>
                <a:gd name="T16" fmla="*/ 368808 w 256"/>
                <a:gd name="T17" fmla="*/ 156369 h 192"/>
                <a:gd name="T18" fmla="*/ 305445 w 256"/>
                <a:gd name="T19" fmla="*/ 92844 h 192"/>
                <a:gd name="T20" fmla="*/ 305445 w 256"/>
                <a:gd name="T21" fmla="*/ 92844 h 192"/>
                <a:gd name="T22" fmla="*/ 298946 w 256"/>
                <a:gd name="T23" fmla="*/ 78185 h 192"/>
                <a:gd name="T24" fmla="*/ 318443 w 256"/>
                <a:gd name="T25" fmla="*/ 58638 h 192"/>
                <a:gd name="T26" fmla="*/ 333065 w 256"/>
                <a:gd name="T27" fmla="*/ 65154 h 192"/>
                <a:gd name="T28" fmla="*/ 333065 w 256"/>
                <a:gd name="T29" fmla="*/ 65154 h 192"/>
                <a:gd name="T30" fmla="*/ 409426 w 256"/>
                <a:gd name="T31" fmla="*/ 141709 h 192"/>
                <a:gd name="T32" fmla="*/ 415925 w 256"/>
                <a:gd name="T33" fmla="*/ 156369 h 192"/>
                <a:gd name="T34" fmla="*/ 409426 w 256"/>
                <a:gd name="T35" fmla="*/ 171029 h 192"/>
                <a:gd name="T36" fmla="*/ 173844 w 256"/>
                <a:gd name="T37" fmla="*/ 299707 h 192"/>
                <a:gd name="T38" fmla="*/ 155972 w 256"/>
                <a:gd name="T39" fmla="*/ 312738 h 192"/>
                <a:gd name="T40" fmla="*/ 136475 w 256"/>
                <a:gd name="T41" fmla="*/ 293192 h 192"/>
                <a:gd name="T42" fmla="*/ 138100 w 256"/>
                <a:gd name="T43" fmla="*/ 286677 h 192"/>
                <a:gd name="T44" fmla="*/ 242081 w 256"/>
                <a:gd name="T45" fmla="*/ 13031 h 192"/>
                <a:gd name="T46" fmla="*/ 259953 w 256"/>
                <a:gd name="T47" fmla="*/ 0 h 192"/>
                <a:gd name="T48" fmla="*/ 279450 w 256"/>
                <a:gd name="T49" fmla="*/ 19546 h 192"/>
                <a:gd name="T50" fmla="*/ 277825 w 256"/>
                <a:gd name="T51" fmla="*/ 26062 h 192"/>
                <a:gd name="T52" fmla="*/ 173844 w 256"/>
                <a:gd name="T53" fmla="*/ 299707 h 192"/>
                <a:gd name="T54" fmla="*/ 110480 w 256"/>
                <a:gd name="T55" fmla="*/ 92844 h 192"/>
                <a:gd name="T56" fmla="*/ 47117 w 256"/>
                <a:gd name="T57" fmla="*/ 156369 h 192"/>
                <a:gd name="T58" fmla="*/ 112105 w 256"/>
                <a:gd name="T59" fmla="*/ 221523 h 192"/>
                <a:gd name="T60" fmla="*/ 112105 w 256"/>
                <a:gd name="T61" fmla="*/ 221523 h 192"/>
                <a:gd name="T62" fmla="*/ 116979 w 256"/>
                <a:gd name="T63" fmla="*/ 234554 h 192"/>
                <a:gd name="T64" fmla="*/ 97482 w 256"/>
                <a:gd name="T65" fmla="*/ 254100 h 192"/>
                <a:gd name="T66" fmla="*/ 84485 w 256"/>
                <a:gd name="T67" fmla="*/ 249213 h 192"/>
                <a:gd name="T68" fmla="*/ 84485 w 256"/>
                <a:gd name="T69" fmla="*/ 249213 h 192"/>
                <a:gd name="T70" fmla="*/ 6499 w 256"/>
                <a:gd name="T71" fmla="*/ 171029 h 192"/>
                <a:gd name="T72" fmla="*/ 6499 w 256"/>
                <a:gd name="T73" fmla="*/ 171029 h 192"/>
                <a:gd name="T74" fmla="*/ 0 w 256"/>
                <a:gd name="T75" fmla="*/ 156369 h 192"/>
                <a:gd name="T76" fmla="*/ 6499 w 256"/>
                <a:gd name="T77" fmla="*/ 141709 h 192"/>
                <a:gd name="T78" fmla="*/ 84485 w 256"/>
                <a:gd name="T79" fmla="*/ 65154 h 192"/>
                <a:gd name="T80" fmla="*/ 84485 w 256"/>
                <a:gd name="T81" fmla="*/ 65154 h 192"/>
                <a:gd name="T82" fmla="*/ 97482 w 256"/>
                <a:gd name="T83" fmla="*/ 58638 h 192"/>
                <a:gd name="T84" fmla="*/ 116979 w 256"/>
                <a:gd name="T85" fmla="*/ 78185 h 192"/>
                <a:gd name="T86" fmla="*/ 110480 w 256"/>
                <a:gd name="T87" fmla="*/ 92844 h 19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56" h="192">
                  <a:moveTo>
                    <a:pt x="252" y="105"/>
                  </a:moveTo>
                  <a:cubicBezTo>
                    <a:pt x="252" y="105"/>
                    <a:pt x="252" y="105"/>
                    <a:pt x="252" y="105"/>
                  </a:cubicBezTo>
                  <a:cubicBezTo>
                    <a:pt x="204" y="153"/>
                    <a:pt x="204" y="153"/>
                    <a:pt x="204" y="153"/>
                  </a:cubicBezTo>
                  <a:cubicBezTo>
                    <a:pt x="204" y="153"/>
                    <a:pt x="204" y="153"/>
                    <a:pt x="204" y="153"/>
                  </a:cubicBezTo>
                  <a:cubicBezTo>
                    <a:pt x="202" y="155"/>
                    <a:pt x="199" y="156"/>
                    <a:pt x="196" y="156"/>
                  </a:cubicBezTo>
                  <a:cubicBezTo>
                    <a:pt x="189" y="156"/>
                    <a:pt x="184" y="151"/>
                    <a:pt x="184" y="144"/>
                  </a:cubicBezTo>
                  <a:cubicBezTo>
                    <a:pt x="184" y="141"/>
                    <a:pt x="185" y="138"/>
                    <a:pt x="188" y="136"/>
                  </a:cubicBezTo>
                  <a:cubicBezTo>
                    <a:pt x="188" y="136"/>
                    <a:pt x="188" y="136"/>
                    <a:pt x="188" y="136"/>
                  </a:cubicBezTo>
                  <a:cubicBezTo>
                    <a:pt x="227" y="96"/>
                    <a:pt x="227" y="96"/>
                    <a:pt x="227" y="96"/>
                  </a:cubicBezTo>
                  <a:cubicBezTo>
                    <a:pt x="188" y="57"/>
                    <a:pt x="188" y="57"/>
                    <a:pt x="188" y="57"/>
                  </a:cubicBezTo>
                  <a:cubicBezTo>
                    <a:pt x="188" y="57"/>
                    <a:pt x="188" y="57"/>
                    <a:pt x="188" y="57"/>
                  </a:cubicBezTo>
                  <a:cubicBezTo>
                    <a:pt x="185" y="54"/>
                    <a:pt x="184" y="51"/>
                    <a:pt x="184" y="48"/>
                  </a:cubicBezTo>
                  <a:cubicBezTo>
                    <a:pt x="184" y="41"/>
                    <a:pt x="189" y="36"/>
                    <a:pt x="196" y="36"/>
                  </a:cubicBezTo>
                  <a:cubicBezTo>
                    <a:pt x="199" y="36"/>
                    <a:pt x="202" y="37"/>
                    <a:pt x="205" y="40"/>
                  </a:cubicBezTo>
                  <a:cubicBezTo>
                    <a:pt x="205" y="40"/>
                    <a:pt x="205" y="40"/>
                    <a:pt x="205" y="40"/>
                  </a:cubicBezTo>
                  <a:cubicBezTo>
                    <a:pt x="252" y="87"/>
                    <a:pt x="252" y="87"/>
                    <a:pt x="252" y="87"/>
                  </a:cubicBezTo>
                  <a:cubicBezTo>
                    <a:pt x="254" y="89"/>
                    <a:pt x="256" y="92"/>
                    <a:pt x="256" y="96"/>
                  </a:cubicBezTo>
                  <a:cubicBezTo>
                    <a:pt x="256" y="99"/>
                    <a:pt x="255" y="102"/>
                    <a:pt x="252" y="105"/>
                  </a:cubicBezTo>
                  <a:moveTo>
                    <a:pt x="107" y="184"/>
                  </a:moveTo>
                  <a:cubicBezTo>
                    <a:pt x="106" y="189"/>
                    <a:pt x="101" y="192"/>
                    <a:pt x="96" y="192"/>
                  </a:cubicBezTo>
                  <a:cubicBezTo>
                    <a:pt x="89" y="192"/>
                    <a:pt x="84" y="187"/>
                    <a:pt x="84" y="180"/>
                  </a:cubicBezTo>
                  <a:cubicBezTo>
                    <a:pt x="84" y="178"/>
                    <a:pt x="84" y="177"/>
                    <a:pt x="85" y="176"/>
                  </a:cubicBezTo>
                  <a:cubicBezTo>
                    <a:pt x="149" y="8"/>
                    <a:pt x="149" y="8"/>
                    <a:pt x="149" y="8"/>
                  </a:cubicBezTo>
                  <a:cubicBezTo>
                    <a:pt x="150" y="3"/>
                    <a:pt x="155" y="0"/>
                    <a:pt x="160" y="0"/>
                  </a:cubicBezTo>
                  <a:cubicBezTo>
                    <a:pt x="167" y="0"/>
                    <a:pt x="172" y="5"/>
                    <a:pt x="172" y="12"/>
                  </a:cubicBezTo>
                  <a:cubicBezTo>
                    <a:pt x="172" y="14"/>
                    <a:pt x="172" y="15"/>
                    <a:pt x="171" y="16"/>
                  </a:cubicBezTo>
                  <a:lnTo>
                    <a:pt x="107" y="184"/>
                  </a:lnTo>
                  <a:close/>
                  <a:moveTo>
                    <a:pt x="68" y="57"/>
                  </a:moveTo>
                  <a:cubicBezTo>
                    <a:pt x="29" y="96"/>
                    <a:pt x="29" y="96"/>
                    <a:pt x="29" y="96"/>
                  </a:cubicBezTo>
                  <a:cubicBezTo>
                    <a:pt x="69" y="136"/>
                    <a:pt x="69" y="136"/>
                    <a:pt x="69" y="136"/>
                  </a:cubicBezTo>
                  <a:cubicBezTo>
                    <a:pt x="69" y="136"/>
                    <a:pt x="69" y="136"/>
                    <a:pt x="69" y="136"/>
                  </a:cubicBezTo>
                  <a:cubicBezTo>
                    <a:pt x="71" y="138"/>
                    <a:pt x="72" y="141"/>
                    <a:pt x="72" y="144"/>
                  </a:cubicBezTo>
                  <a:cubicBezTo>
                    <a:pt x="72" y="151"/>
                    <a:pt x="67" y="156"/>
                    <a:pt x="60" y="156"/>
                  </a:cubicBezTo>
                  <a:cubicBezTo>
                    <a:pt x="57" y="156"/>
                    <a:pt x="54" y="155"/>
                    <a:pt x="52" y="153"/>
                  </a:cubicBezTo>
                  <a:cubicBezTo>
                    <a:pt x="52" y="153"/>
                    <a:pt x="52" y="153"/>
                    <a:pt x="52" y="153"/>
                  </a:cubicBezTo>
                  <a:cubicBezTo>
                    <a:pt x="4" y="105"/>
                    <a:pt x="4" y="105"/>
                    <a:pt x="4" y="105"/>
                  </a:cubicBezTo>
                  <a:cubicBezTo>
                    <a:pt x="4" y="105"/>
                    <a:pt x="4" y="105"/>
                    <a:pt x="4" y="105"/>
                  </a:cubicBezTo>
                  <a:cubicBezTo>
                    <a:pt x="1" y="102"/>
                    <a:pt x="0" y="99"/>
                    <a:pt x="0" y="96"/>
                  </a:cubicBezTo>
                  <a:cubicBezTo>
                    <a:pt x="0" y="92"/>
                    <a:pt x="2" y="89"/>
                    <a:pt x="4" y="87"/>
                  </a:cubicBezTo>
                  <a:cubicBezTo>
                    <a:pt x="52" y="40"/>
                    <a:pt x="52" y="40"/>
                    <a:pt x="52" y="40"/>
                  </a:cubicBezTo>
                  <a:cubicBezTo>
                    <a:pt x="52" y="40"/>
                    <a:pt x="52" y="40"/>
                    <a:pt x="52" y="40"/>
                  </a:cubicBezTo>
                  <a:cubicBezTo>
                    <a:pt x="54" y="37"/>
                    <a:pt x="57" y="36"/>
                    <a:pt x="60" y="36"/>
                  </a:cubicBezTo>
                  <a:cubicBezTo>
                    <a:pt x="67" y="36"/>
                    <a:pt x="72" y="41"/>
                    <a:pt x="72" y="48"/>
                  </a:cubicBezTo>
                  <a:cubicBezTo>
                    <a:pt x="72" y="51"/>
                    <a:pt x="71" y="54"/>
                    <a:pt x="68" y="57"/>
                  </a:cubicBezTo>
                  <a:close/>
                </a:path>
              </a:pathLst>
            </a:custGeom>
            <a:solidFill>
              <a:schemeClr val="tx2">
                <a:lumMod val="95000"/>
                <a:lumOff val="5000"/>
              </a:schemeClr>
            </a:solidFill>
            <a:ln>
              <a:noFill/>
            </a:ln>
          </p:spPr>
          <p:txBody>
            <a:bodyPr/>
            <a:lstStyle/>
            <a:p>
              <a:pPr>
                <a:defRPr/>
              </a:pPr>
              <a:endParaRPr lang="en-US" sz="1013">
                <a:solidFill>
                  <a:srgbClr val="E16D22"/>
                </a:solidFill>
                <a:latin typeface="Arial"/>
              </a:endParaRPr>
            </a:p>
          </p:txBody>
        </p:sp>
      </p:grpSp>
      <p:grpSp>
        <p:nvGrpSpPr>
          <p:cNvPr id="13" name="Group 12"/>
          <p:cNvGrpSpPr/>
          <p:nvPr/>
        </p:nvGrpSpPr>
        <p:grpSpPr>
          <a:xfrm>
            <a:off x="4070626" y="1906295"/>
            <a:ext cx="1046912" cy="1025560"/>
            <a:chOff x="3903502" y="1350646"/>
            <a:chExt cx="1395882" cy="972833"/>
          </a:xfrm>
        </p:grpSpPr>
        <p:grpSp>
          <p:nvGrpSpPr>
            <p:cNvPr id="175" name="Group 174"/>
            <p:cNvGrpSpPr/>
            <p:nvPr/>
          </p:nvGrpSpPr>
          <p:grpSpPr>
            <a:xfrm>
              <a:off x="3903502" y="1350646"/>
              <a:ext cx="1395882" cy="972833"/>
              <a:chOff x="356719" y="1334635"/>
              <a:chExt cx="1395882" cy="972833"/>
            </a:xfrm>
          </p:grpSpPr>
          <p:sp>
            <p:nvSpPr>
              <p:cNvPr id="176" name="Oval 175"/>
              <p:cNvSpPr/>
              <p:nvPr/>
            </p:nvSpPr>
            <p:spPr>
              <a:xfrm>
                <a:off x="736363" y="1334635"/>
                <a:ext cx="685800" cy="685800"/>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a:solidFill>
                    <a:srgbClr val="FFFFFF"/>
                  </a:solidFill>
                  <a:latin typeface="Arial"/>
                </a:endParaRPr>
              </a:p>
            </p:txBody>
          </p:sp>
          <p:sp>
            <p:nvSpPr>
              <p:cNvPr id="177" name="TextBox 176"/>
              <p:cNvSpPr txBox="1"/>
              <p:nvPr/>
            </p:nvSpPr>
            <p:spPr>
              <a:xfrm>
                <a:off x="356719" y="2015080"/>
                <a:ext cx="1395882" cy="292388"/>
              </a:xfrm>
              <a:prstGeom prst="rect">
                <a:avLst/>
              </a:prstGeom>
              <a:noFill/>
            </p:spPr>
            <p:txBody>
              <a:bodyPr wrap="square" rtlCol="0">
                <a:spAutoFit/>
              </a:bodyPr>
              <a:lstStyle/>
              <a:p>
                <a:pPr algn="ctr">
                  <a:defRPr/>
                </a:pPr>
                <a:r>
                  <a:rPr lang="en-US" sz="825" dirty="0">
                    <a:solidFill>
                      <a:srgbClr val="2F8FD1"/>
                    </a:solidFill>
                    <a:latin typeface="Lato" panose="020F0502020204030203" pitchFamily="34" charset="0"/>
                    <a:ea typeface="Lato" panose="020F0502020204030203" pitchFamily="34" charset="0"/>
                    <a:cs typeface="Lato" panose="020F0502020204030203" pitchFamily="34" charset="0"/>
                  </a:rPr>
                  <a:t>Horticulture</a:t>
                </a:r>
              </a:p>
            </p:txBody>
          </p:sp>
        </p:grpSp>
        <p:sp>
          <p:nvSpPr>
            <p:cNvPr id="221" name="Freeform 15"/>
            <p:cNvSpPr>
              <a:spLocks noEditPoints="1"/>
            </p:cNvSpPr>
            <p:nvPr/>
          </p:nvSpPr>
          <p:spPr bwMode="auto">
            <a:xfrm>
              <a:off x="4428658" y="1500491"/>
              <a:ext cx="394776" cy="394776"/>
            </a:xfrm>
            <a:custGeom>
              <a:avLst/>
              <a:gdLst>
                <a:gd name="T0" fmla="*/ 344438 w 256"/>
                <a:gd name="T1" fmla="*/ 227459 h 256"/>
                <a:gd name="T2" fmla="*/ 344438 w 256"/>
                <a:gd name="T3" fmla="*/ 188466 h 256"/>
                <a:gd name="T4" fmla="*/ 415925 w 256"/>
                <a:gd name="T5" fmla="*/ 207963 h 256"/>
                <a:gd name="T6" fmla="*/ 357436 w 256"/>
                <a:gd name="T7" fmla="*/ 84485 h 256"/>
                <a:gd name="T8" fmla="*/ 305445 w 256"/>
                <a:gd name="T9" fmla="*/ 129977 h 256"/>
                <a:gd name="T10" fmla="*/ 292447 w 256"/>
                <a:gd name="T11" fmla="*/ 97482 h 256"/>
                <a:gd name="T12" fmla="*/ 344438 w 256"/>
                <a:gd name="T13" fmla="*/ 51991 h 256"/>
                <a:gd name="T14" fmla="*/ 357436 w 256"/>
                <a:gd name="T15" fmla="*/ 84485 h 256"/>
                <a:gd name="T16" fmla="*/ 188466 w 256"/>
                <a:gd name="T17" fmla="*/ 396429 h 256"/>
                <a:gd name="T18" fmla="*/ 207963 w 256"/>
                <a:gd name="T19" fmla="*/ 324941 h 256"/>
                <a:gd name="T20" fmla="*/ 227459 w 256"/>
                <a:gd name="T21" fmla="*/ 396429 h 256"/>
                <a:gd name="T22" fmla="*/ 207963 w 256"/>
                <a:gd name="T23" fmla="*/ 90984 h 256"/>
                <a:gd name="T24" fmla="*/ 188466 w 256"/>
                <a:gd name="T25" fmla="*/ 19496 h 256"/>
                <a:gd name="T26" fmla="*/ 227459 w 256"/>
                <a:gd name="T27" fmla="*/ 19496 h 256"/>
                <a:gd name="T28" fmla="*/ 207963 w 256"/>
                <a:gd name="T29" fmla="*/ 90984 h 256"/>
                <a:gd name="T30" fmla="*/ 84485 w 256"/>
                <a:gd name="T31" fmla="*/ 357436 h 256"/>
                <a:gd name="T32" fmla="*/ 51991 w 256"/>
                <a:gd name="T33" fmla="*/ 344438 h 256"/>
                <a:gd name="T34" fmla="*/ 97482 w 256"/>
                <a:gd name="T35" fmla="*/ 292447 h 256"/>
                <a:gd name="T36" fmla="*/ 129977 w 256"/>
                <a:gd name="T37" fmla="*/ 305445 h 256"/>
                <a:gd name="T38" fmla="*/ 110480 w 256"/>
                <a:gd name="T39" fmla="*/ 129977 h 256"/>
                <a:gd name="T40" fmla="*/ 58489 w 256"/>
                <a:gd name="T41" fmla="*/ 84485 h 256"/>
                <a:gd name="T42" fmla="*/ 71487 w 256"/>
                <a:gd name="T43" fmla="*/ 51991 h 256"/>
                <a:gd name="T44" fmla="*/ 123478 w 256"/>
                <a:gd name="T45" fmla="*/ 97482 h 256"/>
                <a:gd name="T46" fmla="*/ 110480 w 256"/>
                <a:gd name="T47" fmla="*/ 129977 h 256"/>
                <a:gd name="T48" fmla="*/ 71487 w 256"/>
                <a:gd name="T49" fmla="*/ 227459 h 256"/>
                <a:gd name="T50" fmla="*/ 0 w 256"/>
                <a:gd name="T51" fmla="*/ 207963 h 256"/>
                <a:gd name="T52" fmla="*/ 71487 w 256"/>
                <a:gd name="T53" fmla="*/ 188466 h 256"/>
                <a:gd name="T54" fmla="*/ 305445 w 256"/>
                <a:gd name="T55" fmla="*/ 285948 h 256"/>
                <a:gd name="T56" fmla="*/ 357436 w 256"/>
                <a:gd name="T57" fmla="*/ 331440 h 256"/>
                <a:gd name="T58" fmla="*/ 344438 w 256"/>
                <a:gd name="T59" fmla="*/ 363934 h 256"/>
                <a:gd name="T60" fmla="*/ 292447 w 256"/>
                <a:gd name="T61" fmla="*/ 318443 h 256"/>
                <a:gd name="T62" fmla="*/ 305445 w 256"/>
                <a:gd name="T63" fmla="*/ 285948 h 25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256" h="256">
                  <a:moveTo>
                    <a:pt x="244" y="140"/>
                  </a:moveTo>
                  <a:cubicBezTo>
                    <a:pt x="212" y="140"/>
                    <a:pt x="212" y="140"/>
                    <a:pt x="212" y="140"/>
                  </a:cubicBezTo>
                  <a:cubicBezTo>
                    <a:pt x="205" y="140"/>
                    <a:pt x="200" y="135"/>
                    <a:pt x="200" y="128"/>
                  </a:cubicBezTo>
                  <a:cubicBezTo>
                    <a:pt x="200" y="121"/>
                    <a:pt x="205" y="116"/>
                    <a:pt x="212" y="116"/>
                  </a:cubicBezTo>
                  <a:cubicBezTo>
                    <a:pt x="244" y="116"/>
                    <a:pt x="244" y="116"/>
                    <a:pt x="244" y="116"/>
                  </a:cubicBezTo>
                  <a:cubicBezTo>
                    <a:pt x="251" y="116"/>
                    <a:pt x="256" y="121"/>
                    <a:pt x="256" y="128"/>
                  </a:cubicBezTo>
                  <a:cubicBezTo>
                    <a:pt x="256" y="135"/>
                    <a:pt x="251" y="140"/>
                    <a:pt x="244" y="140"/>
                  </a:cubicBezTo>
                  <a:moveTo>
                    <a:pt x="220" y="52"/>
                  </a:moveTo>
                  <a:cubicBezTo>
                    <a:pt x="196" y="76"/>
                    <a:pt x="196" y="76"/>
                    <a:pt x="196" y="76"/>
                  </a:cubicBezTo>
                  <a:cubicBezTo>
                    <a:pt x="194" y="79"/>
                    <a:pt x="191" y="80"/>
                    <a:pt x="188" y="80"/>
                  </a:cubicBezTo>
                  <a:cubicBezTo>
                    <a:pt x="181" y="80"/>
                    <a:pt x="176" y="75"/>
                    <a:pt x="176" y="68"/>
                  </a:cubicBezTo>
                  <a:cubicBezTo>
                    <a:pt x="176" y="65"/>
                    <a:pt x="177" y="62"/>
                    <a:pt x="180" y="60"/>
                  </a:cubicBezTo>
                  <a:cubicBezTo>
                    <a:pt x="204" y="36"/>
                    <a:pt x="204" y="36"/>
                    <a:pt x="204" y="36"/>
                  </a:cubicBezTo>
                  <a:cubicBezTo>
                    <a:pt x="206" y="33"/>
                    <a:pt x="209" y="32"/>
                    <a:pt x="212" y="32"/>
                  </a:cubicBezTo>
                  <a:cubicBezTo>
                    <a:pt x="219" y="32"/>
                    <a:pt x="224" y="37"/>
                    <a:pt x="224" y="44"/>
                  </a:cubicBezTo>
                  <a:cubicBezTo>
                    <a:pt x="224" y="47"/>
                    <a:pt x="223" y="50"/>
                    <a:pt x="220" y="52"/>
                  </a:cubicBezTo>
                  <a:moveTo>
                    <a:pt x="128" y="256"/>
                  </a:moveTo>
                  <a:cubicBezTo>
                    <a:pt x="121" y="256"/>
                    <a:pt x="116" y="251"/>
                    <a:pt x="116" y="244"/>
                  </a:cubicBezTo>
                  <a:cubicBezTo>
                    <a:pt x="116" y="212"/>
                    <a:pt x="116" y="212"/>
                    <a:pt x="116" y="212"/>
                  </a:cubicBezTo>
                  <a:cubicBezTo>
                    <a:pt x="116" y="205"/>
                    <a:pt x="121" y="200"/>
                    <a:pt x="128" y="200"/>
                  </a:cubicBezTo>
                  <a:cubicBezTo>
                    <a:pt x="135" y="200"/>
                    <a:pt x="140" y="205"/>
                    <a:pt x="140" y="212"/>
                  </a:cubicBezTo>
                  <a:cubicBezTo>
                    <a:pt x="140" y="244"/>
                    <a:pt x="140" y="244"/>
                    <a:pt x="140" y="244"/>
                  </a:cubicBezTo>
                  <a:cubicBezTo>
                    <a:pt x="140" y="251"/>
                    <a:pt x="135" y="256"/>
                    <a:pt x="128" y="256"/>
                  </a:cubicBezTo>
                  <a:moveTo>
                    <a:pt x="128" y="56"/>
                  </a:moveTo>
                  <a:cubicBezTo>
                    <a:pt x="121" y="56"/>
                    <a:pt x="116" y="51"/>
                    <a:pt x="116" y="44"/>
                  </a:cubicBezTo>
                  <a:cubicBezTo>
                    <a:pt x="116" y="12"/>
                    <a:pt x="116" y="12"/>
                    <a:pt x="116" y="12"/>
                  </a:cubicBezTo>
                  <a:cubicBezTo>
                    <a:pt x="116" y="5"/>
                    <a:pt x="121" y="0"/>
                    <a:pt x="128" y="0"/>
                  </a:cubicBezTo>
                  <a:cubicBezTo>
                    <a:pt x="135" y="0"/>
                    <a:pt x="140" y="5"/>
                    <a:pt x="140" y="12"/>
                  </a:cubicBezTo>
                  <a:cubicBezTo>
                    <a:pt x="140" y="44"/>
                    <a:pt x="140" y="44"/>
                    <a:pt x="140" y="44"/>
                  </a:cubicBezTo>
                  <a:cubicBezTo>
                    <a:pt x="140" y="51"/>
                    <a:pt x="135" y="56"/>
                    <a:pt x="128" y="56"/>
                  </a:cubicBezTo>
                  <a:moveTo>
                    <a:pt x="76" y="196"/>
                  </a:moveTo>
                  <a:cubicBezTo>
                    <a:pt x="52" y="220"/>
                    <a:pt x="52" y="220"/>
                    <a:pt x="52" y="220"/>
                  </a:cubicBezTo>
                  <a:cubicBezTo>
                    <a:pt x="50" y="223"/>
                    <a:pt x="47" y="224"/>
                    <a:pt x="44" y="224"/>
                  </a:cubicBezTo>
                  <a:cubicBezTo>
                    <a:pt x="37" y="224"/>
                    <a:pt x="32" y="219"/>
                    <a:pt x="32" y="212"/>
                  </a:cubicBezTo>
                  <a:cubicBezTo>
                    <a:pt x="32" y="209"/>
                    <a:pt x="33" y="206"/>
                    <a:pt x="36" y="204"/>
                  </a:cubicBezTo>
                  <a:cubicBezTo>
                    <a:pt x="60" y="180"/>
                    <a:pt x="60" y="180"/>
                    <a:pt x="60" y="180"/>
                  </a:cubicBezTo>
                  <a:cubicBezTo>
                    <a:pt x="62" y="177"/>
                    <a:pt x="65" y="176"/>
                    <a:pt x="68" y="176"/>
                  </a:cubicBezTo>
                  <a:cubicBezTo>
                    <a:pt x="75" y="176"/>
                    <a:pt x="80" y="181"/>
                    <a:pt x="80" y="188"/>
                  </a:cubicBezTo>
                  <a:cubicBezTo>
                    <a:pt x="80" y="191"/>
                    <a:pt x="79" y="194"/>
                    <a:pt x="76" y="196"/>
                  </a:cubicBezTo>
                  <a:moveTo>
                    <a:pt x="68" y="80"/>
                  </a:moveTo>
                  <a:cubicBezTo>
                    <a:pt x="65" y="80"/>
                    <a:pt x="62" y="79"/>
                    <a:pt x="60" y="76"/>
                  </a:cubicBezTo>
                  <a:cubicBezTo>
                    <a:pt x="36" y="52"/>
                    <a:pt x="36" y="52"/>
                    <a:pt x="36" y="52"/>
                  </a:cubicBezTo>
                  <a:cubicBezTo>
                    <a:pt x="33" y="50"/>
                    <a:pt x="32" y="47"/>
                    <a:pt x="32" y="44"/>
                  </a:cubicBezTo>
                  <a:cubicBezTo>
                    <a:pt x="32" y="37"/>
                    <a:pt x="37" y="32"/>
                    <a:pt x="44" y="32"/>
                  </a:cubicBezTo>
                  <a:cubicBezTo>
                    <a:pt x="47" y="32"/>
                    <a:pt x="50" y="33"/>
                    <a:pt x="52" y="36"/>
                  </a:cubicBezTo>
                  <a:cubicBezTo>
                    <a:pt x="76" y="60"/>
                    <a:pt x="76" y="60"/>
                    <a:pt x="76" y="60"/>
                  </a:cubicBezTo>
                  <a:cubicBezTo>
                    <a:pt x="79" y="62"/>
                    <a:pt x="80" y="65"/>
                    <a:pt x="80" y="68"/>
                  </a:cubicBezTo>
                  <a:cubicBezTo>
                    <a:pt x="80" y="75"/>
                    <a:pt x="75" y="80"/>
                    <a:pt x="68" y="80"/>
                  </a:cubicBezTo>
                  <a:moveTo>
                    <a:pt x="56" y="128"/>
                  </a:moveTo>
                  <a:cubicBezTo>
                    <a:pt x="56" y="135"/>
                    <a:pt x="51" y="140"/>
                    <a:pt x="44" y="140"/>
                  </a:cubicBezTo>
                  <a:cubicBezTo>
                    <a:pt x="12" y="140"/>
                    <a:pt x="12" y="140"/>
                    <a:pt x="12" y="140"/>
                  </a:cubicBezTo>
                  <a:cubicBezTo>
                    <a:pt x="5" y="140"/>
                    <a:pt x="0" y="135"/>
                    <a:pt x="0" y="128"/>
                  </a:cubicBezTo>
                  <a:cubicBezTo>
                    <a:pt x="0" y="121"/>
                    <a:pt x="5" y="116"/>
                    <a:pt x="12" y="116"/>
                  </a:cubicBezTo>
                  <a:cubicBezTo>
                    <a:pt x="44" y="116"/>
                    <a:pt x="44" y="116"/>
                    <a:pt x="44" y="116"/>
                  </a:cubicBezTo>
                  <a:cubicBezTo>
                    <a:pt x="51" y="116"/>
                    <a:pt x="56" y="121"/>
                    <a:pt x="56" y="128"/>
                  </a:cubicBezTo>
                  <a:moveTo>
                    <a:pt x="188" y="176"/>
                  </a:moveTo>
                  <a:cubicBezTo>
                    <a:pt x="191" y="176"/>
                    <a:pt x="194" y="177"/>
                    <a:pt x="196" y="180"/>
                  </a:cubicBezTo>
                  <a:cubicBezTo>
                    <a:pt x="220" y="204"/>
                    <a:pt x="220" y="204"/>
                    <a:pt x="220" y="204"/>
                  </a:cubicBezTo>
                  <a:cubicBezTo>
                    <a:pt x="223" y="206"/>
                    <a:pt x="224" y="209"/>
                    <a:pt x="224" y="212"/>
                  </a:cubicBezTo>
                  <a:cubicBezTo>
                    <a:pt x="224" y="219"/>
                    <a:pt x="219" y="224"/>
                    <a:pt x="212" y="224"/>
                  </a:cubicBezTo>
                  <a:cubicBezTo>
                    <a:pt x="209" y="224"/>
                    <a:pt x="206" y="223"/>
                    <a:pt x="204" y="220"/>
                  </a:cubicBezTo>
                  <a:cubicBezTo>
                    <a:pt x="180" y="196"/>
                    <a:pt x="180" y="196"/>
                    <a:pt x="180" y="196"/>
                  </a:cubicBezTo>
                  <a:cubicBezTo>
                    <a:pt x="177" y="194"/>
                    <a:pt x="176" y="191"/>
                    <a:pt x="176" y="188"/>
                  </a:cubicBezTo>
                  <a:cubicBezTo>
                    <a:pt x="176" y="181"/>
                    <a:pt x="181" y="176"/>
                    <a:pt x="188" y="176"/>
                  </a:cubicBezTo>
                </a:path>
              </a:pathLst>
            </a:custGeom>
            <a:solidFill>
              <a:schemeClr val="tx2">
                <a:lumMod val="95000"/>
                <a:lumOff val="5000"/>
              </a:schemeClr>
            </a:solidFill>
            <a:ln>
              <a:noFill/>
            </a:ln>
          </p:spPr>
          <p:txBody>
            <a:bodyPr/>
            <a:lstStyle/>
            <a:p>
              <a:pPr>
                <a:defRPr/>
              </a:pPr>
              <a:endParaRPr lang="en-US" sz="1013">
                <a:solidFill>
                  <a:srgbClr val="E16D22"/>
                </a:solidFill>
                <a:latin typeface="Arial"/>
              </a:endParaRPr>
            </a:p>
          </p:txBody>
        </p:sp>
      </p:grpSp>
      <p:grpSp>
        <p:nvGrpSpPr>
          <p:cNvPr id="14" name="Group 13"/>
          <p:cNvGrpSpPr/>
          <p:nvPr/>
        </p:nvGrpSpPr>
        <p:grpSpPr>
          <a:xfrm>
            <a:off x="4051399" y="3134253"/>
            <a:ext cx="1046912" cy="733641"/>
            <a:chOff x="3877865" y="2593345"/>
            <a:chExt cx="1395882" cy="978188"/>
          </a:xfrm>
        </p:grpSpPr>
        <p:grpSp>
          <p:nvGrpSpPr>
            <p:cNvPr id="178" name="Group 177"/>
            <p:cNvGrpSpPr/>
            <p:nvPr/>
          </p:nvGrpSpPr>
          <p:grpSpPr>
            <a:xfrm>
              <a:off x="3877865" y="2593345"/>
              <a:ext cx="1395882" cy="978188"/>
              <a:chOff x="356719" y="1329280"/>
              <a:chExt cx="1395882" cy="978188"/>
            </a:xfrm>
          </p:grpSpPr>
          <p:sp>
            <p:nvSpPr>
              <p:cNvPr id="179" name="Oval 178"/>
              <p:cNvSpPr/>
              <p:nvPr/>
            </p:nvSpPr>
            <p:spPr>
              <a:xfrm>
                <a:off x="762000" y="1329280"/>
                <a:ext cx="685800" cy="685800"/>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dirty="0">
                  <a:solidFill>
                    <a:srgbClr val="FFFFFF"/>
                  </a:solidFill>
                  <a:latin typeface="Arial"/>
                </a:endParaRPr>
              </a:p>
            </p:txBody>
          </p:sp>
          <p:sp>
            <p:nvSpPr>
              <p:cNvPr id="180" name="TextBox 179"/>
              <p:cNvSpPr txBox="1"/>
              <p:nvPr/>
            </p:nvSpPr>
            <p:spPr>
              <a:xfrm>
                <a:off x="356719" y="2015080"/>
                <a:ext cx="1395882" cy="292388"/>
              </a:xfrm>
              <a:prstGeom prst="rect">
                <a:avLst/>
              </a:prstGeom>
              <a:noFill/>
            </p:spPr>
            <p:txBody>
              <a:bodyPr wrap="square" rtlCol="0">
                <a:spAutoFit/>
              </a:bodyPr>
              <a:lstStyle/>
              <a:p>
                <a:pPr algn="ctr">
                  <a:defRPr/>
                </a:pPr>
                <a:r>
                  <a:rPr lang="en-US" sz="825" dirty="0">
                    <a:solidFill>
                      <a:srgbClr val="2F8FD1"/>
                    </a:solidFill>
                    <a:latin typeface="Lato" panose="020F0502020204030203" pitchFamily="34" charset="0"/>
                    <a:ea typeface="Lato" panose="020F0502020204030203" pitchFamily="34" charset="0"/>
                    <a:cs typeface="Lato" panose="020F0502020204030203" pitchFamily="34" charset="0"/>
                  </a:rPr>
                  <a:t>Surveying</a:t>
                </a:r>
              </a:p>
            </p:txBody>
          </p:sp>
        </p:grpSp>
        <p:sp>
          <p:nvSpPr>
            <p:cNvPr id="222" name="Freeform 111"/>
            <p:cNvSpPr>
              <a:spLocks noEditPoints="1"/>
            </p:cNvSpPr>
            <p:nvPr/>
          </p:nvSpPr>
          <p:spPr bwMode="auto">
            <a:xfrm>
              <a:off x="4463084" y="2769021"/>
              <a:ext cx="315458" cy="317714"/>
            </a:xfrm>
            <a:custGeom>
              <a:avLst/>
              <a:gdLst/>
              <a:ahLst/>
              <a:cxnLst>
                <a:cxn ang="0">
                  <a:pos x="36" y="38"/>
                </a:cxn>
                <a:cxn ang="0">
                  <a:pos x="5" y="38"/>
                </a:cxn>
                <a:cxn ang="0">
                  <a:pos x="0" y="45"/>
                </a:cxn>
                <a:cxn ang="0">
                  <a:pos x="0" y="69"/>
                </a:cxn>
                <a:cxn ang="0">
                  <a:pos x="9" y="74"/>
                </a:cxn>
                <a:cxn ang="0">
                  <a:pos x="9" y="94"/>
                </a:cxn>
                <a:cxn ang="0">
                  <a:pos x="1" y="96"/>
                </a:cxn>
                <a:cxn ang="0">
                  <a:pos x="0" y="121"/>
                </a:cxn>
                <a:cxn ang="0">
                  <a:pos x="1" y="128"/>
                </a:cxn>
                <a:cxn ang="0">
                  <a:pos x="36" y="130"/>
                </a:cxn>
                <a:cxn ang="0">
                  <a:pos x="9" y="150"/>
                </a:cxn>
                <a:cxn ang="0">
                  <a:pos x="0" y="156"/>
                </a:cxn>
                <a:cxn ang="0">
                  <a:pos x="0" y="177"/>
                </a:cxn>
                <a:cxn ang="0">
                  <a:pos x="5" y="186"/>
                </a:cxn>
                <a:cxn ang="0">
                  <a:pos x="36" y="206"/>
                </a:cxn>
                <a:cxn ang="0">
                  <a:pos x="5" y="206"/>
                </a:cxn>
                <a:cxn ang="0">
                  <a:pos x="0" y="215"/>
                </a:cxn>
                <a:cxn ang="0">
                  <a:pos x="0" y="237"/>
                </a:cxn>
                <a:cxn ang="0">
                  <a:pos x="9" y="243"/>
                </a:cxn>
                <a:cxn ang="0">
                  <a:pos x="262" y="281"/>
                </a:cxn>
                <a:cxn ang="0">
                  <a:pos x="275" y="275"/>
                </a:cxn>
                <a:cxn ang="0">
                  <a:pos x="281" y="18"/>
                </a:cxn>
                <a:cxn ang="0">
                  <a:pos x="275" y="5"/>
                </a:cxn>
                <a:cxn ang="0">
                  <a:pos x="262" y="0"/>
                </a:cxn>
                <a:cxn ang="0">
                  <a:pos x="56" y="243"/>
                </a:cxn>
                <a:cxn ang="0">
                  <a:pos x="69" y="243"/>
                </a:cxn>
                <a:cxn ang="0">
                  <a:pos x="74" y="234"/>
                </a:cxn>
                <a:cxn ang="0">
                  <a:pos x="74" y="212"/>
                </a:cxn>
                <a:cxn ang="0">
                  <a:pos x="65" y="206"/>
                </a:cxn>
                <a:cxn ang="0">
                  <a:pos x="65" y="186"/>
                </a:cxn>
                <a:cxn ang="0">
                  <a:pos x="72" y="185"/>
                </a:cxn>
                <a:cxn ang="0">
                  <a:pos x="74" y="159"/>
                </a:cxn>
                <a:cxn ang="0">
                  <a:pos x="72" y="152"/>
                </a:cxn>
                <a:cxn ang="0">
                  <a:pos x="56" y="150"/>
                </a:cxn>
                <a:cxn ang="0">
                  <a:pos x="65" y="130"/>
                </a:cxn>
                <a:cxn ang="0">
                  <a:pos x="74" y="125"/>
                </a:cxn>
                <a:cxn ang="0">
                  <a:pos x="74" y="103"/>
                </a:cxn>
                <a:cxn ang="0">
                  <a:pos x="69" y="94"/>
                </a:cxn>
                <a:cxn ang="0">
                  <a:pos x="56" y="74"/>
                </a:cxn>
                <a:cxn ang="0">
                  <a:pos x="69" y="74"/>
                </a:cxn>
                <a:cxn ang="0">
                  <a:pos x="74" y="65"/>
                </a:cxn>
                <a:cxn ang="0">
                  <a:pos x="74" y="41"/>
                </a:cxn>
                <a:cxn ang="0">
                  <a:pos x="65" y="38"/>
                </a:cxn>
                <a:cxn ang="0">
                  <a:pos x="92" y="18"/>
                </a:cxn>
              </a:cxnLst>
              <a:rect l="0" t="0" r="r" b="b"/>
              <a:pathLst>
                <a:path w="281" h="281">
                  <a:moveTo>
                    <a:pt x="262" y="0"/>
                  </a:moveTo>
                  <a:lnTo>
                    <a:pt x="36" y="0"/>
                  </a:lnTo>
                  <a:lnTo>
                    <a:pt x="36" y="38"/>
                  </a:lnTo>
                  <a:lnTo>
                    <a:pt x="9" y="38"/>
                  </a:lnTo>
                  <a:lnTo>
                    <a:pt x="9" y="38"/>
                  </a:lnTo>
                  <a:lnTo>
                    <a:pt x="5" y="38"/>
                  </a:lnTo>
                  <a:lnTo>
                    <a:pt x="1" y="40"/>
                  </a:lnTo>
                  <a:lnTo>
                    <a:pt x="0" y="41"/>
                  </a:lnTo>
                  <a:lnTo>
                    <a:pt x="0" y="45"/>
                  </a:lnTo>
                  <a:lnTo>
                    <a:pt x="0" y="65"/>
                  </a:lnTo>
                  <a:lnTo>
                    <a:pt x="0" y="65"/>
                  </a:lnTo>
                  <a:lnTo>
                    <a:pt x="0" y="69"/>
                  </a:lnTo>
                  <a:lnTo>
                    <a:pt x="1" y="72"/>
                  </a:lnTo>
                  <a:lnTo>
                    <a:pt x="5" y="74"/>
                  </a:lnTo>
                  <a:lnTo>
                    <a:pt x="9" y="74"/>
                  </a:lnTo>
                  <a:lnTo>
                    <a:pt x="36" y="74"/>
                  </a:lnTo>
                  <a:lnTo>
                    <a:pt x="36" y="94"/>
                  </a:lnTo>
                  <a:lnTo>
                    <a:pt x="9" y="94"/>
                  </a:lnTo>
                  <a:lnTo>
                    <a:pt x="9" y="94"/>
                  </a:lnTo>
                  <a:lnTo>
                    <a:pt x="5" y="94"/>
                  </a:lnTo>
                  <a:lnTo>
                    <a:pt x="1" y="96"/>
                  </a:lnTo>
                  <a:lnTo>
                    <a:pt x="0" y="99"/>
                  </a:lnTo>
                  <a:lnTo>
                    <a:pt x="0" y="103"/>
                  </a:lnTo>
                  <a:lnTo>
                    <a:pt x="0" y="121"/>
                  </a:lnTo>
                  <a:lnTo>
                    <a:pt x="0" y="121"/>
                  </a:lnTo>
                  <a:lnTo>
                    <a:pt x="0" y="125"/>
                  </a:lnTo>
                  <a:lnTo>
                    <a:pt x="1" y="128"/>
                  </a:lnTo>
                  <a:lnTo>
                    <a:pt x="5" y="130"/>
                  </a:lnTo>
                  <a:lnTo>
                    <a:pt x="9" y="130"/>
                  </a:lnTo>
                  <a:lnTo>
                    <a:pt x="36" y="130"/>
                  </a:lnTo>
                  <a:lnTo>
                    <a:pt x="36" y="150"/>
                  </a:lnTo>
                  <a:lnTo>
                    <a:pt x="9" y="150"/>
                  </a:lnTo>
                  <a:lnTo>
                    <a:pt x="9" y="150"/>
                  </a:lnTo>
                  <a:lnTo>
                    <a:pt x="5" y="150"/>
                  </a:lnTo>
                  <a:lnTo>
                    <a:pt x="1" y="152"/>
                  </a:lnTo>
                  <a:lnTo>
                    <a:pt x="0" y="156"/>
                  </a:lnTo>
                  <a:lnTo>
                    <a:pt x="0" y="159"/>
                  </a:lnTo>
                  <a:lnTo>
                    <a:pt x="0" y="177"/>
                  </a:lnTo>
                  <a:lnTo>
                    <a:pt x="0" y="177"/>
                  </a:lnTo>
                  <a:lnTo>
                    <a:pt x="0" y="181"/>
                  </a:lnTo>
                  <a:lnTo>
                    <a:pt x="1" y="185"/>
                  </a:lnTo>
                  <a:lnTo>
                    <a:pt x="5" y="186"/>
                  </a:lnTo>
                  <a:lnTo>
                    <a:pt x="9" y="186"/>
                  </a:lnTo>
                  <a:lnTo>
                    <a:pt x="36" y="186"/>
                  </a:lnTo>
                  <a:lnTo>
                    <a:pt x="36" y="206"/>
                  </a:lnTo>
                  <a:lnTo>
                    <a:pt x="9" y="206"/>
                  </a:lnTo>
                  <a:lnTo>
                    <a:pt x="9" y="206"/>
                  </a:lnTo>
                  <a:lnTo>
                    <a:pt x="5" y="206"/>
                  </a:lnTo>
                  <a:lnTo>
                    <a:pt x="1" y="208"/>
                  </a:lnTo>
                  <a:lnTo>
                    <a:pt x="0" y="212"/>
                  </a:lnTo>
                  <a:lnTo>
                    <a:pt x="0" y="215"/>
                  </a:lnTo>
                  <a:lnTo>
                    <a:pt x="0" y="234"/>
                  </a:lnTo>
                  <a:lnTo>
                    <a:pt x="0" y="234"/>
                  </a:lnTo>
                  <a:lnTo>
                    <a:pt x="0" y="237"/>
                  </a:lnTo>
                  <a:lnTo>
                    <a:pt x="1" y="241"/>
                  </a:lnTo>
                  <a:lnTo>
                    <a:pt x="5" y="243"/>
                  </a:lnTo>
                  <a:lnTo>
                    <a:pt x="9" y="243"/>
                  </a:lnTo>
                  <a:lnTo>
                    <a:pt x="36" y="243"/>
                  </a:lnTo>
                  <a:lnTo>
                    <a:pt x="36" y="281"/>
                  </a:lnTo>
                  <a:lnTo>
                    <a:pt x="262" y="281"/>
                  </a:lnTo>
                  <a:lnTo>
                    <a:pt x="262" y="281"/>
                  </a:lnTo>
                  <a:lnTo>
                    <a:pt x="270" y="279"/>
                  </a:lnTo>
                  <a:lnTo>
                    <a:pt x="275" y="275"/>
                  </a:lnTo>
                  <a:lnTo>
                    <a:pt x="279" y="270"/>
                  </a:lnTo>
                  <a:lnTo>
                    <a:pt x="281" y="261"/>
                  </a:lnTo>
                  <a:lnTo>
                    <a:pt x="281" y="18"/>
                  </a:lnTo>
                  <a:lnTo>
                    <a:pt x="281" y="18"/>
                  </a:lnTo>
                  <a:lnTo>
                    <a:pt x="279" y="11"/>
                  </a:lnTo>
                  <a:lnTo>
                    <a:pt x="275" y="5"/>
                  </a:lnTo>
                  <a:lnTo>
                    <a:pt x="270" y="1"/>
                  </a:lnTo>
                  <a:lnTo>
                    <a:pt x="262" y="0"/>
                  </a:lnTo>
                  <a:lnTo>
                    <a:pt x="262" y="0"/>
                  </a:lnTo>
                  <a:close/>
                  <a:moveTo>
                    <a:pt x="92" y="263"/>
                  </a:moveTo>
                  <a:lnTo>
                    <a:pt x="56" y="263"/>
                  </a:lnTo>
                  <a:lnTo>
                    <a:pt x="56" y="243"/>
                  </a:lnTo>
                  <a:lnTo>
                    <a:pt x="65" y="243"/>
                  </a:lnTo>
                  <a:lnTo>
                    <a:pt x="65" y="243"/>
                  </a:lnTo>
                  <a:lnTo>
                    <a:pt x="69" y="243"/>
                  </a:lnTo>
                  <a:lnTo>
                    <a:pt x="72" y="241"/>
                  </a:lnTo>
                  <a:lnTo>
                    <a:pt x="74" y="237"/>
                  </a:lnTo>
                  <a:lnTo>
                    <a:pt x="74" y="234"/>
                  </a:lnTo>
                  <a:lnTo>
                    <a:pt x="74" y="215"/>
                  </a:lnTo>
                  <a:lnTo>
                    <a:pt x="74" y="215"/>
                  </a:lnTo>
                  <a:lnTo>
                    <a:pt x="74" y="212"/>
                  </a:lnTo>
                  <a:lnTo>
                    <a:pt x="72" y="208"/>
                  </a:lnTo>
                  <a:lnTo>
                    <a:pt x="69" y="206"/>
                  </a:lnTo>
                  <a:lnTo>
                    <a:pt x="65" y="206"/>
                  </a:lnTo>
                  <a:lnTo>
                    <a:pt x="56" y="206"/>
                  </a:lnTo>
                  <a:lnTo>
                    <a:pt x="56" y="186"/>
                  </a:lnTo>
                  <a:lnTo>
                    <a:pt x="65" y="186"/>
                  </a:lnTo>
                  <a:lnTo>
                    <a:pt x="65" y="186"/>
                  </a:lnTo>
                  <a:lnTo>
                    <a:pt x="69" y="186"/>
                  </a:lnTo>
                  <a:lnTo>
                    <a:pt x="72" y="185"/>
                  </a:lnTo>
                  <a:lnTo>
                    <a:pt x="74" y="181"/>
                  </a:lnTo>
                  <a:lnTo>
                    <a:pt x="74" y="177"/>
                  </a:lnTo>
                  <a:lnTo>
                    <a:pt x="74" y="159"/>
                  </a:lnTo>
                  <a:lnTo>
                    <a:pt x="74" y="159"/>
                  </a:lnTo>
                  <a:lnTo>
                    <a:pt x="74" y="156"/>
                  </a:lnTo>
                  <a:lnTo>
                    <a:pt x="72" y="152"/>
                  </a:lnTo>
                  <a:lnTo>
                    <a:pt x="69" y="150"/>
                  </a:lnTo>
                  <a:lnTo>
                    <a:pt x="65" y="150"/>
                  </a:lnTo>
                  <a:lnTo>
                    <a:pt x="56" y="150"/>
                  </a:lnTo>
                  <a:lnTo>
                    <a:pt x="56" y="130"/>
                  </a:lnTo>
                  <a:lnTo>
                    <a:pt x="65" y="130"/>
                  </a:lnTo>
                  <a:lnTo>
                    <a:pt x="65" y="130"/>
                  </a:lnTo>
                  <a:lnTo>
                    <a:pt x="69" y="130"/>
                  </a:lnTo>
                  <a:lnTo>
                    <a:pt x="72" y="128"/>
                  </a:lnTo>
                  <a:lnTo>
                    <a:pt x="74" y="125"/>
                  </a:lnTo>
                  <a:lnTo>
                    <a:pt x="74" y="121"/>
                  </a:lnTo>
                  <a:lnTo>
                    <a:pt x="74" y="103"/>
                  </a:lnTo>
                  <a:lnTo>
                    <a:pt x="74" y="103"/>
                  </a:lnTo>
                  <a:lnTo>
                    <a:pt x="74" y="99"/>
                  </a:lnTo>
                  <a:lnTo>
                    <a:pt x="72" y="96"/>
                  </a:lnTo>
                  <a:lnTo>
                    <a:pt x="69" y="94"/>
                  </a:lnTo>
                  <a:lnTo>
                    <a:pt x="65" y="94"/>
                  </a:lnTo>
                  <a:lnTo>
                    <a:pt x="56" y="94"/>
                  </a:lnTo>
                  <a:lnTo>
                    <a:pt x="56" y="74"/>
                  </a:lnTo>
                  <a:lnTo>
                    <a:pt x="65" y="74"/>
                  </a:lnTo>
                  <a:lnTo>
                    <a:pt x="65" y="74"/>
                  </a:lnTo>
                  <a:lnTo>
                    <a:pt x="69" y="74"/>
                  </a:lnTo>
                  <a:lnTo>
                    <a:pt x="72" y="72"/>
                  </a:lnTo>
                  <a:lnTo>
                    <a:pt x="74" y="69"/>
                  </a:lnTo>
                  <a:lnTo>
                    <a:pt x="74" y="65"/>
                  </a:lnTo>
                  <a:lnTo>
                    <a:pt x="74" y="45"/>
                  </a:lnTo>
                  <a:lnTo>
                    <a:pt x="74" y="45"/>
                  </a:lnTo>
                  <a:lnTo>
                    <a:pt x="74" y="41"/>
                  </a:lnTo>
                  <a:lnTo>
                    <a:pt x="72" y="40"/>
                  </a:lnTo>
                  <a:lnTo>
                    <a:pt x="69" y="38"/>
                  </a:lnTo>
                  <a:lnTo>
                    <a:pt x="65" y="38"/>
                  </a:lnTo>
                  <a:lnTo>
                    <a:pt x="56" y="38"/>
                  </a:lnTo>
                  <a:lnTo>
                    <a:pt x="56" y="18"/>
                  </a:lnTo>
                  <a:lnTo>
                    <a:pt x="92" y="18"/>
                  </a:lnTo>
                  <a:lnTo>
                    <a:pt x="92" y="263"/>
                  </a:lnTo>
                  <a:close/>
                </a:path>
              </a:pathLst>
            </a:custGeom>
            <a:solidFill>
              <a:schemeClr val="tx2">
                <a:lumMod val="95000"/>
                <a:lumOff val="5000"/>
              </a:schemeClr>
            </a:solidFill>
            <a:ln w="9525">
              <a:noFill/>
              <a:round/>
              <a:headEnd/>
              <a:tailEnd/>
            </a:ln>
          </p:spPr>
          <p:txBody>
            <a:bodyPr vert="horz" wrap="square" lIns="68580" tIns="34290" rIns="68580" bIns="34290" numCol="1" anchor="t" anchorCtr="0" compatLnSpc="1">
              <a:prstTxWarp prst="textNoShape">
                <a:avLst/>
              </a:prstTxWarp>
            </a:bodyPr>
            <a:lstStyle/>
            <a:p>
              <a:pPr>
                <a:defRPr/>
              </a:pPr>
              <a:endParaRPr lang="en-US" sz="1350">
                <a:solidFill>
                  <a:srgbClr val="E16D22"/>
                </a:solidFill>
                <a:latin typeface="Arial"/>
              </a:endParaRPr>
            </a:p>
          </p:txBody>
        </p:sp>
      </p:grpSp>
      <p:grpSp>
        <p:nvGrpSpPr>
          <p:cNvPr id="19" name="Group 18"/>
          <p:cNvGrpSpPr/>
          <p:nvPr/>
        </p:nvGrpSpPr>
        <p:grpSpPr>
          <a:xfrm>
            <a:off x="6708838" y="1916832"/>
            <a:ext cx="1046912" cy="1023387"/>
            <a:chOff x="7421117" y="1361800"/>
            <a:chExt cx="1395882" cy="972833"/>
          </a:xfrm>
        </p:grpSpPr>
        <p:grpSp>
          <p:nvGrpSpPr>
            <p:cNvPr id="193" name="Group 192"/>
            <p:cNvGrpSpPr/>
            <p:nvPr/>
          </p:nvGrpSpPr>
          <p:grpSpPr>
            <a:xfrm>
              <a:off x="7421117" y="1361800"/>
              <a:ext cx="1395882" cy="972833"/>
              <a:chOff x="356719" y="1334635"/>
              <a:chExt cx="1395882" cy="972833"/>
            </a:xfrm>
          </p:grpSpPr>
          <p:sp>
            <p:nvSpPr>
              <p:cNvPr id="194" name="Oval 193"/>
              <p:cNvSpPr/>
              <p:nvPr/>
            </p:nvSpPr>
            <p:spPr>
              <a:xfrm>
                <a:off x="736363" y="1334635"/>
                <a:ext cx="685800" cy="685800"/>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dirty="0">
                  <a:solidFill>
                    <a:srgbClr val="FFFFFF"/>
                  </a:solidFill>
                  <a:latin typeface="Arial"/>
                </a:endParaRPr>
              </a:p>
            </p:txBody>
          </p:sp>
          <p:sp>
            <p:nvSpPr>
              <p:cNvPr id="195" name="TextBox 194"/>
              <p:cNvSpPr txBox="1"/>
              <p:nvPr/>
            </p:nvSpPr>
            <p:spPr>
              <a:xfrm>
                <a:off x="356719" y="2015080"/>
                <a:ext cx="1395882" cy="292388"/>
              </a:xfrm>
              <a:prstGeom prst="rect">
                <a:avLst/>
              </a:prstGeom>
              <a:noFill/>
            </p:spPr>
            <p:txBody>
              <a:bodyPr wrap="square" rtlCol="0">
                <a:spAutoFit/>
              </a:bodyPr>
              <a:lstStyle/>
              <a:p>
                <a:pPr algn="ctr">
                  <a:defRPr/>
                </a:pPr>
                <a:r>
                  <a:rPr lang="en-US" sz="825" dirty="0">
                    <a:solidFill>
                      <a:srgbClr val="2F8FD1"/>
                    </a:solidFill>
                    <a:latin typeface="Lato" panose="020F0502020204030203" pitchFamily="34" charset="0"/>
                    <a:ea typeface="Lato" panose="020F0502020204030203" pitchFamily="34" charset="0"/>
                    <a:cs typeface="Lato" panose="020F0502020204030203" pitchFamily="34" charset="0"/>
                  </a:rPr>
                  <a:t>Creative &amp; Digital</a:t>
                </a:r>
              </a:p>
            </p:txBody>
          </p:sp>
        </p:grpSp>
        <p:grpSp>
          <p:nvGrpSpPr>
            <p:cNvPr id="229" name="Group 228"/>
            <p:cNvGrpSpPr/>
            <p:nvPr/>
          </p:nvGrpSpPr>
          <p:grpSpPr>
            <a:xfrm>
              <a:off x="7978555" y="1581959"/>
              <a:ext cx="330211" cy="255429"/>
              <a:chOff x="3727889" y="-113301"/>
              <a:chExt cx="548381" cy="424189"/>
            </a:xfrm>
            <a:solidFill>
              <a:schemeClr val="tx1"/>
            </a:solidFill>
          </p:grpSpPr>
          <p:sp>
            <p:nvSpPr>
              <p:cNvPr id="230" name="Oval 43"/>
              <p:cNvSpPr>
                <a:spLocks noChangeArrowheads="1"/>
              </p:cNvSpPr>
              <p:nvPr/>
            </p:nvSpPr>
            <p:spPr bwMode="auto">
              <a:xfrm>
                <a:off x="3954500" y="47987"/>
                <a:ext cx="96773" cy="9758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en-US" sz="1350" dirty="0">
                  <a:solidFill>
                    <a:srgbClr val="E16D22"/>
                  </a:solidFill>
                  <a:latin typeface="Arial"/>
                </a:endParaRPr>
              </a:p>
            </p:txBody>
          </p:sp>
          <p:sp>
            <p:nvSpPr>
              <p:cNvPr id="231" name="Freeform 44"/>
              <p:cNvSpPr>
                <a:spLocks/>
              </p:cNvSpPr>
              <p:nvPr/>
            </p:nvSpPr>
            <p:spPr bwMode="auto">
              <a:xfrm>
                <a:off x="4042402" y="-20560"/>
                <a:ext cx="98386" cy="238707"/>
              </a:xfrm>
              <a:custGeom>
                <a:avLst/>
                <a:gdLst>
                  <a:gd name="T0" fmla="*/ 34 w 52"/>
                  <a:gd name="T1" fmla="*/ 61 h 125"/>
                  <a:gd name="T2" fmla="*/ 0 w 52"/>
                  <a:gd name="T3" fmla="*/ 112 h 125"/>
                  <a:gd name="T4" fmla="*/ 15 w 52"/>
                  <a:gd name="T5" fmla="*/ 125 h 125"/>
                  <a:gd name="T6" fmla="*/ 52 w 52"/>
                  <a:gd name="T7" fmla="*/ 61 h 125"/>
                  <a:gd name="T8" fmla="*/ 18 w 52"/>
                  <a:gd name="T9" fmla="*/ 0 h 125"/>
                  <a:gd name="T10" fmla="*/ 4 w 52"/>
                  <a:gd name="T11" fmla="*/ 12 h 125"/>
                  <a:gd name="T12" fmla="*/ 34 w 52"/>
                  <a:gd name="T13" fmla="*/ 61 h 125"/>
                </a:gdLst>
                <a:ahLst/>
                <a:cxnLst>
                  <a:cxn ang="0">
                    <a:pos x="T0" y="T1"/>
                  </a:cxn>
                  <a:cxn ang="0">
                    <a:pos x="T2" y="T3"/>
                  </a:cxn>
                  <a:cxn ang="0">
                    <a:pos x="T4" y="T5"/>
                  </a:cxn>
                  <a:cxn ang="0">
                    <a:pos x="T6" y="T7"/>
                  </a:cxn>
                  <a:cxn ang="0">
                    <a:pos x="T8" y="T9"/>
                  </a:cxn>
                  <a:cxn ang="0">
                    <a:pos x="T10" y="T11"/>
                  </a:cxn>
                  <a:cxn ang="0">
                    <a:pos x="T12" y="T13"/>
                  </a:cxn>
                </a:cxnLst>
                <a:rect l="0" t="0" r="r" b="b"/>
                <a:pathLst>
                  <a:path w="52" h="125">
                    <a:moveTo>
                      <a:pt x="34" y="61"/>
                    </a:moveTo>
                    <a:cubicBezTo>
                      <a:pt x="34" y="84"/>
                      <a:pt x="20" y="104"/>
                      <a:pt x="0" y="112"/>
                    </a:cubicBezTo>
                    <a:cubicBezTo>
                      <a:pt x="15" y="125"/>
                      <a:pt x="15" y="125"/>
                      <a:pt x="15" y="125"/>
                    </a:cubicBezTo>
                    <a:cubicBezTo>
                      <a:pt x="37" y="113"/>
                      <a:pt x="52" y="89"/>
                      <a:pt x="52" y="61"/>
                    </a:cubicBezTo>
                    <a:cubicBezTo>
                      <a:pt x="52" y="35"/>
                      <a:pt x="39" y="13"/>
                      <a:pt x="18" y="0"/>
                    </a:cubicBezTo>
                    <a:cubicBezTo>
                      <a:pt x="4" y="12"/>
                      <a:pt x="4" y="12"/>
                      <a:pt x="4" y="12"/>
                    </a:cubicBezTo>
                    <a:cubicBezTo>
                      <a:pt x="22" y="21"/>
                      <a:pt x="34" y="40"/>
                      <a:pt x="34" y="61"/>
                    </a:cubicBezTo>
                    <a:close/>
                  </a:path>
                </a:pathLst>
              </a:custGeom>
              <a:solidFill>
                <a:schemeClr val="tx2">
                  <a:lumMod val="95000"/>
                  <a:lumOff val="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en-US" sz="1350" dirty="0">
                  <a:solidFill>
                    <a:srgbClr val="E16D22"/>
                  </a:solidFill>
                  <a:latin typeface="Arial"/>
                </a:endParaRPr>
              </a:p>
            </p:txBody>
          </p:sp>
          <p:sp>
            <p:nvSpPr>
              <p:cNvPr id="232" name="Freeform 45"/>
              <p:cNvSpPr>
                <a:spLocks/>
              </p:cNvSpPr>
              <p:nvPr/>
            </p:nvSpPr>
            <p:spPr bwMode="auto">
              <a:xfrm>
                <a:off x="4093208" y="-62495"/>
                <a:ext cx="114515" cy="322577"/>
              </a:xfrm>
              <a:custGeom>
                <a:avLst/>
                <a:gdLst>
                  <a:gd name="T0" fmla="*/ 40 w 60"/>
                  <a:gd name="T1" fmla="*/ 83 h 169"/>
                  <a:gd name="T2" fmla="*/ 0 w 60"/>
                  <a:gd name="T3" fmla="*/ 155 h 169"/>
                  <a:gd name="T4" fmla="*/ 15 w 60"/>
                  <a:gd name="T5" fmla="*/ 169 h 169"/>
                  <a:gd name="T6" fmla="*/ 60 w 60"/>
                  <a:gd name="T7" fmla="*/ 83 h 169"/>
                  <a:gd name="T8" fmla="*/ 19 w 60"/>
                  <a:gd name="T9" fmla="*/ 0 h 169"/>
                  <a:gd name="T10" fmla="*/ 3 w 60"/>
                  <a:gd name="T11" fmla="*/ 14 h 169"/>
                  <a:gd name="T12" fmla="*/ 40 w 60"/>
                  <a:gd name="T13" fmla="*/ 83 h 169"/>
                </a:gdLst>
                <a:ahLst/>
                <a:cxnLst>
                  <a:cxn ang="0">
                    <a:pos x="T0" y="T1"/>
                  </a:cxn>
                  <a:cxn ang="0">
                    <a:pos x="T2" y="T3"/>
                  </a:cxn>
                  <a:cxn ang="0">
                    <a:pos x="T4" y="T5"/>
                  </a:cxn>
                  <a:cxn ang="0">
                    <a:pos x="T6" y="T7"/>
                  </a:cxn>
                  <a:cxn ang="0">
                    <a:pos x="T8" y="T9"/>
                  </a:cxn>
                  <a:cxn ang="0">
                    <a:pos x="T10" y="T11"/>
                  </a:cxn>
                  <a:cxn ang="0">
                    <a:pos x="T12" y="T13"/>
                  </a:cxn>
                </a:cxnLst>
                <a:rect l="0" t="0" r="r" b="b"/>
                <a:pathLst>
                  <a:path w="60" h="169">
                    <a:moveTo>
                      <a:pt x="40" y="83"/>
                    </a:moveTo>
                    <a:cubicBezTo>
                      <a:pt x="40" y="114"/>
                      <a:pt x="24" y="140"/>
                      <a:pt x="0" y="155"/>
                    </a:cubicBezTo>
                    <a:cubicBezTo>
                      <a:pt x="15" y="169"/>
                      <a:pt x="15" y="169"/>
                      <a:pt x="15" y="169"/>
                    </a:cubicBezTo>
                    <a:cubicBezTo>
                      <a:pt x="42" y="150"/>
                      <a:pt x="60" y="119"/>
                      <a:pt x="60" y="83"/>
                    </a:cubicBezTo>
                    <a:cubicBezTo>
                      <a:pt x="60" y="49"/>
                      <a:pt x="44" y="19"/>
                      <a:pt x="19" y="0"/>
                    </a:cubicBezTo>
                    <a:cubicBezTo>
                      <a:pt x="3" y="14"/>
                      <a:pt x="3" y="14"/>
                      <a:pt x="3" y="14"/>
                    </a:cubicBezTo>
                    <a:cubicBezTo>
                      <a:pt x="25" y="29"/>
                      <a:pt x="40" y="54"/>
                      <a:pt x="40" y="83"/>
                    </a:cubicBezTo>
                    <a:close/>
                  </a:path>
                </a:pathLst>
              </a:custGeom>
              <a:solidFill>
                <a:schemeClr val="tx2">
                  <a:lumMod val="95000"/>
                  <a:lumOff val="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en-US" sz="1350" dirty="0">
                  <a:solidFill>
                    <a:srgbClr val="E16D22"/>
                  </a:solidFill>
                  <a:latin typeface="Arial"/>
                </a:endParaRPr>
              </a:p>
            </p:txBody>
          </p:sp>
          <p:sp>
            <p:nvSpPr>
              <p:cNvPr id="233" name="Freeform 46"/>
              <p:cNvSpPr>
                <a:spLocks/>
              </p:cNvSpPr>
              <p:nvPr/>
            </p:nvSpPr>
            <p:spPr bwMode="auto">
              <a:xfrm>
                <a:off x="4143207" y="-113301"/>
                <a:ext cx="133063" cy="424189"/>
              </a:xfrm>
              <a:custGeom>
                <a:avLst/>
                <a:gdLst>
                  <a:gd name="T0" fmla="*/ 49 w 70"/>
                  <a:gd name="T1" fmla="*/ 110 h 223"/>
                  <a:gd name="T2" fmla="*/ 0 w 70"/>
                  <a:gd name="T3" fmla="*/ 209 h 223"/>
                  <a:gd name="T4" fmla="*/ 16 w 70"/>
                  <a:gd name="T5" fmla="*/ 223 h 223"/>
                  <a:gd name="T6" fmla="*/ 70 w 70"/>
                  <a:gd name="T7" fmla="*/ 110 h 223"/>
                  <a:gd name="T8" fmla="*/ 19 w 70"/>
                  <a:gd name="T9" fmla="*/ 0 h 223"/>
                  <a:gd name="T10" fmla="*/ 3 w 70"/>
                  <a:gd name="T11" fmla="*/ 14 h 223"/>
                  <a:gd name="T12" fmla="*/ 49 w 70"/>
                  <a:gd name="T13" fmla="*/ 110 h 223"/>
                </a:gdLst>
                <a:ahLst/>
                <a:cxnLst>
                  <a:cxn ang="0">
                    <a:pos x="T0" y="T1"/>
                  </a:cxn>
                  <a:cxn ang="0">
                    <a:pos x="T2" y="T3"/>
                  </a:cxn>
                  <a:cxn ang="0">
                    <a:pos x="T4" y="T5"/>
                  </a:cxn>
                  <a:cxn ang="0">
                    <a:pos x="T6" y="T7"/>
                  </a:cxn>
                  <a:cxn ang="0">
                    <a:pos x="T8" y="T9"/>
                  </a:cxn>
                  <a:cxn ang="0">
                    <a:pos x="T10" y="T11"/>
                  </a:cxn>
                  <a:cxn ang="0">
                    <a:pos x="T12" y="T13"/>
                  </a:cxn>
                </a:cxnLst>
                <a:rect l="0" t="0" r="r" b="b"/>
                <a:pathLst>
                  <a:path w="70" h="223">
                    <a:moveTo>
                      <a:pt x="49" y="110"/>
                    </a:moveTo>
                    <a:cubicBezTo>
                      <a:pt x="49" y="151"/>
                      <a:pt x="30" y="186"/>
                      <a:pt x="0" y="209"/>
                    </a:cubicBezTo>
                    <a:cubicBezTo>
                      <a:pt x="16" y="223"/>
                      <a:pt x="16" y="223"/>
                      <a:pt x="16" y="223"/>
                    </a:cubicBezTo>
                    <a:cubicBezTo>
                      <a:pt x="49" y="197"/>
                      <a:pt x="70" y="156"/>
                      <a:pt x="70" y="110"/>
                    </a:cubicBezTo>
                    <a:cubicBezTo>
                      <a:pt x="70" y="66"/>
                      <a:pt x="50" y="26"/>
                      <a:pt x="19" y="0"/>
                    </a:cubicBezTo>
                    <a:cubicBezTo>
                      <a:pt x="3" y="14"/>
                      <a:pt x="3" y="14"/>
                      <a:pt x="3" y="14"/>
                    </a:cubicBezTo>
                    <a:cubicBezTo>
                      <a:pt x="31" y="37"/>
                      <a:pt x="49" y="71"/>
                      <a:pt x="49" y="110"/>
                    </a:cubicBezTo>
                    <a:close/>
                  </a:path>
                </a:pathLst>
              </a:custGeom>
              <a:solidFill>
                <a:schemeClr val="tx2">
                  <a:lumMod val="95000"/>
                  <a:lumOff val="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en-US" sz="1350" dirty="0">
                  <a:solidFill>
                    <a:srgbClr val="E16D22"/>
                  </a:solidFill>
                  <a:latin typeface="Arial"/>
                </a:endParaRPr>
              </a:p>
            </p:txBody>
          </p:sp>
          <p:sp>
            <p:nvSpPr>
              <p:cNvPr id="234" name="Oval 47"/>
              <p:cNvSpPr>
                <a:spLocks noChangeArrowheads="1"/>
              </p:cNvSpPr>
              <p:nvPr/>
            </p:nvSpPr>
            <p:spPr bwMode="auto">
              <a:xfrm>
                <a:off x="3952887" y="52019"/>
                <a:ext cx="96773" cy="97580"/>
              </a:xfrm>
              <a:prstGeom prst="ellipse">
                <a:avLst/>
              </a:prstGeom>
              <a:solidFill>
                <a:schemeClr val="tx2">
                  <a:lumMod val="95000"/>
                  <a:lumOff val="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en-US" sz="1350" dirty="0">
                  <a:solidFill>
                    <a:srgbClr val="E16D22"/>
                  </a:solidFill>
                  <a:latin typeface="Arial"/>
                </a:endParaRPr>
              </a:p>
            </p:txBody>
          </p:sp>
          <p:sp>
            <p:nvSpPr>
              <p:cNvPr id="235" name="Freeform 48"/>
              <p:cNvSpPr>
                <a:spLocks/>
              </p:cNvSpPr>
              <p:nvPr/>
            </p:nvSpPr>
            <p:spPr bwMode="auto">
              <a:xfrm>
                <a:off x="3863371" y="-20560"/>
                <a:ext cx="98386" cy="238707"/>
              </a:xfrm>
              <a:custGeom>
                <a:avLst/>
                <a:gdLst>
                  <a:gd name="T0" fmla="*/ 18 w 52"/>
                  <a:gd name="T1" fmla="*/ 64 h 125"/>
                  <a:gd name="T2" fmla="*/ 52 w 52"/>
                  <a:gd name="T3" fmla="*/ 13 h 125"/>
                  <a:gd name="T4" fmla="*/ 38 w 52"/>
                  <a:gd name="T5" fmla="*/ 0 h 125"/>
                  <a:gd name="T6" fmla="*/ 0 w 52"/>
                  <a:gd name="T7" fmla="*/ 64 h 125"/>
                  <a:gd name="T8" fmla="*/ 34 w 52"/>
                  <a:gd name="T9" fmla="*/ 125 h 125"/>
                  <a:gd name="T10" fmla="*/ 48 w 52"/>
                  <a:gd name="T11" fmla="*/ 113 h 125"/>
                  <a:gd name="T12" fmla="*/ 18 w 52"/>
                  <a:gd name="T13" fmla="*/ 64 h 125"/>
                </a:gdLst>
                <a:ahLst/>
                <a:cxnLst>
                  <a:cxn ang="0">
                    <a:pos x="T0" y="T1"/>
                  </a:cxn>
                  <a:cxn ang="0">
                    <a:pos x="T2" y="T3"/>
                  </a:cxn>
                  <a:cxn ang="0">
                    <a:pos x="T4" y="T5"/>
                  </a:cxn>
                  <a:cxn ang="0">
                    <a:pos x="T6" y="T7"/>
                  </a:cxn>
                  <a:cxn ang="0">
                    <a:pos x="T8" y="T9"/>
                  </a:cxn>
                  <a:cxn ang="0">
                    <a:pos x="T10" y="T11"/>
                  </a:cxn>
                  <a:cxn ang="0">
                    <a:pos x="T12" y="T13"/>
                  </a:cxn>
                </a:cxnLst>
                <a:rect l="0" t="0" r="r" b="b"/>
                <a:pathLst>
                  <a:path w="52" h="125">
                    <a:moveTo>
                      <a:pt x="18" y="64"/>
                    </a:moveTo>
                    <a:cubicBezTo>
                      <a:pt x="18" y="41"/>
                      <a:pt x="32" y="21"/>
                      <a:pt x="52" y="13"/>
                    </a:cubicBezTo>
                    <a:cubicBezTo>
                      <a:pt x="38" y="0"/>
                      <a:pt x="38" y="0"/>
                      <a:pt x="38" y="0"/>
                    </a:cubicBezTo>
                    <a:cubicBezTo>
                      <a:pt x="15" y="12"/>
                      <a:pt x="0" y="36"/>
                      <a:pt x="0" y="64"/>
                    </a:cubicBezTo>
                    <a:cubicBezTo>
                      <a:pt x="0" y="90"/>
                      <a:pt x="14" y="113"/>
                      <a:pt x="34" y="125"/>
                    </a:cubicBezTo>
                    <a:cubicBezTo>
                      <a:pt x="48" y="113"/>
                      <a:pt x="48" y="113"/>
                      <a:pt x="48" y="113"/>
                    </a:cubicBezTo>
                    <a:cubicBezTo>
                      <a:pt x="30" y="104"/>
                      <a:pt x="18" y="85"/>
                      <a:pt x="18" y="64"/>
                    </a:cubicBezTo>
                    <a:close/>
                  </a:path>
                </a:pathLst>
              </a:custGeom>
              <a:solidFill>
                <a:schemeClr val="tx2">
                  <a:lumMod val="95000"/>
                  <a:lumOff val="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en-US" sz="1350" dirty="0">
                  <a:solidFill>
                    <a:srgbClr val="E16D22"/>
                  </a:solidFill>
                  <a:latin typeface="Arial"/>
                </a:endParaRPr>
              </a:p>
            </p:txBody>
          </p:sp>
          <p:sp>
            <p:nvSpPr>
              <p:cNvPr id="236" name="Freeform 49"/>
              <p:cNvSpPr>
                <a:spLocks/>
              </p:cNvSpPr>
              <p:nvPr/>
            </p:nvSpPr>
            <p:spPr bwMode="auto">
              <a:xfrm>
                <a:off x="3796437" y="-62495"/>
                <a:ext cx="116128" cy="322577"/>
              </a:xfrm>
              <a:custGeom>
                <a:avLst/>
                <a:gdLst>
                  <a:gd name="T0" fmla="*/ 20 w 61"/>
                  <a:gd name="T1" fmla="*/ 86 h 169"/>
                  <a:gd name="T2" fmla="*/ 61 w 61"/>
                  <a:gd name="T3" fmla="*/ 14 h 169"/>
                  <a:gd name="T4" fmla="*/ 45 w 61"/>
                  <a:gd name="T5" fmla="*/ 0 h 169"/>
                  <a:gd name="T6" fmla="*/ 0 w 61"/>
                  <a:gd name="T7" fmla="*/ 86 h 169"/>
                  <a:gd name="T8" fmla="*/ 42 w 61"/>
                  <a:gd name="T9" fmla="*/ 169 h 169"/>
                  <a:gd name="T10" fmla="*/ 57 w 61"/>
                  <a:gd name="T11" fmla="*/ 155 h 169"/>
                  <a:gd name="T12" fmla="*/ 20 w 61"/>
                  <a:gd name="T13" fmla="*/ 86 h 169"/>
                </a:gdLst>
                <a:ahLst/>
                <a:cxnLst>
                  <a:cxn ang="0">
                    <a:pos x="T0" y="T1"/>
                  </a:cxn>
                  <a:cxn ang="0">
                    <a:pos x="T2" y="T3"/>
                  </a:cxn>
                  <a:cxn ang="0">
                    <a:pos x="T4" y="T5"/>
                  </a:cxn>
                  <a:cxn ang="0">
                    <a:pos x="T6" y="T7"/>
                  </a:cxn>
                  <a:cxn ang="0">
                    <a:pos x="T8" y="T9"/>
                  </a:cxn>
                  <a:cxn ang="0">
                    <a:pos x="T10" y="T11"/>
                  </a:cxn>
                  <a:cxn ang="0">
                    <a:pos x="T12" y="T13"/>
                  </a:cxn>
                </a:cxnLst>
                <a:rect l="0" t="0" r="r" b="b"/>
                <a:pathLst>
                  <a:path w="61" h="169">
                    <a:moveTo>
                      <a:pt x="20" y="86"/>
                    </a:moveTo>
                    <a:cubicBezTo>
                      <a:pt x="20" y="55"/>
                      <a:pt x="36" y="29"/>
                      <a:pt x="61" y="14"/>
                    </a:cubicBezTo>
                    <a:cubicBezTo>
                      <a:pt x="45" y="0"/>
                      <a:pt x="45" y="0"/>
                      <a:pt x="45" y="0"/>
                    </a:cubicBezTo>
                    <a:cubicBezTo>
                      <a:pt x="18" y="19"/>
                      <a:pt x="0" y="50"/>
                      <a:pt x="0" y="86"/>
                    </a:cubicBezTo>
                    <a:cubicBezTo>
                      <a:pt x="0" y="120"/>
                      <a:pt x="16" y="150"/>
                      <a:pt x="42" y="169"/>
                    </a:cubicBezTo>
                    <a:cubicBezTo>
                      <a:pt x="57" y="155"/>
                      <a:pt x="57" y="155"/>
                      <a:pt x="57" y="155"/>
                    </a:cubicBezTo>
                    <a:cubicBezTo>
                      <a:pt x="35" y="140"/>
                      <a:pt x="20" y="115"/>
                      <a:pt x="20" y="86"/>
                    </a:cubicBezTo>
                    <a:close/>
                  </a:path>
                </a:pathLst>
              </a:custGeom>
              <a:solidFill>
                <a:schemeClr val="tx2">
                  <a:lumMod val="95000"/>
                  <a:lumOff val="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en-US" sz="1350" dirty="0">
                  <a:solidFill>
                    <a:srgbClr val="E16D22"/>
                  </a:solidFill>
                  <a:latin typeface="Arial"/>
                </a:endParaRPr>
              </a:p>
            </p:txBody>
          </p:sp>
          <p:sp>
            <p:nvSpPr>
              <p:cNvPr id="237" name="Freeform 50"/>
              <p:cNvSpPr>
                <a:spLocks/>
              </p:cNvSpPr>
              <p:nvPr/>
            </p:nvSpPr>
            <p:spPr bwMode="auto">
              <a:xfrm>
                <a:off x="3727889" y="-113301"/>
                <a:ext cx="133063" cy="424189"/>
              </a:xfrm>
              <a:custGeom>
                <a:avLst/>
                <a:gdLst>
                  <a:gd name="T0" fmla="*/ 21 w 70"/>
                  <a:gd name="T1" fmla="*/ 113 h 223"/>
                  <a:gd name="T2" fmla="*/ 70 w 70"/>
                  <a:gd name="T3" fmla="*/ 14 h 223"/>
                  <a:gd name="T4" fmla="*/ 54 w 70"/>
                  <a:gd name="T5" fmla="*/ 0 h 223"/>
                  <a:gd name="T6" fmla="*/ 0 w 70"/>
                  <a:gd name="T7" fmla="*/ 113 h 223"/>
                  <a:gd name="T8" fmla="*/ 51 w 70"/>
                  <a:gd name="T9" fmla="*/ 223 h 223"/>
                  <a:gd name="T10" fmla="*/ 67 w 70"/>
                  <a:gd name="T11" fmla="*/ 209 h 223"/>
                  <a:gd name="T12" fmla="*/ 21 w 70"/>
                  <a:gd name="T13" fmla="*/ 113 h 223"/>
                </a:gdLst>
                <a:ahLst/>
                <a:cxnLst>
                  <a:cxn ang="0">
                    <a:pos x="T0" y="T1"/>
                  </a:cxn>
                  <a:cxn ang="0">
                    <a:pos x="T2" y="T3"/>
                  </a:cxn>
                  <a:cxn ang="0">
                    <a:pos x="T4" y="T5"/>
                  </a:cxn>
                  <a:cxn ang="0">
                    <a:pos x="T6" y="T7"/>
                  </a:cxn>
                  <a:cxn ang="0">
                    <a:pos x="T8" y="T9"/>
                  </a:cxn>
                  <a:cxn ang="0">
                    <a:pos x="T10" y="T11"/>
                  </a:cxn>
                  <a:cxn ang="0">
                    <a:pos x="T12" y="T13"/>
                  </a:cxn>
                </a:cxnLst>
                <a:rect l="0" t="0" r="r" b="b"/>
                <a:pathLst>
                  <a:path w="70" h="223">
                    <a:moveTo>
                      <a:pt x="21" y="113"/>
                    </a:moveTo>
                    <a:cubicBezTo>
                      <a:pt x="21" y="73"/>
                      <a:pt x="40" y="37"/>
                      <a:pt x="70" y="14"/>
                    </a:cubicBezTo>
                    <a:cubicBezTo>
                      <a:pt x="54" y="0"/>
                      <a:pt x="54" y="0"/>
                      <a:pt x="54" y="0"/>
                    </a:cubicBezTo>
                    <a:cubicBezTo>
                      <a:pt x="21" y="26"/>
                      <a:pt x="0" y="67"/>
                      <a:pt x="0" y="113"/>
                    </a:cubicBezTo>
                    <a:cubicBezTo>
                      <a:pt x="0" y="157"/>
                      <a:pt x="20" y="197"/>
                      <a:pt x="51" y="223"/>
                    </a:cubicBezTo>
                    <a:cubicBezTo>
                      <a:pt x="67" y="209"/>
                      <a:pt x="67" y="209"/>
                      <a:pt x="67" y="209"/>
                    </a:cubicBezTo>
                    <a:cubicBezTo>
                      <a:pt x="39" y="186"/>
                      <a:pt x="21" y="152"/>
                      <a:pt x="21" y="113"/>
                    </a:cubicBezTo>
                    <a:close/>
                  </a:path>
                </a:pathLst>
              </a:custGeom>
              <a:solidFill>
                <a:schemeClr val="tx2">
                  <a:lumMod val="95000"/>
                  <a:lumOff val="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en-US" sz="1350" dirty="0">
                  <a:solidFill>
                    <a:srgbClr val="E16D22"/>
                  </a:solidFill>
                  <a:latin typeface="Arial"/>
                </a:endParaRPr>
              </a:p>
            </p:txBody>
          </p:sp>
        </p:grpSp>
      </p:grpSp>
      <p:grpSp>
        <p:nvGrpSpPr>
          <p:cNvPr id="18" name="Group 17"/>
          <p:cNvGrpSpPr/>
          <p:nvPr/>
        </p:nvGrpSpPr>
        <p:grpSpPr>
          <a:xfrm>
            <a:off x="5385179" y="4033157"/>
            <a:ext cx="1046912" cy="733641"/>
            <a:chOff x="5656239" y="3791884"/>
            <a:chExt cx="1395882" cy="978188"/>
          </a:xfrm>
        </p:grpSpPr>
        <p:grpSp>
          <p:nvGrpSpPr>
            <p:cNvPr id="190" name="Group 189"/>
            <p:cNvGrpSpPr/>
            <p:nvPr/>
          </p:nvGrpSpPr>
          <p:grpSpPr>
            <a:xfrm>
              <a:off x="5656239" y="3791884"/>
              <a:ext cx="1395882" cy="978188"/>
              <a:chOff x="356719" y="1329280"/>
              <a:chExt cx="1395882" cy="978188"/>
            </a:xfrm>
          </p:grpSpPr>
          <p:sp>
            <p:nvSpPr>
              <p:cNvPr id="191" name="Oval 190"/>
              <p:cNvSpPr/>
              <p:nvPr/>
            </p:nvSpPr>
            <p:spPr>
              <a:xfrm>
                <a:off x="736363" y="1329280"/>
                <a:ext cx="685800" cy="685800"/>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dirty="0">
                  <a:solidFill>
                    <a:srgbClr val="FFFFFF"/>
                  </a:solidFill>
                  <a:latin typeface="Arial"/>
                </a:endParaRPr>
              </a:p>
            </p:txBody>
          </p:sp>
          <p:sp>
            <p:nvSpPr>
              <p:cNvPr id="192" name="TextBox 191"/>
              <p:cNvSpPr txBox="1"/>
              <p:nvPr/>
            </p:nvSpPr>
            <p:spPr>
              <a:xfrm>
                <a:off x="356719" y="2015080"/>
                <a:ext cx="1395882" cy="292388"/>
              </a:xfrm>
              <a:prstGeom prst="rect">
                <a:avLst/>
              </a:prstGeom>
              <a:noFill/>
            </p:spPr>
            <p:txBody>
              <a:bodyPr wrap="square" rtlCol="0">
                <a:spAutoFit/>
              </a:bodyPr>
              <a:lstStyle/>
              <a:p>
                <a:pPr algn="ctr">
                  <a:defRPr/>
                </a:pPr>
                <a:r>
                  <a:rPr lang="en-US" sz="825" dirty="0">
                    <a:solidFill>
                      <a:srgbClr val="2F8FD1"/>
                    </a:solidFill>
                    <a:latin typeface="Lato" panose="020F0502020204030203" pitchFamily="34" charset="0"/>
                    <a:ea typeface="Lato" panose="020F0502020204030203" pitchFamily="34" charset="0"/>
                    <a:cs typeface="Lato" panose="020F0502020204030203" pitchFamily="34" charset="0"/>
                  </a:rPr>
                  <a:t>Legal Services</a:t>
                </a:r>
              </a:p>
            </p:txBody>
          </p:sp>
        </p:grpSp>
        <p:sp>
          <p:nvSpPr>
            <p:cNvPr id="242" name="Freeform 55"/>
            <p:cNvSpPr>
              <a:spLocks noEditPoints="1"/>
            </p:cNvSpPr>
            <p:nvPr/>
          </p:nvSpPr>
          <p:spPr bwMode="auto">
            <a:xfrm>
              <a:off x="6181395" y="3948013"/>
              <a:ext cx="394776" cy="340532"/>
            </a:xfrm>
            <a:custGeom>
              <a:avLst/>
              <a:gdLst>
                <a:gd name="T0" fmla="*/ 396429 w 256"/>
                <a:gd name="T1" fmla="*/ 358775 h 220"/>
                <a:gd name="T2" fmla="*/ 19496 w 256"/>
                <a:gd name="T3" fmla="*/ 358775 h 220"/>
                <a:gd name="T4" fmla="*/ 0 w 256"/>
                <a:gd name="T5" fmla="*/ 339205 h 220"/>
                <a:gd name="T6" fmla="*/ 0 w 256"/>
                <a:gd name="T7" fmla="*/ 215265 h 220"/>
                <a:gd name="T8" fmla="*/ 0 w 256"/>
                <a:gd name="T9" fmla="*/ 215265 h 220"/>
                <a:gd name="T10" fmla="*/ 1625 w 256"/>
                <a:gd name="T11" fmla="*/ 208742 h 220"/>
                <a:gd name="T12" fmla="*/ 53615 w 256"/>
                <a:gd name="T13" fmla="*/ 71755 h 220"/>
                <a:gd name="T14" fmla="*/ 71487 w 256"/>
                <a:gd name="T15" fmla="*/ 58709 h 220"/>
                <a:gd name="T16" fmla="*/ 103981 w 256"/>
                <a:gd name="T17" fmla="*/ 58709 h 220"/>
                <a:gd name="T18" fmla="*/ 123478 w 256"/>
                <a:gd name="T19" fmla="*/ 58709 h 220"/>
                <a:gd name="T20" fmla="*/ 123478 w 256"/>
                <a:gd name="T21" fmla="*/ 65232 h 220"/>
                <a:gd name="T22" fmla="*/ 141350 w 256"/>
                <a:gd name="T23" fmla="*/ 97848 h 220"/>
                <a:gd name="T24" fmla="*/ 103981 w 256"/>
                <a:gd name="T25" fmla="*/ 97848 h 220"/>
                <a:gd name="T26" fmla="*/ 84485 w 256"/>
                <a:gd name="T27" fmla="*/ 97848 h 220"/>
                <a:gd name="T28" fmla="*/ 47117 w 256"/>
                <a:gd name="T29" fmla="*/ 195695 h 220"/>
                <a:gd name="T30" fmla="*/ 97482 w 256"/>
                <a:gd name="T31" fmla="*/ 195695 h 220"/>
                <a:gd name="T32" fmla="*/ 110480 w 256"/>
                <a:gd name="T33" fmla="*/ 195695 h 220"/>
                <a:gd name="T34" fmla="*/ 129977 w 256"/>
                <a:gd name="T35" fmla="*/ 215265 h 220"/>
                <a:gd name="T36" fmla="*/ 129977 w 256"/>
                <a:gd name="T37" fmla="*/ 234835 h 220"/>
                <a:gd name="T38" fmla="*/ 285948 w 256"/>
                <a:gd name="T39" fmla="*/ 234835 h 220"/>
                <a:gd name="T40" fmla="*/ 285948 w 256"/>
                <a:gd name="T41" fmla="*/ 215265 h 220"/>
                <a:gd name="T42" fmla="*/ 305445 w 256"/>
                <a:gd name="T43" fmla="*/ 195695 h 220"/>
                <a:gd name="T44" fmla="*/ 324941 w 256"/>
                <a:gd name="T45" fmla="*/ 195695 h 220"/>
                <a:gd name="T46" fmla="*/ 368808 w 256"/>
                <a:gd name="T47" fmla="*/ 195695 h 220"/>
                <a:gd name="T48" fmla="*/ 331440 w 256"/>
                <a:gd name="T49" fmla="*/ 97848 h 220"/>
                <a:gd name="T50" fmla="*/ 311944 w 256"/>
                <a:gd name="T51" fmla="*/ 97848 h 220"/>
                <a:gd name="T52" fmla="*/ 274575 w 256"/>
                <a:gd name="T53" fmla="*/ 97848 h 220"/>
                <a:gd name="T54" fmla="*/ 292447 w 256"/>
                <a:gd name="T55" fmla="*/ 65232 h 220"/>
                <a:gd name="T56" fmla="*/ 292447 w 256"/>
                <a:gd name="T57" fmla="*/ 58709 h 220"/>
                <a:gd name="T58" fmla="*/ 311944 w 256"/>
                <a:gd name="T59" fmla="*/ 58709 h 220"/>
                <a:gd name="T60" fmla="*/ 344438 w 256"/>
                <a:gd name="T61" fmla="*/ 58709 h 220"/>
                <a:gd name="T62" fmla="*/ 362310 w 256"/>
                <a:gd name="T63" fmla="*/ 71755 h 220"/>
                <a:gd name="T64" fmla="*/ 414300 w 256"/>
                <a:gd name="T65" fmla="*/ 208742 h 220"/>
                <a:gd name="T66" fmla="*/ 415925 w 256"/>
                <a:gd name="T67" fmla="*/ 215265 h 220"/>
                <a:gd name="T68" fmla="*/ 415925 w 256"/>
                <a:gd name="T69" fmla="*/ 339205 h 220"/>
                <a:gd name="T70" fmla="*/ 396429 w 256"/>
                <a:gd name="T71" fmla="*/ 358775 h 220"/>
                <a:gd name="T72" fmla="*/ 253454 w 256"/>
                <a:gd name="T73" fmla="*/ 84801 h 220"/>
                <a:gd name="T74" fmla="*/ 240457 w 256"/>
                <a:gd name="T75" fmla="*/ 78278 h 220"/>
                <a:gd name="T76" fmla="*/ 227459 w 256"/>
                <a:gd name="T77" fmla="*/ 66863 h 220"/>
                <a:gd name="T78" fmla="*/ 227459 w 256"/>
                <a:gd name="T79" fmla="*/ 143510 h 220"/>
                <a:gd name="T80" fmla="*/ 227459 w 256"/>
                <a:gd name="T81" fmla="*/ 189172 h 220"/>
                <a:gd name="T82" fmla="*/ 207963 w 256"/>
                <a:gd name="T83" fmla="*/ 208742 h 220"/>
                <a:gd name="T84" fmla="*/ 188466 w 256"/>
                <a:gd name="T85" fmla="*/ 189172 h 220"/>
                <a:gd name="T86" fmla="*/ 188466 w 256"/>
                <a:gd name="T87" fmla="*/ 156556 h 220"/>
                <a:gd name="T88" fmla="*/ 188466 w 256"/>
                <a:gd name="T89" fmla="*/ 66863 h 220"/>
                <a:gd name="T90" fmla="*/ 175468 w 256"/>
                <a:gd name="T91" fmla="*/ 78278 h 220"/>
                <a:gd name="T92" fmla="*/ 162471 w 256"/>
                <a:gd name="T93" fmla="*/ 84801 h 220"/>
                <a:gd name="T94" fmla="*/ 142974 w 256"/>
                <a:gd name="T95" fmla="*/ 65232 h 220"/>
                <a:gd name="T96" fmla="*/ 149473 w 256"/>
                <a:gd name="T97" fmla="*/ 52185 h 220"/>
                <a:gd name="T98" fmla="*/ 194965 w 256"/>
                <a:gd name="T99" fmla="*/ 6523 h 220"/>
                <a:gd name="T100" fmla="*/ 207963 w 256"/>
                <a:gd name="T101" fmla="*/ 0 h 220"/>
                <a:gd name="T102" fmla="*/ 220960 w 256"/>
                <a:gd name="T103" fmla="*/ 6523 h 220"/>
                <a:gd name="T104" fmla="*/ 266452 w 256"/>
                <a:gd name="T105" fmla="*/ 52185 h 220"/>
                <a:gd name="T106" fmla="*/ 272951 w 256"/>
                <a:gd name="T107" fmla="*/ 65232 h 220"/>
                <a:gd name="T108" fmla="*/ 253454 w 256"/>
                <a:gd name="T109" fmla="*/ 84801 h 22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56" h="220">
                  <a:moveTo>
                    <a:pt x="244" y="220"/>
                  </a:moveTo>
                  <a:cubicBezTo>
                    <a:pt x="12" y="220"/>
                    <a:pt x="12" y="220"/>
                    <a:pt x="12" y="220"/>
                  </a:cubicBezTo>
                  <a:cubicBezTo>
                    <a:pt x="5" y="220"/>
                    <a:pt x="0" y="215"/>
                    <a:pt x="0" y="208"/>
                  </a:cubicBezTo>
                  <a:cubicBezTo>
                    <a:pt x="0" y="132"/>
                    <a:pt x="0" y="132"/>
                    <a:pt x="0" y="132"/>
                  </a:cubicBezTo>
                  <a:cubicBezTo>
                    <a:pt x="0" y="132"/>
                    <a:pt x="0" y="132"/>
                    <a:pt x="0" y="132"/>
                  </a:cubicBezTo>
                  <a:cubicBezTo>
                    <a:pt x="0" y="130"/>
                    <a:pt x="0" y="129"/>
                    <a:pt x="1" y="128"/>
                  </a:cubicBezTo>
                  <a:cubicBezTo>
                    <a:pt x="33" y="44"/>
                    <a:pt x="33" y="44"/>
                    <a:pt x="33" y="44"/>
                  </a:cubicBezTo>
                  <a:cubicBezTo>
                    <a:pt x="34" y="39"/>
                    <a:pt x="39" y="36"/>
                    <a:pt x="44" y="36"/>
                  </a:cubicBezTo>
                  <a:cubicBezTo>
                    <a:pt x="64" y="36"/>
                    <a:pt x="64" y="36"/>
                    <a:pt x="64" y="36"/>
                  </a:cubicBezTo>
                  <a:cubicBezTo>
                    <a:pt x="76" y="36"/>
                    <a:pt x="76" y="36"/>
                    <a:pt x="76" y="36"/>
                  </a:cubicBezTo>
                  <a:cubicBezTo>
                    <a:pt x="76" y="37"/>
                    <a:pt x="76" y="39"/>
                    <a:pt x="76" y="40"/>
                  </a:cubicBezTo>
                  <a:cubicBezTo>
                    <a:pt x="76" y="48"/>
                    <a:pt x="80" y="56"/>
                    <a:pt x="87" y="60"/>
                  </a:cubicBezTo>
                  <a:cubicBezTo>
                    <a:pt x="64" y="60"/>
                    <a:pt x="64" y="60"/>
                    <a:pt x="64" y="60"/>
                  </a:cubicBezTo>
                  <a:cubicBezTo>
                    <a:pt x="52" y="60"/>
                    <a:pt x="52" y="60"/>
                    <a:pt x="52" y="60"/>
                  </a:cubicBezTo>
                  <a:cubicBezTo>
                    <a:pt x="29" y="120"/>
                    <a:pt x="29" y="120"/>
                    <a:pt x="29" y="120"/>
                  </a:cubicBezTo>
                  <a:cubicBezTo>
                    <a:pt x="60" y="120"/>
                    <a:pt x="60" y="120"/>
                    <a:pt x="60" y="120"/>
                  </a:cubicBezTo>
                  <a:cubicBezTo>
                    <a:pt x="68" y="120"/>
                    <a:pt x="68" y="120"/>
                    <a:pt x="68" y="120"/>
                  </a:cubicBezTo>
                  <a:cubicBezTo>
                    <a:pt x="75" y="120"/>
                    <a:pt x="80" y="125"/>
                    <a:pt x="80" y="132"/>
                  </a:cubicBezTo>
                  <a:cubicBezTo>
                    <a:pt x="80" y="144"/>
                    <a:pt x="80" y="144"/>
                    <a:pt x="80" y="144"/>
                  </a:cubicBezTo>
                  <a:cubicBezTo>
                    <a:pt x="176" y="144"/>
                    <a:pt x="176" y="144"/>
                    <a:pt x="176" y="144"/>
                  </a:cubicBezTo>
                  <a:cubicBezTo>
                    <a:pt x="176" y="132"/>
                    <a:pt x="176" y="132"/>
                    <a:pt x="176" y="132"/>
                  </a:cubicBezTo>
                  <a:cubicBezTo>
                    <a:pt x="176" y="125"/>
                    <a:pt x="181" y="120"/>
                    <a:pt x="188" y="120"/>
                  </a:cubicBezTo>
                  <a:cubicBezTo>
                    <a:pt x="200" y="120"/>
                    <a:pt x="200" y="120"/>
                    <a:pt x="200" y="120"/>
                  </a:cubicBezTo>
                  <a:cubicBezTo>
                    <a:pt x="227" y="120"/>
                    <a:pt x="227" y="120"/>
                    <a:pt x="227" y="120"/>
                  </a:cubicBezTo>
                  <a:cubicBezTo>
                    <a:pt x="204" y="60"/>
                    <a:pt x="204" y="60"/>
                    <a:pt x="204" y="60"/>
                  </a:cubicBezTo>
                  <a:cubicBezTo>
                    <a:pt x="192" y="60"/>
                    <a:pt x="192" y="60"/>
                    <a:pt x="192" y="60"/>
                  </a:cubicBezTo>
                  <a:cubicBezTo>
                    <a:pt x="169" y="60"/>
                    <a:pt x="169" y="60"/>
                    <a:pt x="169" y="60"/>
                  </a:cubicBezTo>
                  <a:cubicBezTo>
                    <a:pt x="176" y="56"/>
                    <a:pt x="180" y="48"/>
                    <a:pt x="180" y="40"/>
                  </a:cubicBezTo>
                  <a:cubicBezTo>
                    <a:pt x="180" y="39"/>
                    <a:pt x="180" y="37"/>
                    <a:pt x="180" y="36"/>
                  </a:cubicBezTo>
                  <a:cubicBezTo>
                    <a:pt x="192" y="36"/>
                    <a:pt x="192" y="36"/>
                    <a:pt x="192" y="36"/>
                  </a:cubicBezTo>
                  <a:cubicBezTo>
                    <a:pt x="212" y="36"/>
                    <a:pt x="212" y="36"/>
                    <a:pt x="212" y="36"/>
                  </a:cubicBezTo>
                  <a:cubicBezTo>
                    <a:pt x="217" y="36"/>
                    <a:pt x="222" y="39"/>
                    <a:pt x="223" y="44"/>
                  </a:cubicBezTo>
                  <a:cubicBezTo>
                    <a:pt x="255" y="128"/>
                    <a:pt x="255" y="128"/>
                    <a:pt x="255" y="128"/>
                  </a:cubicBezTo>
                  <a:cubicBezTo>
                    <a:pt x="256" y="129"/>
                    <a:pt x="256" y="130"/>
                    <a:pt x="256" y="132"/>
                  </a:cubicBezTo>
                  <a:cubicBezTo>
                    <a:pt x="256" y="208"/>
                    <a:pt x="256" y="208"/>
                    <a:pt x="256" y="208"/>
                  </a:cubicBezTo>
                  <a:cubicBezTo>
                    <a:pt x="256" y="215"/>
                    <a:pt x="251" y="220"/>
                    <a:pt x="244" y="220"/>
                  </a:cubicBezTo>
                  <a:moveTo>
                    <a:pt x="156" y="52"/>
                  </a:moveTo>
                  <a:cubicBezTo>
                    <a:pt x="153" y="52"/>
                    <a:pt x="150" y="51"/>
                    <a:pt x="148" y="48"/>
                  </a:cubicBezTo>
                  <a:cubicBezTo>
                    <a:pt x="140" y="41"/>
                    <a:pt x="140" y="41"/>
                    <a:pt x="140" y="41"/>
                  </a:cubicBezTo>
                  <a:cubicBezTo>
                    <a:pt x="140" y="88"/>
                    <a:pt x="140" y="88"/>
                    <a:pt x="140" y="88"/>
                  </a:cubicBezTo>
                  <a:cubicBezTo>
                    <a:pt x="140" y="116"/>
                    <a:pt x="140" y="116"/>
                    <a:pt x="140" y="116"/>
                  </a:cubicBezTo>
                  <a:cubicBezTo>
                    <a:pt x="140" y="123"/>
                    <a:pt x="135" y="128"/>
                    <a:pt x="128" y="128"/>
                  </a:cubicBezTo>
                  <a:cubicBezTo>
                    <a:pt x="121" y="128"/>
                    <a:pt x="116" y="123"/>
                    <a:pt x="116" y="116"/>
                  </a:cubicBezTo>
                  <a:cubicBezTo>
                    <a:pt x="116" y="96"/>
                    <a:pt x="116" y="96"/>
                    <a:pt x="116" y="96"/>
                  </a:cubicBezTo>
                  <a:cubicBezTo>
                    <a:pt x="116" y="41"/>
                    <a:pt x="116" y="41"/>
                    <a:pt x="116" y="41"/>
                  </a:cubicBezTo>
                  <a:cubicBezTo>
                    <a:pt x="108" y="48"/>
                    <a:pt x="108" y="48"/>
                    <a:pt x="108" y="48"/>
                  </a:cubicBezTo>
                  <a:cubicBezTo>
                    <a:pt x="106" y="51"/>
                    <a:pt x="103" y="52"/>
                    <a:pt x="100" y="52"/>
                  </a:cubicBezTo>
                  <a:cubicBezTo>
                    <a:pt x="93" y="52"/>
                    <a:pt x="88" y="47"/>
                    <a:pt x="88" y="40"/>
                  </a:cubicBezTo>
                  <a:cubicBezTo>
                    <a:pt x="88" y="37"/>
                    <a:pt x="89" y="34"/>
                    <a:pt x="92" y="32"/>
                  </a:cubicBezTo>
                  <a:cubicBezTo>
                    <a:pt x="120" y="4"/>
                    <a:pt x="120" y="4"/>
                    <a:pt x="120" y="4"/>
                  </a:cubicBezTo>
                  <a:cubicBezTo>
                    <a:pt x="122" y="1"/>
                    <a:pt x="125" y="0"/>
                    <a:pt x="128" y="0"/>
                  </a:cubicBezTo>
                  <a:cubicBezTo>
                    <a:pt x="131" y="0"/>
                    <a:pt x="134" y="1"/>
                    <a:pt x="136" y="4"/>
                  </a:cubicBezTo>
                  <a:cubicBezTo>
                    <a:pt x="164" y="32"/>
                    <a:pt x="164" y="32"/>
                    <a:pt x="164" y="32"/>
                  </a:cubicBezTo>
                  <a:cubicBezTo>
                    <a:pt x="167" y="34"/>
                    <a:pt x="168" y="37"/>
                    <a:pt x="168" y="40"/>
                  </a:cubicBezTo>
                  <a:cubicBezTo>
                    <a:pt x="168" y="47"/>
                    <a:pt x="163" y="52"/>
                    <a:pt x="156" y="52"/>
                  </a:cubicBezTo>
                </a:path>
              </a:pathLst>
            </a:custGeom>
            <a:solidFill>
              <a:schemeClr val="tx2">
                <a:lumMod val="95000"/>
                <a:lumOff val="5000"/>
              </a:schemeClr>
            </a:solidFill>
            <a:ln>
              <a:noFill/>
            </a:ln>
          </p:spPr>
          <p:txBody>
            <a:bodyPr/>
            <a:lstStyle/>
            <a:p>
              <a:pPr>
                <a:defRPr/>
              </a:pPr>
              <a:endParaRPr lang="en-US" sz="1013">
                <a:solidFill>
                  <a:srgbClr val="E16D22"/>
                </a:solidFill>
                <a:latin typeface="Arial"/>
              </a:endParaRPr>
            </a:p>
          </p:txBody>
        </p:sp>
      </p:grpSp>
      <p:grpSp>
        <p:nvGrpSpPr>
          <p:cNvPr id="22" name="Group 21"/>
          <p:cNvGrpSpPr/>
          <p:nvPr/>
        </p:nvGrpSpPr>
        <p:grpSpPr>
          <a:xfrm>
            <a:off x="6745500" y="4033157"/>
            <a:ext cx="1046912" cy="1013712"/>
            <a:chOff x="7421117" y="3803038"/>
            <a:chExt cx="1395882" cy="978188"/>
          </a:xfrm>
        </p:grpSpPr>
        <p:grpSp>
          <p:nvGrpSpPr>
            <p:cNvPr id="199" name="Group 198"/>
            <p:cNvGrpSpPr/>
            <p:nvPr/>
          </p:nvGrpSpPr>
          <p:grpSpPr>
            <a:xfrm>
              <a:off x="7421117" y="3803038"/>
              <a:ext cx="1395882" cy="978188"/>
              <a:chOff x="356719" y="1329280"/>
              <a:chExt cx="1395882" cy="978188"/>
            </a:xfrm>
          </p:grpSpPr>
          <p:sp>
            <p:nvSpPr>
              <p:cNvPr id="200" name="Oval 199"/>
              <p:cNvSpPr/>
              <p:nvPr/>
            </p:nvSpPr>
            <p:spPr>
              <a:xfrm>
                <a:off x="736363" y="1329280"/>
                <a:ext cx="685800" cy="685800"/>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a:solidFill>
                    <a:srgbClr val="FFFFFF"/>
                  </a:solidFill>
                  <a:latin typeface="Arial"/>
                </a:endParaRPr>
              </a:p>
            </p:txBody>
          </p:sp>
          <p:sp>
            <p:nvSpPr>
              <p:cNvPr id="201" name="TextBox 200"/>
              <p:cNvSpPr txBox="1"/>
              <p:nvPr/>
            </p:nvSpPr>
            <p:spPr>
              <a:xfrm>
                <a:off x="356719" y="2015080"/>
                <a:ext cx="1395882" cy="292388"/>
              </a:xfrm>
              <a:prstGeom prst="rect">
                <a:avLst/>
              </a:prstGeom>
              <a:noFill/>
            </p:spPr>
            <p:txBody>
              <a:bodyPr wrap="square" rtlCol="0">
                <a:spAutoFit/>
              </a:bodyPr>
              <a:lstStyle/>
              <a:p>
                <a:pPr algn="ctr">
                  <a:defRPr/>
                </a:pPr>
                <a:r>
                  <a:rPr lang="en-US" sz="825" dirty="0">
                    <a:solidFill>
                      <a:srgbClr val="2F8FD1"/>
                    </a:solidFill>
                    <a:latin typeface="Lato" panose="020F0502020204030203" pitchFamily="34" charset="0"/>
                    <a:ea typeface="Lato" panose="020F0502020204030203" pitchFamily="34" charset="0"/>
                    <a:cs typeface="Lato" panose="020F0502020204030203" pitchFamily="34" charset="0"/>
                  </a:rPr>
                  <a:t>Journalism</a:t>
                </a:r>
              </a:p>
            </p:txBody>
          </p:sp>
        </p:grpSp>
        <p:sp>
          <p:nvSpPr>
            <p:cNvPr id="243" name="Freeform 32"/>
            <p:cNvSpPr>
              <a:spLocks noEditPoints="1"/>
            </p:cNvSpPr>
            <p:nvPr/>
          </p:nvSpPr>
          <p:spPr bwMode="auto">
            <a:xfrm>
              <a:off x="7938422" y="3980689"/>
              <a:ext cx="407844" cy="333484"/>
            </a:xfrm>
            <a:custGeom>
              <a:avLst/>
              <a:gdLst/>
              <a:ahLst/>
              <a:cxnLst>
                <a:cxn ang="0">
                  <a:pos x="254" y="0"/>
                </a:cxn>
                <a:cxn ang="0">
                  <a:pos x="239" y="2"/>
                </a:cxn>
                <a:cxn ang="0">
                  <a:pos x="210" y="15"/>
                </a:cxn>
                <a:cxn ang="0">
                  <a:pos x="74" y="149"/>
                </a:cxn>
                <a:cxn ang="0">
                  <a:pos x="69" y="154"/>
                </a:cxn>
                <a:cxn ang="0">
                  <a:pos x="65" y="165"/>
                </a:cxn>
                <a:cxn ang="0">
                  <a:pos x="65" y="178"/>
                </a:cxn>
                <a:cxn ang="0">
                  <a:pos x="69" y="189"/>
                </a:cxn>
                <a:cxn ang="0">
                  <a:pos x="167" y="288"/>
                </a:cxn>
                <a:cxn ang="0">
                  <a:pos x="172" y="292"/>
                </a:cxn>
                <a:cxn ang="0">
                  <a:pos x="183" y="297"/>
                </a:cxn>
                <a:cxn ang="0">
                  <a:pos x="196" y="297"/>
                </a:cxn>
                <a:cxn ang="0">
                  <a:pos x="208" y="292"/>
                </a:cxn>
                <a:cxn ang="0">
                  <a:pos x="339" y="162"/>
                </a:cxn>
                <a:cxn ang="0">
                  <a:pos x="348" y="151"/>
                </a:cxn>
                <a:cxn ang="0">
                  <a:pos x="359" y="122"/>
                </a:cxn>
                <a:cxn ang="0">
                  <a:pos x="361" y="33"/>
                </a:cxn>
                <a:cxn ang="0">
                  <a:pos x="361" y="26"/>
                </a:cxn>
                <a:cxn ang="0">
                  <a:pos x="355" y="15"/>
                </a:cxn>
                <a:cxn ang="0">
                  <a:pos x="346" y="6"/>
                </a:cxn>
                <a:cxn ang="0">
                  <a:pos x="335" y="2"/>
                </a:cxn>
                <a:cxn ang="0">
                  <a:pos x="330" y="0"/>
                </a:cxn>
                <a:cxn ang="0">
                  <a:pos x="286" y="107"/>
                </a:cxn>
                <a:cxn ang="0">
                  <a:pos x="274" y="105"/>
                </a:cxn>
                <a:cxn ang="0">
                  <a:pos x="263" y="98"/>
                </a:cxn>
                <a:cxn ang="0">
                  <a:pos x="257" y="87"/>
                </a:cxn>
                <a:cxn ang="0">
                  <a:pos x="254" y="74"/>
                </a:cxn>
                <a:cxn ang="0">
                  <a:pos x="256" y="69"/>
                </a:cxn>
                <a:cxn ang="0">
                  <a:pos x="259" y="58"/>
                </a:cxn>
                <a:cxn ang="0">
                  <a:pos x="268" y="49"/>
                </a:cxn>
                <a:cxn ang="0">
                  <a:pos x="279" y="44"/>
                </a:cxn>
                <a:cxn ang="0">
                  <a:pos x="286" y="44"/>
                </a:cxn>
                <a:cxn ang="0">
                  <a:pos x="299" y="45"/>
                </a:cxn>
                <a:cxn ang="0">
                  <a:pos x="308" y="53"/>
                </a:cxn>
                <a:cxn ang="0">
                  <a:pos x="315" y="64"/>
                </a:cxn>
                <a:cxn ang="0">
                  <a:pos x="319" y="74"/>
                </a:cxn>
                <a:cxn ang="0">
                  <a:pos x="317" y="82"/>
                </a:cxn>
                <a:cxn ang="0">
                  <a:pos x="314" y="93"/>
                </a:cxn>
                <a:cxn ang="0">
                  <a:pos x="304" y="102"/>
                </a:cxn>
                <a:cxn ang="0">
                  <a:pos x="292" y="107"/>
                </a:cxn>
                <a:cxn ang="0">
                  <a:pos x="286" y="107"/>
                </a:cxn>
                <a:cxn ang="0">
                  <a:pos x="141" y="294"/>
                </a:cxn>
                <a:cxn ang="0">
                  <a:pos x="130" y="297"/>
                </a:cxn>
                <a:cxn ang="0">
                  <a:pos x="112" y="294"/>
                </a:cxn>
                <a:cxn ang="0">
                  <a:pos x="9" y="194"/>
                </a:cxn>
                <a:cxn ang="0">
                  <a:pos x="5" y="189"/>
                </a:cxn>
                <a:cxn ang="0">
                  <a:pos x="0" y="178"/>
                </a:cxn>
                <a:cxn ang="0">
                  <a:pos x="0" y="165"/>
                </a:cxn>
                <a:cxn ang="0">
                  <a:pos x="5" y="154"/>
                </a:cxn>
                <a:cxn ang="0">
                  <a:pos x="136" y="24"/>
                </a:cxn>
                <a:cxn ang="0">
                  <a:pos x="147" y="15"/>
                </a:cxn>
                <a:cxn ang="0">
                  <a:pos x="176" y="2"/>
                </a:cxn>
                <a:cxn ang="0">
                  <a:pos x="27" y="163"/>
                </a:cxn>
                <a:cxn ang="0">
                  <a:pos x="23" y="167"/>
                </a:cxn>
                <a:cxn ang="0">
                  <a:pos x="23" y="176"/>
                </a:cxn>
                <a:cxn ang="0">
                  <a:pos x="27" y="180"/>
                </a:cxn>
              </a:cxnLst>
              <a:rect l="0" t="0" r="r" b="b"/>
              <a:pathLst>
                <a:path w="361" h="297">
                  <a:moveTo>
                    <a:pt x="330" y="0"/>
                  </a:moveTo>
                  <a:lnTo>
                    <a:pt x="254" y="0"/>
                  </a:lnTo>
                  <a:lnTo>
                    <a:pt x="254" y="0"/>
                  </a:lnTo>
                  <a:lnTo>
                    <a:pt x="239" y="2"/>
                  </a:lnTo>
                  <a:lnTo>
                    <a:pt x="225" y="7"/>
                  </a:lnTo>
                  <a:lnTo>
                    <a:pt x="210" y="15"/>
                  </a:lnTo>
                  <a:lnTo>
                    <a:pt x="199" y="24"/>
                  </a:lnTo>
                  <a:lnTo>
                    <a:pt x="74" y="149"/>
                  </a:lnTo>
                  <a:lnTo>
                    <a:pt x="74" y="149"/>
                  </a:lnTo>
                  <a:lnTo>
                    <a:pt x="69" y="154"/>
                  </a:lnTo>
                  <a:lnTo>
                    <a:pt x="67" y="160"/>
                  </a:lnTo>
                  <a:lnTo>
                    <a:pt x="65" y="165"/>
                  </a:lnTo>
                  <a:lnTo>
                    <a:pt x="63" y="172"/>
                  </a:lnTo>
                  <a:lnTo>
                    <a:pt x="65" y="178"/>
                  </a:lnTo>
                  <a:lnTo>
                    <a:pt x="67" y="183"/>
                  </a:lnTo>
                  <a:lnTo>
                    <a:pt x="69" y="189"/>
                  </a:lnTo>
                  <a:lnTo>
                    <a:pt x="74" y="194"/>
                  </a:lnTo>
                  <a:lnTo>
                    <a:pt x="167" y="288"/>
                  </a:lnTo>
                  <a:lnTo>
                    <a:pt x="167" y="288"/>
                  </a:lnTo>
                  <a:lnTo>
                    <a:pt x="172" y="292"/>
                  </a:lnTo>
                  <a:lnTo>
                    <a:pt x="178" y="296"/>
                  </a:lnTo>
                  <a:lnTo>
                    <a:pt x="183" y="297"/>
                  </a:lnTo>
                  <a:lnTo>
                    <a:pt x="190" y="297"/>
                  </a:lnTo>
                  <a:lnTo>
                    <a:pt x="196" y="297"/>
                  </a:lnTo>
                  <a:lnTo>
                    <a:pt x="201" y="296"/>
                  </a:lnTo>
                  <a:lnTo>
                    <a:pt x="208" y="292"/>
                  </a:lnTo>
                  <a:lnTo>
                    <a:pt x="212" y="288"/>
                  </a:lnTo>
                  <a:lnTo>
                    <a:pt x="339" y="162"/>
                  </a:lnTo>
                  <a:lnTo>
                    <a:pt x="339" y="162"/>
                  </a:lnTo>
                  <a:lnTo>
                    <a:pt x="348" y="151"/>
                  </a:lnTo>
                  <a:lnTo>
                    <a:pt x="355" y="136"/>
                  </a:lnTo>
                  <a:lnTo>
                    <a:pt x="359" y="122"/>
                  </a:lnTo>
                  <a:lnTo>
                    <a:pt x="361" y="107"/>
                  </a:lnTo>
                  <a:lnTo>
                    <a:pt x="361" y="33"/>
                  </a:lnTo>
                  <a:lnTo>
                    <a:pt x="361" y="33"/>
                  </a:lnTo>
                  <a:lnTo>
                    <a:pt x="361" y="26"/>
                  </a:lnTo>
                  <a:lnTo>
                    <a:pt x="359" y="20"/>
                  </a:lnTo>
                  <a:lnTo>
                    <a:pt x="355" y="15"/>
                  </a:lnTo>
                  <a:lnTo>
                    <a:pt x="352" y="9"/>
                  </a:lnTo>
                  <a:lnTo>
                    <a:pt x="346" y="6"/>
                  </a:lnTo>
                  <a:lnTo>
                    <a:pt x="341" y="4"/>
                  </a:lnTo>
                  <a:lnTo>
                    <a:pt x="335" y="2"/>
                  </a:lnTo>
                  <a:lnTo>
                    <a:pt x="330" y="0"/>
                  </a:lnTo>
                  <a:lnTo>
                    <a:pt x="330" y="0"/>
                  </a:lnTo>
                  <a:close/>
                  <a:moveTo>
                    <a:pt x="286" y="107"/>
                  </a:moveTo>
                  <a:lnTo>
                    <a:pt x="286" y="107"/>
                  </a:lnTo>
                  <a:lnTo>
                    <a:pt x="279" y="107"/>
                  </a:lnTo>
                  <a:lnTo>
                    <a:pt x="274" y="105"/>
                  </a:lnTo>
                  <a:lnTo>
                    <a:pt x="268" y="102"/>
                  </a:lnTo>
                  <a:lnTo>
                    <a:pt x="263" y="98"/>
                  </a:lnTo>
                  <a:lnTo>
                    <a:pt x="259" y="93"/>
                  </a:lnTo>
                  <a:lnTo>
                    <a:pt x="257" y="87"/>
                  </a:lnTo>
                  <a:lnTo>
                    <a:pt x="256" y="82"/>
                  </a:lnTo>
                  <a:lnTo>
                    <a:pt x="254" y="74"/>
                  </a:lnTo>
                  <a:lnTo>
                    <a:pt x="254" y="74"/>
                  </a:lnTo>
                  <a:lnTo>
                    <a:pt x="256" y="69"/>
                  </a:lnTo>
                  <a:lnTo>
                    <a:pt x="257" y="64"/>
                  </a:lnTo>
                  <a:lnTo>
                    <a:pt x="259" y="58"/>
                  </a:lnTo>
                  <a:lnTo>
                    <a:pt x="263" y="53"/>
                  </a:lnTo>
                  <a:lnTo>
                    <a:pt x="268" y="49"/>
                  </a:lnTo>
                  <a:lnTo>
                    <a:pt x="274" y="45"/>
                  </a:lnTo>
                  <a:lnTo>
                    <a:pt x="279" y="44"/>
                  </a:lnTo>
                  <a:lnTo>
                    <a:pt x="286" y="44"/>
                  </a:lnTo>
                  <a:lnTo>
                    <a:pt x="286" y="44"/>
                  </a:lnTo>
                  <a:lnTo>
                    <a:pt x="292" y="44"/>
                  </a:lnTo>
                  <a:lnTo>
                    <a:pt x="299" y="45"/>
                  </a:lnTo>
                  <a:lnTo>
                    <a:pt x="304" y="49"/>
                  </a:lnTo>
                  <a:lnTo>
                    <a:pt x="308" y="53"/>
                  </a:lnTo>
                  <a:lnTo>
                    <a:pt x="314" y="58"/>
                  </a:lnTo>
                  <a:lnTo>
                    <a:pt x="315" y="64"/>
                  </a:lnTo>
                  <a:lnTo>
                    <a:pt x="317" y="69"/>
                  </a:lnTo>
                  <a:lnTo>
                    <a:pt x="319" y="74"/>
                  </a:lnTo>
                  <a:lnTo>
                    <a:pt x="319" y="74"/>
                  </a:lnTo>
                  <a:lnTo>
                    <a:pt x="317" y="82"/>
                  </a:lnTo>
                  <a:lnTo>
                    <a:pt x="315" y="87"/>
                  </a:lnTo>
                  <a:lnTo>
                    <a:pt x="314" y="93"/>
                  </a:lnTo>
                  <a:lnTo>
                    <a:pt x="308" y="98"/>
                  </a:lnTo>
                  <a:lnTo>
                    <a:pt x="304" y="102"/>
                  </a:lnTo>
                  <a:lnTo>
                    <a:pt x="299" y="105"/>
                  </a:lnTo>
                  <a:lnTo>
                    <a:pt x="292" y="107"/>
                  </a:lnTo>
                  <a:lnTo>
                    <a:pt x="286" y="107"/>
                  </a:lnTo>
                  <a:lnTo>
                    <a:pt x="286" y="107"/>
                  </a:lnTo>
                  <a:close/>
                  <a:moveTo>
                    <a:pt x="27" y="180"/>
                  </a:moveTo>
                  <a:lnTo>
                    <a:pt x="141" y="294"/>
                  </a:lnTo>
                  <a:lnTo>
                    <a:pt x="141" y="294"/>
                  </a:lnTo>
                  <a:lnTo>
                    <a:pt x="130" y="297"/>
                  </a:lnTo>
                  <a:lnTo>
                    <a:pt x="121" y="297"/>
                  </a:lnTo>
                  <a:lnTo>
                    <a:pt x="112" y="294"/>
                  </a:lnTo>
                  <a:lnTo>
                    <a:pt x="103" y="288"/>
                  </a:lnTo>
                  <a:lnTo>
                    <a:pt x="9" y="194"/>
                  </a:lnTo>
                  <a:lnTo>
                    <a:pt x="9" y="194"/>
                  </a:lnTo>
                  <a:lnTo>
                    <a:pt x="5" y="189"/>
                  </a:lnTo>
                  <a:lnTo>
                    <a:pt x="2" y="183"/>
                  </a:lnTo>
                  <a:lnTo>
                    <a:pt x="0" y="178"/>
                  </a:lnTo>
                  <a:lnTo>
                    <a:pt x="0" y="172"/>
                  </a:lnTo>
                  <a:lnTo>
                    <a:pt x="0" y="165"/>
                  </a:lnTo>
                  <a:lnTo>
                    <a:pt x="2" y="160"/>
                  </a:lnTo>
                  <a:lnTo>
                    <a:pt x="5" y="154"/>
                  </a:lnTo>
                  <a:lnTo>
                    <a:pt x="9" y="149"/>
                  </a:lnTo>
                  <a:lnTo>
                    <a:pt x="136" y="24"/>
                  </a:lnTo>
                  <a:lnTo>
                    <a:pt x="136" y="24"/>
                  </a:lnTo>
                  <a:lnTo>
                    <a:pt x="147" y="15"/>
                  </a:lnTo>
                  <a:lnTo>
                    <a:pt x="161" y="7"/>
                  </a:lnTo>
                  <a:lnTo>
                    <a:pt x="176" y="2"/>
                  </a:lnTo>
                  <a:lnTo>
                    <a:pt x="190" y="0"/>
                  </a:lnTo>
                  <a:lnTo>
                    <a:pt x="27" y="163"/>
                  </a:lnTo>
                  <a:lnTo>
                    <a:pt x="27" y="163"/>
                  </a:lnTo>
                  <a:lnTo>
                    <a:pt x="23" y="167"/>
                  </a:lnTo>
                  <a:lnTo>
                    <a:pt x="23" y="172"/>
                  </a:lnTo>
                  <a:lnTo>
                    <a:pt x="23" y="176"/>
                  </a:lnTo>
                  <a:lnTo>
                    <a:pt x="27" y="180"/>
                  </a:lnTo>
                  <a:lnTo>
                    <a:pt x="27" y="180"/>
                  </a:lnTo>
                  <a:close/>
                </a:path>
              </a:pathLst>
            </a:custGeom>
            <a:solidFill>
              <a:schemeClr val="tx2">
                <a:lumMod val="95000"/>
                <a:lumOff val="5000"/>
              </a:schemeClr>
            </a:solidFill>
            <a:ln w="9525">
              <a:noFill/>
              <a:round/>
              <a:headEnd/>
              <a:tailEnd/>
            </a:ln>
          </p:spPr>
          <p:txBody>
            <a:bodyPr vert="horz" wrap="square" lIns="68580" tIns="34290" rIns="68580" bIns="34290" numCol="1" anchor="t" anchorCtr="0" compatLnSpc="1">
              <a:prstTxWarp prst="textNoShape">
                <a:avLst/>
              </a:prstTxWarp>
            </a:bodyPr>
            <a:lstStyle/>
            <a:p>
              <a:pPr>
                <a:defRPr/>
              </a:pPr>
              <a:endParaRPr lang="en-US" sz="1350">
                <a:solidFill>
                  <a:srgbClr val="E16D22"/>
                </a:solidFill>
                <a:latin typeface="Arial"/>
              </a:endParaRPr>
            </a:p>
          </p:txBody>
        </p:sp>
      </p:grpSp>
      <p:grpSp>
        <p:nvGrpSpPr>
          <p:cNvPr id="17" name="Group 16"/>
          <p:cNvGrpSpPr/>
          <p:nvPr/>
        </p:nvGrpSpPr>
        <p:grpSpPr>
          <a:xfrm>
            <a:off x="5257800" y="3134253"/>
            <a:ext cx="1314450" cy="733641"/>
            <a:chOff x="5486400" y="2593345"/>
            <a:chExt cx="1752600" cy="978188"/>
          </a:xfrm>
        </p:grpSpPr>
        <p:grpSp>
          <p:nvGrpSpPr>
            <p:cNvPr id="187" name="Group 186"/>
            <p:cNvGrpSpPr/>
            <p:nvPr/>
          </p:nvGrpSpPr>
          <p:grpSpPr>
            <a:xfrm>
              <a:off x="5486400" y="2593345"/>
              <a:ext cx="1752600" cy="978188"/>
              <a:chOff x="212517" y="1329280"/>
              <a:chExt cx="1752600" cy="978188"/>
            </a:xfrm>
          </p:grpSpPr>
          <p:sp>
            <p:nvSpPr>
              <p:cNvPr id="188" name="Oval 187"/>
              <p:cNvSpPr/>
              <p:nvPr/>
            </p:nvSpPr>
            <p:spPr>
              <a:xfrm>
                <a:off x="762000" y="1329280"/>
                <a:ext cx="685800" cy="685800"/>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dirty="0">
                  <a:solidFill>
                    <a:srgbClr val="FFFFFF"/>
                  </a:solidFill>
                  <a:latin typeface="Arial"/>
                </a:endParaRPr>
              </a:p>
            </p:txBody>
          </p:sp>
          <p:sp>
            <p:nvSpPr>
              <p:cNvPr id="189" name="TextBox 188"/>
              <p:cNvSpPr txBox="1"/>
              <p:nvPr/>
            </p:nvSpPr>
            <p:spPr>
              <a:xfrm>
                <a:off x="212517" y="2015080"/>
                <a:ext cx="1752600" cy="292388"/>
              </a:xfrm>
              <a:prstGeom prst="rect">
                <a:avLst/>
              </a:prstGeom>
              <a:noFill/>
            </p:spPr>
            <p:txBody>
              <a:bodyPr wrap="square" rtlCol="0">
                <a:spAutoFit/>
              </a:bodyPr>
              <a:lstStyle/>
              <a:p>
                <a:pPr algn="ctr">
                  <a:defRPr/>
                </a:pPr>
                <a:r>
                  <a:rPr lang="en-US" sz="825" dirty="0">
                    <a:solidFill>
                      <a:srgbClr val="2F8FD1"/>
                    </a:solidFill>
                    <a:latin typeface="Lato" panose="020F0502020204030203" pitchFamily="34" charset="0"/>
                    <a:ea typeface="Lato" panose="020F0502020204030203" pitchFamily="34" charset="0"/>
                    <a:cs typeface="Lato" panose="020F0502020204030203" pitchFamily="34" charset="0"/>
                  </a:rPr>
                  <a:t>Project management</a:t>
                </a:r>
              </a:p>
            </p:txBody>
          </p:sp>
        </p:grpSp>
        <p:sp>
          <p:nvSpPr>
            <p:cNvPr id="244" name="Freeform 19"/>
            <p:cNvSpPr>
              <a:spLocks noEditPoints="1"/>
            </p:cNvSpPr>
            <p:nvPr/>
          </p:nvSpPr>
          <p:spPr bwMode="auto">
            <a:xfrm>
              <a:off x="6181395" y="2785190"/>
              <a:ext cx="394776" cy="320944"/>
            </a:xfrm>
            <a:custGeom>
              <a:avLst/>
              <a:gdLst>
                <a:gd name="T0" fmla="*/ 396429 w 256"/>
                <a:gd name="T1" fmla="*/ 338137 h 208"/>
                <a:gd name="T2" fmla="*/ 19496 w 256"/>
                <a:gd name="T3" fmla="*/ 338137 h 208"/>
                <a:gd name="T4" fmla="*/ 0 w 256"/>
                <a:gd name="T5" fmla="*/ 318629 h 208"/>
                <a:gd name="T6" fmla="*/ 0 w 256"/>
                <a:gd name="T7" fmla="*/ 19508 h 208"/>
                <a:gd name="T8" fmla="*/ 19496 w 256"/>
                <a:gd name="T9" fmla="*/ 0 h 208"/>
                <a:gd name="T10" fmla="*/ 396429 w 256"/>
                <a:gd name="T11" fmla="*/ 0 h 208"/>
                <a:gd name="T12" fmla="*/ 415925 w 256"/>
                <a:gd name="T13" fmla="*/ 19508 h 208"/>
                <a:gd name="T14" fmla="*/ 415925 w 256"/>
                <a:gd name="T15" fmla="*/ 318629 h 208"/>
                <a:gd name="T16" fmla="*/ 396429 w 256"/>
                <a:gd name="T17" fmla="*/ 338137 h 208"/>
                <a:gd name="T18" fmla="*/ 136475 w 256"/>
                <a:gd name="T19" fmla="*/ 39016 h 208"/>
                <a:gd name="T20" fmla="*/ 38993 w 256"/>
                <a:gd name="T21" fmla="*/ 39016 h 208"/>
                <a:gd name="T22" fmla="*/ 38993 w 256"/>
                <a:gd name="T23" fmla="*/ 299121 h 208"/>
                <a:gd name="T24" fmla="*/ 136475 w 256"/>
                <a:gd name="T25" fmla="*/ 299121 h 208"/>
                <a:gd name="T26" fmla="*/ 136475 w 256"/>
                <a:gd name="T27" fmla="*/ 39016 h 208"/>
                <a:gd name="T28" fmla="*/ 155972 w 256"/>
                <a:gd name="T29" fmla="*/ 299121 h 208"/>
                <a:gd name="T30" fmla="*/ 259953 w 256"/>
                <a:gd name="T31" fmla="*/ 299121 h 208"/>
                <a:gd name="T32" fmla="*/ 259953 w 256"/>
                <a:gd name="T33" fmla="*/ 39016 h 208"/>
                <a:gd name="T34" fmla="*/ 155972 w 256"/>
                <a:gd name="T35" fmla="*/ 39016 h 208"/>
                <a:gd name="T36" fmla="*/ 155972 w 256"/>
                <a:gd name="T37" fmla="*/ 299121 h 208"/>
                <a:gd name="T38" fmla="*/ 376932 w 256"/>
                <a:gd name="T39" fmla="*/ 39016 h 208"/>
                <a:gd name="T40" fmla="*/ 279450 w 256"/>
                <a:gd name="T41" fmla="*/ 39016 h 208"/>
                <a:gd name="T42" fmla="*/ 279450 w 256"/>
                <a:gd name="T43" fmla="*/ 299121 h 208"/>
                <a:gd name="T44" fmla="*/ 376932 w 256"/>
                <a:gd name="T45" fmla="*/ 299121 h 208"/>
                <a:gd name="T46" fmla="*/ 376932 w 256"/>
                <a:gd name="T47" fmla="*/ 39016 h 20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256" h="208">
                  <a:moveTo>
                    <a:pt x="244" y="208"/>
                  </a:moveTo>
                  <a:cubicBezTo>
                    <a:pt x="12" y="208"/>
                    <a:pt x="12" y="208"/>
                    <a:pt x="12" y="208"/>
                  </a:cubicBezTo>
                  <a:cubicBezTo>
                    <a:pt x="5" y="208"/>
                    <a:pt x="0" y="203"/>
                    <a:pt x="0" y="196"/>
                  </a:cubicBezTo>
                  <a:cubicBezTo>
                    <a:pt x="0" y="12"/>
                    <a:pt x="0" y="12"/>
                    <a:pt x="0" y="12"/>
                  </a:cubicBezTo>
                  <a:cubicBezTo>
                    <a:pt x="0" y="5"/>
                    <a:pt x="5" y="0"/>
                    <a:pt x="12" y="0"/>
                  </a:cubicBezTo>
                  <a:cubicBezTo>
                    <a:pt x="244" y="0"/>
                    <a:pt x="244" y="0"/>
                    <a:pt x="244" y="0"/>
                  </a:cubicBezTo>
                  <a:cubicBezTo>
                    <a:pt x="251" y="0"/>
                    <a:pt x="256" y="5"/>
                    <a:pt x="256" y="12"/>
                  </a:cubicBezTo>
                  <a:cubicBezTo>
                    <a:pt x="256" y="196"/>
                    <a:pt x="256" y="196"/>
                    <a:pt x="256" y="196"/>
                  </a:cubicBezTo>
                  <a:cubicBezTo>
                    <a:pt x="256" y="203"/>
                    <a:pt x="251" y="208"/>
                    <a:pt x="244" y="208"/>
                  </a:cubicBezTo>
                  <a:moveTo>
                    <a:pt x="84" y="24"/>
                  </a:moveTo>
                  <a:cubicBezTo>
                    <a:pt x="24" y="24"/>
                    <a:pt x="24" y="24"/>
                    <a:pt x="24" y="24"/>
                  </a:cubicBezTo>
                  <a:cubicBezTo>
                    <a:pt x="24" y="184"/>
                    <a:pt x="24" y="184"/>
                    <a:pt x="24" y="184"/>
                  </a:cubicBezTo>
                  <a:cubicBezTo>
                    <a:pt x="84" y="184"/>
                    <a:pt x="84" y="184"/>
                    <a:pt x="84" y="184"/>
                  </a:cubicBezTo>
                  <a:lnTo>
                    <a:pt x="84" y="24"/>
                  </a:lnTo>
                  <a:close/>
                  <a:moveTo>
                    <a:pt x="96" y="184"/>
                  </a:moveTo>
                  <a:cubicBezTo>
                    <a:pt x="160" y="184"/>
                    <a:pt x="160" y="184"/>
                    <a:pt x="160" y="184"/>
                  </a:cubicBezTo>
                  <a:cubicBezTo>
                    <a:pt x="160" y="24"/>
                    <a:pt x="160" y="24"/>
                    <a:pt x="160" y="24"/>
                  </a:cubicBezTo>
                  <a:cubicBezTo>
                    <a:pt x="96" y="24"/>
                    <a:pt x="96" y="24"/>
                    <a:pt x="96" y="24"/>
                  </a:cubicBezTo>
                  <a:lnTo>
                    <a:pt x="96" y="184"/>
                  </a:lnTo>
                  <a:close/>
                  <a:moveTo>
                    <a:pt x="232" y="24"/>
                  </a:moveTo>
                  <a:cubicBezTo>
                    <a:pt x="172" y="24"/>
                    <a:pt x="172" y="24"/>
                    <a:pt x="172" y="24"/>
                  </a:cubicBezTo>
                  <a:cubicBezTo>
                    <a:pt x="172" y="184"/>
                    <a:pt x="172" y="184"/>
                    <a:pt x="172" y="184"/>
                  </a:cubicBezTo>
                  <a:cubicBezTo>
                    <a:pt x="232" y="184"/>
                    <a:pt x="232" y="184"/>
                    <a:pt x="232" y="184"/>
                  </a:cubicBezTo>
                  <a:lnTo>
                    <a:pt x="232" y="24"/>
                  </a:lnTo>
                  <a:close/>
                </a:path>
              </a:pathLst>
            </a:custGeom>
            <a:solidFill>
              <a:schemeClr val="tx2">
                <a:lumMod val="95000"/>
                <a:lumOff val="5000"/>
              </a:schemeClr>
            </a:solidFill>
            <a:ln>
              <a:noFill/>
            </a:ln>
          </p:spPr>
          <p:txBody>
            <a:bodyPr/>
            <a:lstStyle/>
            <a:p>
              <a:pPr>
                <a:defRPr/>
              </a:pPr>
              <a:endParaRPr lang="en-US" sz="1013">
                <a:solidFill>
                  <a:srgbClr val="E16D22"/>
                </a:solidFill>
                <a:latin typeface="Arial"/>
              </a:endParaRPr>
            </a:p>
          </p:txBody>
        </p:sp>
      </p:grpSp>
      <p:grpSp>
        <p:nvGrpSpPr>
          <p:cNvPr id="2" name="Group 1"/>
          <p:cNvGrpSpPr/>
          <p:nvPr/>
        </p:nvGrpSpPr>
        <p:grpSpPr>
          <a:xfrm>
            <a:off x="5385179" y="2202229"/>
            <a:ext cx="1046912" cy="729625"/>
            <a:chOff x="5656239" y="1350646"/>
            <a:chExt cx="1395882" cy="972833"/>
          </a:xfrm>
        </p:grpSpPr>
        <p:grpSp>
          <p:nvGrpSpPr>
            <p:cNvPr id="184" name="Group 183"/>
            <p:cNvGrpSpPr/>
            <p:nvPr/>
          </p:nvGrpSpPr>
          <p:grpSpPr>
            <a:xfrm>
              <a:off x="5656239" y="1350646"/>
              <a:ext cx="1395882" cy="972833"/>
              <a:chOff x="356719" y="1334635"/>
              <a:chExt cx="1395882" cy="972833"/>
            </a:xfrm>
          </p:grpSpPr>
          <p:sp>
            <p:nvSpPr>
              <p:cNvPr id="185" name="Oval 184"/>
              <p:cNvSpPr/>
              <p:nvPr/>
            </p:nvSpPr>
            <p:spPr>
              <a:xfrm>
                <a:off x="736363" y="1334635"/>
                <a:ext cx="685800" cy="685800"/>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dirty="0">
                  <a:solidFill>
                    <a:srgbClr val="FFFFFF"/>
                  </a:solidFill>
                  <a:latin typeface="Arial"/>
                </a:endParaRPr>
              </a:p>
            </p:txBody>
          </p:sp>
          <p:sp>
            <p:nvSpPr>
              <p:cNvPr id="186" name="TextBox 185"/>
              <p:cNvSpPr txBox="1"/>
              <p:nvPr/>
            </p:nvSpPr>
            <p:spPr>
              <a:xfrm>
                <a:off x="356719" y="2015080"/>
                <a:ext cx="1395882" cy="292388"/>
              </a:xfrm>
              <a:prstGeom prst="rect">
                <a:avLst/>
              </a:prstGeom>
              <a:noFill/>
            </p:spPr>
            <p:txBody>
              <a:bodyPr wrap="square" rtlCol="0">
                <a:spAutoFit/>
              </a:bodyPr>
              <a:lstStyle/>
              <a:p>
                <a:pPr algn="ctr">
                  <a:defRPr/>
                </a:pPr>
                <a:r>
                  <a:rPr lang="en-US" sz="825" dirty="0">
                    <a:solidFill>
                      <a:srgbClr val="2F8FD1"/>
                    </a:solidFill>
                    <a:latin typeface="Lato" panose="020F0502020204030203" pitchFamily="34" charset="0"/>
                    <a:ea typeface="Lato" panose="020F0502020204030203" pitchFamily="34" charset="0"/>
                    <a:cs typeface="Lato" panose="020F0502020204030203" pitchFamily="34" charset="0"/>
                  </a:rPr>
                  <a:t>Architect</a:t>
                </a:r>
              </a:p>
            </p:txBody>
          </p:sp>
        </p:grpSp>
        <p:grpSp>
          <p:nvGrpSpPr>
            <p:cNvPr id="104" name="Group 1047"/>
            <p:cNvGrpSpPr>
              <a:grpSpLocks noChangeAspect="1"/>
            </p:cNvGrpSpPr>
            <p:nvPr/>
          </p:nvGrpSpPr>
          <p:grpSpPr bwMode="auto">
            <a:xfrm>
              <a:off x="6183516" y="1538565"/>
              <a:ext cx="443571" cy="344422"/>
              <a:chOff x="281" y="748"/>
              <a:chExt cx="4098" cy="3182"/>
            </a:xfrm>
            <a:solidFill>
              <a:schemeClr val="tx1"/>
            </a:solidFill>
          </p:grpSpPr>
          <p:sp>
            <p:nvSpPr>
              <p:cNvPr id="105" name="Freeform 1049"/>
              <p:cNvSpPr>
                <a:spLocks noEditPoints="1"/>
              </p:cNvSpPr>
              <p:nvPr/>
            </p:nvSpPr>
            <p:spPr bwMode="auto">
              <a:xfrm>
                <a:off x="281" y="748"/>
                <a:ext cx="4098" cy="3182"/>
              </a:xfrm>
              <a:custGeom>
                <a:avLst/>
                <a:gdLst>
                  <a:gd name="T0" fmla="*/ 1653 w 4098"/>
                  <a:gd name="T1" fmla="*/ 2299 h 3182"/>
                  <a:gd name="T2" fmla="*/ 1840 w 4098"/>
                  <a:gd name="T3" fmla="*/ 2488 h 3182"/>
                  <a:gd name="T4" fmla="*/ 3386 w 4098"/>
                  <a:gd name="T5" fmla="*/ 565 h 3182"/>
                  <a:gd name="T6" fmla="*/ 3757 w 4098"/>
                  <a:gd name="T7" fmla="*/ 207 h 3182"/>
                  <a:gd name="T8" fmla="*/ 3727 w 4098"/>
                  <a:gd name="T9" fmla="*/ 225 h 3182"/>
                  <a:gd name="T10" fmla="*/ 3595 w 4098"/>
                  <a:gd name="T11" fmla="*/ 544 h 3182"/>
                  <a:gd name="T12" fmla="*/ 3914 w 4098"/>
                  <a:gd name="T13" fmla="*/ 413 h 3182"/>
                  <a:gd name="T14" fmla="*/ 3933 w 4098"/>
                  <a:gd name="T15" fmla="*/ 382 h 3182"/>
                  <a:gd name="T16" fmla="*/ 3933 w 4098"/>
                  <a:gd name="T17" fmla="*/ 346 h 3182"/>
                  <a:gd name="T18" fmla="*/ 3914 w 4098"/>
                  <a:gd name="T19" fmla="*/ 316 h 3182"/>
                  <a:gd name="T20" fmla="*/ 3824 w 4098"/>
                  <a:gd name="T21" fmla="*/ 225 h 3182"/>
                  <a:gd name="T22" fmla="*/ 3793 w 4098"/>
                  <a:gd name="T23" fmla="*/ 207 h 3182"/>
                  <a:gd name="T24" fmla="*/ 163 w 4098"/>
                  <a:gd name="T25" fmla="*/ 162 h 3182"/>
                  <a:gd name="T26" fmla="*/ 3018 w 4098"/>
                  <a:gd name="T27" fmla="*/ 3018 h 3182"/>
                  <a:gd name="T28" fmla="*/ 1942 w 4098"/>
                  <a:gd name="T29" fmla="*/ 2617 h 3182"/>
                  <a:gd name="T30" fmla="*/ 1911 w 4098"/>
                  <a:gd name="T31" fmla="*/ 2637 h 3182"/>
                  <a:gd name="T32" fmla="*/ 1442 w 4098"/>
                  <a:gd name="T33" fmla="*/ 2791 h 3182"/>
                  <a:gd name="T34" fmla="*/ 1408 w 4098"/>
                  <a:gd name="T35" fmla="*/ 2789 h 3182"/>
                  <a:gd name="T36" fmla="*/ 1372 w 4098"/>
                  <a:gd name="T37" fmla="*/ 2768 h 3182"/>
                  <a:gd name="T38" fmla="*/ 1350 w 4098"/>
                  <a:gd name="T39" fmla="*/ 2730 h 3182"/>
                  <a:gd name="T40" fmla="*/ 1352 w 4098"/>
                  <a:gd name="T41" fmla="*/ 2685 h 3182"/>
                  <a:gd name="T42" fmla="*/ 1511 w 4098"/>
                  <a:gd name="T43" fmla="*/ 2212 h 3182"/>
                  <a:gd name="T44" fmla="*/ 3018 w 4098"/>
                  <a:gd name="T45" fmla="*/ 703 h 3182"/>
                  <a:gd name="T46" fmla="*/ 163 w 4098"/>
                  <a:gd name="T47" fmla="*/ 162 h 3182"/>
                  <a:gd name="T48" fmla="*/ 3100 w 4098"/>
                  <a:gd name="T49" fmla="*/ 0 h 3182"/>
                  <a:gd name="T50" fmla="*/ 3141 w 4098"/>
                  <a:gd name="T51" fmla="*/ 11 h 3182"/>
                  <a:gd name="T52" fmla="*/ 3170 w 4098"/>
                  <a:gd name="T53" fmla="*/ 39 h 3182"/>
                  <a:gd name="T54" fmla="*/ 3182 w 4098"/>
                  <a:gd name="T55" fmla="*/ 82 h 3182"/>
                  <a:gd name="T56" fmla="*/ 3611 w 4098"/>
                  <a:gd name="T57" fmla="*/ 109 h 3182"/>
                  <a:gd name="T58" fmla="*/ 3670 w 4098"/>
                  <a:gd name="T59" fmla="*/ 67 h 3182"/>
                  <a:gd name="T60" fmla="*/ 3738 w 4098"/>
                  <a:gd name="T61" fmla="*/ 44 h 3182"/>
                  <a:gd name="T62" fmla="*/ 3811 w 4098"/>
                  <a:gd name="T63" fmla="*/ 44 h 3182"/>
                  <a:gd name="T64" fmla="*/ 3881 w 4098"/>
                  <a:gd name="T65" fmla="*/ 67 h 3182"/>
                  <a:gd name="T66" fmla="*/ 3939 w 4098"/>
                  <a:gd name="T67" fmla="*/ 109 h 3182"/>
                  <a:gd name="T68" fmla="*/ 4055 w 4098"/>
                  <a:gd name="T69" fmla="*/ 228 h 3182"/>
                  <a:gd name="T70" fmla="*/ 4087 w 4098"/>
                  <a:gd name="T71" fmla="*/ 293 h 3182"/>
                  <a:gd name="T72" fmla="*/ 4098 w 4098"/>
                  <a:gd name="T73" fmla="*/ 365 h 3182"/>
                  <a:gd name="T74" fmla="*/ 4087 w 4098"/>
                  <a:gd name="T75" fmla="*/ 437 h 3182"/>
                  <a:gd name="T76" fmla="*/ 4055 w 4098"/>
                  <a:gd name="T77" fmla="*/ 500 h 3182"/>
                  <a:gd name="T78" fmla="*/ 3182 w 4098"/>
                  <a:gd name="T79" fmla="*/ 1377 h 3182"/>
                  <a:gd name="T80" fmla="*/ 3178 w 4098"/>
                  <a:gd name="T81" fmla="*/ 3121 h 3182"/>
                  <a:gd name="T82" fmla="*/ 3158 w 4098"/>
                  <a:gd name="T83" fmla="*/ 3157 h 3182"/>
                  <a:gd name="T84" fmla="*/ 3122 w 4098"/>
                  <a:gd name="T85" fmla="*/ 3178 h 3182"/>
                  <a:gd name="T86" fmla="*/ 82 w 4098"/>
                  <a:gd name="T87" fmla="*/ 3182 h 3182"/>
                  <a:gd name="T88" fmla="*/ 41 w 4098"/>
                  <a:gd name="T89" fmla="*/ 3171 h 3182"/>
                  <a:gd name="T90" fmla="*/ 11 w 4098"/>
                  <a:gd name="T91" fmla="*/ 3141 h 3182"/>
                  <a:gd name="T92" fmla="*/ 0 w 4098"/>
                  <a:gd name="T93" fmla="*/ 3100 h 3182"/>
                  <a:gd name="T94" fmla="*/ 2 w 4098"/>
                  <a:gd name="T95" fmla="*/ 59 h 3182"/>
                  <a:gd name="T96" fmla="*/ 24 w 4098"/>
                  <a:gd name="T97" fmla="*/ 23 h 3182"/>
                  <a:gd name="T98" fmla="*/ 60 w 4098"/>
                  <a:gd name="T99" fmla="*/ 2 h 3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098" h="3182">
                    <a:moveTo>
                      <a:pt x="3386" y="565"/>
                    </a:moveTo>
                    <a:lnTo>
                      <a:pt x="1653" y="2299"/>
                    </a:lnTo>
                    <a:lnTo>
                      <a:pt x="1558" y="2582"/>
                    </a:lnTo>
                    <a:lnTo>
                      <a:pt x="1840" y="2488"/>
                    </a:lnTo>
                    <a:lnTo>
                      <a:pt x="3574" y="754"/>
                    </a:lnTo>
                    <a:lnTo>
                      <a:pt x="3386" y="565"/>
                    </a:lnTo>
                    <a:close/>
                    <a:moveTo>
                      <a:pt x="3775" y="205"/>
                    </a:moveTo>
                    <a:lnTo>
                      <a:pt x="3757" y="207"/>
                    </a:lnTo>
                    <a:lnTo>
                      <a:pt x="3740" y="213"/>
                    </a:lnTo>
                    <a:lnTo>
                      <a:pt x="3727" y="225"/>
                    </a:lnTo>
                    <a:lnTo>
                      <a:pt x="3502" y="449"/>
                    </a:lnTo>
                    <a:lnTo>
                      <a:pt x="3595" y="544"/>
                    </a:lnTo>
                    <a:lnTo>
                      <a:pt x="3689" y="638"/>
                    </a:lnTo>
                    <a:lnTo>
                      <a:pt x="3914" y="413"/>
                    </a:lnTo>
                    <a:lnTo>
                      <a:pt x="3925" y="398"/>
                    </a:lnTo>
                    <a:lnTo>
                      <a:pt x="3933" y="382"/>
                    </a:lnTo>
                    <a:lnTo>
                      <a:pt x="3935" y="365"/>
                    </a:lnTo>
                    <a:lnTo>
                      <a:pt x="3933" y="346"/>
                    </a:lnTo>
                    <a:lnTo>
                      <a:pt x="3925" y="330"/>
                    </a:lnTo>
                    <a:lnTo>
                      <a:pt x="3914" y="316"/>
                    </a:lnTo>
                    <a:lnTo>
                      <a:pt x="3914" y="316"/>
                    </a:lnTo>
                    <a:lnTo>
                      <a:pt x="3824" y="225"/>
                    </a:lnTo>
                    <a:lnTo>
                      <a:pt x="3809" y="213"/>
                    </a:lnTo>
                    <a:lnTo>
                      <a:pt x="3793" y="207"/>
                    </a:lnTo>
                    <a:lnTo>
                      <a:pt x="3775" y="205"/>
                    </a:lnTo>
                    <a:close/>
                    <a:moveTo>
                      <a:pt x="163" y="162"/>
                    </a:moveTo>
                    <a:lnTo>
                      <a:pt x="163" y="3018"/>
                    </a:lnTo>
                    <a:lnTo>
                      <a:pt x="3018" y="3018"/>
                    </a:lnTo>
                    <a:lnTo>
                      <a:pt x="3018" y="1541"/>
                    </a:lnTo>
                    <a:lnTo>
                      <a:pt x="1942" y="2617"/>
                    </a:lnTo>
                    <a:lnTo>
                      <a:pt x="1929" y="2628"/>
                    </a:lnTo>
                    <a:lnTo>
                      <a:pt x="1911" y="2637"/>
                    </a:lnTo>
                    <a:lnTo>
                      <a:pt x="1455" y="2788"/>
                    </a:lnTo>
                    <a:lnTo>
                      <a:pt x="1442" y="2791"/>
                    </a:lnTo>
                    <a:lnTo>
                      <a:pt x="1429" y="2792"/>
                    </a:lnTo>
                    <a:lnTo>
                      <a:pt x="1408" y="2789"/>
                    </a:lnTo>
                    <a:lnTo>
                      <a:pt x="1388" y="2782"/>
                    </a:lnTo>
                    <a:lnTo>
                      <a:pt x="1372" y="2768"/>
                    </a:lnTo>
                    <a:lnTo>
                      <a:pt x="1357" y="2750"/>
                    </a:lnTo>
                    <a:lnTo>
                      <a:pt x="1350" y="2730"/>
                    </a:lnTo>
                    <a:lnTo>
                      <a:pt x="1347" y="2708"/>
                    </a:lnTo>
                    <a:lnTo>
                      <a:pt x="1352" y="2685"/>
                    </a:lnTo>
                    <a:lnTo>
                      <a:pt x="1504" y="2229"/>
                    </a:lnTo>
                    <a:lnTo>
                      <a:pt x="1511" y="2212"/>
                    </a:lnTo>
                    <a:lnTo>
                      <a:pt x="1524" y="2197"/>
                    </a:lnTo>
                    <a:lnTo>
                      <a:pt x="3018" y="703"/>
                    </a:lnTo>
                    <a:lnTo>
                      <a:pt x="3018" y="162"/>
                    </a:lnTo>
                    <a:lnTo>
                      <a:pt x="163" y="162"/>
                    </a:lnTo>
                    <a:close/>
                    <a:moveTo>
                      <a:pt x="82" y="0"/>
                    </a:moveTo>
                    <a:lnTo>
                      <a:pt x="3100" y="0"/>
                    </a:lnTo>
                    <a:lnTo>
                      <a:pt x="3122" y="2"/>
                    </a:lnTo>
                    <a:lnTo>
                      <a:pt x="3141" y="11"/>
                    </a:lnTo>
                    <a:lnTo>
                      <a:pt x="3158" y="23"/>
                    </a:lnTo>
                    <a:lnTo>
                      <a:pt x="3170" y="39"/>
                    </a:lnTo>
                    <a:lnTo>
                      <a:pt x="3178" y="59"/>
                    </a:lnTo>
                    <a:lnTo>
                      <a:pt x="3182" y="82"/>
                    </a:lnTo>
                    <a:lnTo>
                      <a:pt x="3182" y="539"/>
                    </a:lnTo>
                    <a:lnTo>
                      <a:pt x="3611" y="109"/>
                    </a:lnTo>
                    <a:lnTo>
                      <a:pt x="3639" y="85"/>
                    </a:lnTo>
                    <a:lnTo>
                      <a:pt x="3670" y="67"/>
                    </a:lnTo>
                    <a:lnTo>
                      <a:pt x="3703" y="53"/>
                    </a:lnTo>
                    <a:lnTo>
                      <a:pt x="3738" y="44"/>
                    </a:lnTo>
                    <a:lnTo>
                      <a:pt x="3775" y="42"/>
                    </a:lnTo>
                    <a:lnTo>
                      <a:pt x="3811" y="44"/>
                    </a:lnTo>
                    <a:lnTo>
                      <a:pt x="3847" y="53"/>
                    </a:lnTo>
                    <a:lnTo>
                      <a:pt x="3881" y="67"/>
                    </a:lnTo>
                    <a:lnTo>
                      <a:pt x="3910" y="85"/>
                    </a:lnTo>
                    <a:lnTo>
                      <a:pt x="3939" y="109"/>
                    </a:lnTo>
                    <a:lnTo>
                      <a:pt x="4030" y="201"/>
                    </a:lnTo>
                    <a:lnTo>
                      <a:pt x="4055" y="228"/>
                    </a:lnTo>
                    <a:lnTo>
                      <a:pt x="4073" y="259"/>
                    </a:lnTo>
                    <a:lnTo>
                      <a:pt x="4087" y="293"/>
                    </a:lnTo>
                    <a:lnTo>
                      <a:pt x="4096" y="328"/>
                    </a:lnTo>
                    <a:lnTo>
                      <a:pt x="4098" y="365"/>
                    </a:lnTo>
                    <a:lnTo>
                      <a:pt x="4096" y="401"/>
                    </a:lnTo>
                    <a:lnTo>
                      <a:pt x="4087" y="437"/>
                    </a:lnTo>
                    <a:lnTo>
                      <a:pt x="4073" y="469"/>
                    </a:lnTo>
                    <a:lnTo>
                      <a:pt x="4055" y="500"/>
                    </a:lnTo>
                    <a:lnTo>
                      <a:pt x="4030" y="529"/>
                    </a:lnTo>
                    <a:lnTo>
                      <a:pt x="3182" y="1377"/>
                    </a:lnTo>
                    <a:lnTo>
                      <a:pt x="3182" y="3100"/>
                    </a:lnTo>
                    <a:lnTo>
                      <a:pt x="3178" y="3121"/>
                    </a:lnTo>
                    <a:lnTo>
                      <a:pt x="3170" y="3141"/>
                    </a:lnTo>
                    <a:lnTo>
                      <a:pt x="3158" y="3157"/>
                    </a:lnTo>
                    <a:lnTo>
                      <a:pt x="3141" y="3171"/>
                    </a:lnTo>
                    <a:lnTo>
                      <a:pt x="3122" y="3178"/>
                    </a:lnTo>
                    <a:lnTo>
                      <a:pt x="3100" y="3182"/>
                    </a:lnTo>
                    <a:lnTo>
                      <a:pt x="82" y="3182"/>
                    </a:lnTo>
                    <a:lnTo>
                      <a:pt x="60" y="3178"/>
                    </a:lnTo>
                    <a:lnTo>
                      <a:pt x="41" y="3171"/>
                    </a:lnTo>
                    <a:lnTo>
                      <a:pt x="24" y="3157"/>
                    </a:lnTo>
                    <a:lnTo>
                      <a:pt x="11" y="3141"/>
                    </a:lnTo>
                    <a:lnTo>
                      <a:pt x="2" y="3121"/>
                    </a:lnTo>
                    <a:lnTo>
                      <a:pt x="0" y="3100"/>
                    </a:lnTo>
                    <a:lnTo>
                      <a:pt x="0" y="82"/>
                    </a:lnTo>
                    <a:lnTo>
                      <a:pt x="2" y="59"/>
                    </a:lnTo>
                    <a:lnTo>
                      <a:pt x="11" y="39"/>
                    </a:lnTo>
                    <a:lnTo>
                      <a:pt x="24" y="23"/>
                    </a:lnTo>
                    <a:lnTo>
                      <a:pt x="41" y="11"/>
                    </a:lnTo>
                    <a:lnTo>
                      <a:pt x="60" y="2"/>
                    </a:lnTo>
                    <a:lnTo>
                      <a:pt x="82" y="0"/>
                    </a:lnTo>
                    <a:close/>
                  </a:path>
                </a:pathLst>
              </a:custGeom>
              <a:solidFill>
                <a:schemeClr val="tx2">
                  <a:lumMod val="95000"/>
                  <a:lumOff val="5000"/>
                </a:schemeClr>
              </a:solidFill>
              <a:ln w="0">
                <a:noFill/>
                <a:prstDash val="solid"/>
                <a:round/>
                <a:headEnd/>
                <a:tailEnd/>
              </a:ln>
            </p:spPr>
            <p:txBody>
              <a:bodyPr vert="horz" wrap="square" lIns="68580" tIns="34290" rIns="68580" bIns="34290" numCol="1" anchor="t" anchorCtr="0" compatLnSpc="1">
                <a:prstTxWarp prst="textNoShape">
                  <a:avLst/>
                </a:prstTxWarp>
              </a:bodyPr>
              <a:lstStyle/>
              <a:p>
                <a:pPr>
                  <a:defRPr/>
                </a:pPr>
                <a:endParaRPr lang="en-US" sz="1350">
                  <a:solidFill>
                    <a:srgbClr val="E16D22"/>
                  </a:solidFill>
                  <a:latin typeface="Arial"/>
                </a:endParaRPr>
              </a:p>
            </p:txBody>
          </p:sp>
          <p:sp>
            <p:nvSpPr>
              <p:cNvPr id="106" name="Freeform 1050"/>
              <p:cNvSpPr>
                <a:spLocks/>
              </p:cNvSpPr>
              <p:nvPr/>
            </p:nvSpPr>
            <p:spPr bwMode="auto">
              <a:xfrm>
                <a:off x="2668" y="1258"/>
                <a:ext cx="241" cy="163"/>
              </a:xfrm>
              <a:custGeom>
                <a:avLst/>
                <a:gdLst>
                  <a:gd name="T0" fmla="*/ 82 w 241"/>
                  <a:gd name="T1" fmla="*/ 0 h 163"/>
                  <a:gd name="T2" fmla="*/ 159 w 241"/>
                  <a:gd name="T3" fmla="*/ 0 h 163"/>
                  <a:gd name="T4" fmla="*/ 181 w 241"/>
                  <a:gd name="T5" fmla="*/ 3 h 163"/>
                  <a:gd name="T6" fmla="*/ 201 w 241"/>
                  <a:gd name="T7" fmla="*/ 11 h 163"/>
                  <a:gd name="T8" fmla="*/ 217 w 241"/>
                  <a:gd name="T9" fmla="*/ 24 h 163"/>
                  <a:gd name="T10" fmla="*/ 230 w 241"/>
                  <a:gd name="T11" fmla="*/ 40 h 163"/>
                  <a:gd name="T12" fmla="*/ 238 w 241"/>
                  <a:gd name="T13" fmla="*/ 60 h 163"/>
                  <a:gd name="T14" fmla="*/ 241 w 241"/>
                  <a:gd name="T15" fmla="*/ 81 h 163"/>
                  <a:gd name="T16" fmla="*/ 238 w 241"/>
                  <a:gd name="T17" fmla="*/ 103 h 163"/>
                  <a:gd name="T18" fmla="*/ 230 w 241"/>
                  <a:gd name="T19" fmla="*/ 123 h 163"/>
                  <a:gd name="T20" fmla="*/ 217 w 241"/>
                  <a:gd name="T21" fmla="*/ 139 h 163"/>
                  <a:gd name="T22" fmla="*/ 201 w 241"/>
                  <a:gd name="T23" fmla="*/ 152 h 163"/>
                  <a:gd name="T24" fmla="*/ 181 w 241"/>
                  <a:gd name="T25" fmla="*/ 160 h 163"/>
                  <a:gd name="T26" fmla="*/ 159 w 241"/>
                  <a:gd name="T27" fmla="*/ 163 h 163"/>
                  <a:gd name="T28" fmla="*/ 82 w 241"/>
                  <a:gd name="T29" fmla="*/ 163 h 163"/>
                  <a:gd name="T30" fmla="*/ 59 w 241"/>
                  <a:gd name="T31" fmla="*/ 160 h 163"/>
                  <a:gd name="T32" fmla="*/ 41 w 241"/>
                  <a:gd name="T33" fmla="*/ 152 h 163"/>
                  <a:gd name="T34" fmla="*/ 23 w 241"/>
                  <a:gd name="T35" fmla="*/ 139 h 163"/>
                  <a:gd name="T36" fmla="*/ 11 w 241"/>
                  <a:gd name="T37" fmla="*/ 123 h 163"/>
                  <a:gd name="T38" fmla="*/ 2 w 241"/>
                  <a:gd name="T39" fmla="*/ 103 h 163"/>
                  <a:gd name="T40" fmla="*/ 0 w 241"/>
                  <a:gd name="T41" fmla="*/ 81 h 163"/>
                  <a:gd name="T42" fmla="*/ 2 w 241"/>
                  <a:gd name="T43" fmla="*/ 60 h 163"/>
                  <a:gd name="T44" fmla="*/ 11 w 241"/>
                  <a:gd name="T45" fmla="*/ 40 h 163"/>
                  <a:gd name="T46" fmla="*/ 23 w 241"/>
                  <a:gd name="T47" fmla="*/ 24 h 163"/>
                  <a:gd name="T48" fmla="*/ 41 w 241"/>
                  <a:gd name="T49" fmla="*/ 11 h 163"/>
                  <a:gd name="T50" fmla="*/ 59 w 241"/>
                  <a:gd name="T51" fmla="*/ 3 h 163"/>
                  <a:gd name="T52" fmla="*/ 82 w 241"/>
                  <a:gd name="T53"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41" h="163">
                    <a:moveTo>
                      <a:pt x="82" y="0"/>
                    </a:moveTo>
                    <a:lnTo>
                      <a:pt x="159" y="0"/>
                    </a:lnTo>
                    <a:lnTo>
                      <a:pt x="181" y="3"/>
                    </a:lnTo>
                    <a:lnTo>
                      <a:pt x="201" y="11"/>
                    </a:lnTo>
                    <a:lnTo>
                      <a:pt x="217" y="24"/>
                    </a:lnTo>
                    <a:lnTo>
                      <a:pt x="230" y="40"/>
                    </a:lnTo>
                    <a:lnTo>
                      <a:pt x="238" y="60"/>
                    </a:lnTo>
                    <a:lnTo>
                      <a:pt x="241" y="81"/>
                    </a:lnTo>
                    <a:lnTo>
                      <a:pt x="238" y="103"/>
                    </a:lnTo>
                    <a:lnTo>
                      <a:pt x="230" y="123"/>
                    </a:lnTo>
                    <a:lnTo>
                      <a:pt x="217" y="139"/>
                    </a:lnTo>
                    <a:lnTo>
                      <a:pt x="201" y="152"/>
                    </a:lnTo>
                    <a:lnTo>
                      <a:pt x="181" y="160"/>
                    </a:lnTo>
                    <a:lnTo>
                      <a:pt x="159" y="163"/>
                    </a:lnTo>
                    <a:lnTo>
                      <a:pt x="82" y="163"/>
                    </a:lnTo>
                    <a:lnTo>
                      <a:pt x="59" y="160"/>
                    </a:lnTo>
                    <a:lnTo>
                      <a:pt x="41" y="152"/>
                    </a:lnTo>
                    <a:lnTo>
                      <a:pt x="23" y="139"/>
                    </a:lnTo>
                    <a:lnTo>
                      <a:pt x="11" y="123"/>
                    </a:lnTo>
                    <a:lnTo>
                      <a:pt x="2" y="103"/>
                    </a:lnTo>
                    <a:lnTo>
                      <a:pt x="0" y="81"/>
                    </a:lnTo>
                    <a:lnTo>
                      <a:pt x="2" y="60"/>
                    </a:lnTo>
                    <a:lnTo>
                      <a:pt x="11" y="40"/>
                    </a:lnTo>
                    <a:lnTo>
                      <a:pt x="23" y="24"/>
                    </a:lnTo>
                    <a:lnTo>
                      <a:pt x="41" y="11"/>
                    </a:lnTo>
                    <a:lnTo>
                      <a:pt x="59" y="3"/>
                    </a:lnTo>
                    <a:lnTo>
                      <a:pt x="82" y="0"/>
                    </a:lnTo>
                    <a:close/>
                  </a:path>
                </a:pathLst>
              </a:custGeom>
              <a:solidFill>
                <a:schemeClr val="tx2">
                  <a:lumMod val="95000"/>
                  <a:lumOff val="5000"/>
                </a:schemeClr>
              </a:solidFill>
              <a:ln w="0">
                <a:noFill/>
                <a:prstDash val="solid"/>
                <a:round/>
                <a:headEnd/>
                <a:tailEnd/>
              </a:ln>
            </p:spPr>
            <p:txBody>
              <a:bodyPr vert="horz" wrap="square" lIns="68580" tIns="34290" rIns="68580" bIns="34290" numCol="1" anchor="t" anchorCtr="0" compatLnSpc="1">
                <a:prstTxWarp prst="textNoShape">
                  <a:avLst/>
                </a:prstTxWarp>
              </a:bodyPr>
              <a:lstStyle/>
              <a:p>
                <a:pPr>
                  <a:defRPr/>
                </a:pPr>
                <a:endParaRPr lang="en-US" sz="1350">
                  <a:solidFill>
                    <a:srgbClr val="E16D22"/>
                  </a:solidFill>
                  <a:latin typeface="Arial"/>
                </a:endParaRPr>
              </a:p>
            </p:txBody>
          </p:sp>
          <p:sp>
            <p:nvSpPr>
              <p:cNvPr id="107" name="Freeform 1051"/>
              <p:cNvSpPr>
                <a:spLocks/>
              </p:cNvSpPr>
              <p:nvPr/>
            </p:nvSpPr>
            <p:spPr bwMode="auto">
              <a:xfrm>
                <a:off x="826" y="1258"/>
                <a:ext cx="1651" cy="163"/>
              </a:xfrm>
              <a:custGeom>
                <a:avLst/>
                <a:gdLst>
                  <a:gd name="T0" fmla="*/ 81 w 1651"/>
                  <a:gd name="T1" fmla="*/ 0 h 163"/>
                  <a:gd name="T2" fmla="*/ 1569 w 1651"/>
                  <a:gd name="T3" fmla="*/ 0 h 163"/>
                  <a:gd name="T4" fmla="*/ 1591 w 1651"/>
                  <a:gd name="T5" fmla="*/ 3 h 163"/>
                  <a:gd name="T6" fmla="*/ 1610 w 1651"/>
                  <a:gd name="T7" fmla="*/ 11 h 163"/>
                  <a:gd name="T8" fmla="*/ 1627 w 1651"/>
                  <a:gd name="T9" fmla="*/ 24 h 163"/>
                  <a:gd name="T10" fmla="*/ 1639 w 1651"/>
                  <a:gd name="T11" fmla="*/ 40 h 163"/>
                  <a:gd name="T12" fmla="*/ 1648 w 1651"/>
                  <a:gd name="T13" fmla="*/ 60 h 163"/>
                  <a:gd name="T14" fmla="*/ 1651 w 1651"/>
                  <a:gd name="T15" fmla="*/ 81 h 163"/>
                  <a:gd name="T16" fmla="*/ 1648 w 1651"/>
                  <a:gd name="T17" fmla="*/ 103 h 163"/>
                  <a:gd name="T18" fmla="*/ 1639 w 1651"/>
                  <a:gd name="T19" fmla="*/ 123 h 163"/>
                  <a:gd name="T20" fmla="*/ 1627 w 1651"/>
                  <a:gd name="T21" fmla="*/ 139 h 163"/>
                  <a:gd name="T22" fmla="*/ 1610 w 1651"/>
                  <a:gd name="T23" fmla="*/ 152 h 163"/>
                  <a:gd name="T24" fmla="*/ 1591 w 1651"/>
                  <a:gd name="T25" fmla="*/ 160 h 163"/>
                  <a:gd name="T26" fmla="*/ 1569 w 1651"/>
                  <a:gd name="T27" fmla="*/ 163 h 163"/>
                  <a:gd name="T28" fmla="*/ 81 w 1651"/>
                  <a:gd name="T29" fmla="*/ 163 h 163"/>
                  <a:gd name="T30" fmla="*/ 60 w 1651"/>
                  <a:gd name="T31" fmla="*/ 160 h 163"/>
                  <a:gd name="T32" fmla="*/ 40 w 1651"/>
                  <a:gd name="T33" fmla="*/ 152 h 163"/>
                  <a:gd name="T34" fmla="*/ 24 w 1651"/>
                  <a:gd name="T35" fmla="*/ 139 h 163"/>
                  <a:gd name="T36" fmla="*/ 11 w 1651"/>
                  <a:gd name="T37" fmla="*/ 123 h 163"/>
                  <a:gd name="T38" fmla="*/ 3 w 1651"/>
                  <a:gd name="T39" fmla="*/ 103 h 163"/>
                  <a:gd name="T40" fmla="*/ 0 w 1651"/>
                  <a:gd name="T41" fmla="*/ 81 h 163"/>
                  <a:gd name="T42" fmla="*/ 3 w 1651"/>
                  <a:gd name="T43" fmla="*/ 60 h 163"/>
                  <a:gd name="T44" fmla="*/ 11 w 1651"/>
                  <a:gd name="T45" fmla="*/ 40 h 163"/>
                  <a:gd name="T46" fmla="*/ 24 w 1651"/>
                  <a:gd name="T47" fmla="*/ 24 h 163"/>
                  <a:gd name="T48" fmla="*/ 40 w 1651"/>
                  <a:gd name="T49" fmla="*/ 11 h 163"/>
                  <a:gd name="T50" fmla="*/ 60 w 1651"/>
                  <a:gd name="T51" fmla="*/ 3 h 163"/>
                  <a:gd name="T52" fmla="*/ 81 w 1651"/>
                  <a:gd name="T53"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51" h="163">
                    <a:moveTo>
                      <a:pt x="81" y="0"/>
                    </a:moveTo>
                    <a:lnTo>
                      <a:pt x="1569" y="0"/>
                    </a:lnTo>
                    <a:lnTo>
                      <a:pt x="1591" y="3"/>
                    </a:lnTo>
                    <a:lnTo>
                      <a:pt x="1610" y="11"/>
                    </a:lnTo>
                    <a:lnTo>
                      <a:pt x="1627" y="24"/>
                    </a:lnTo>
                    <a:lnTo>
                      <a:pt x="1639" y="40"/>
                    </a:lnTo>
                    <a:lnTo>
                      <a:pt x="1648" y="60"/>
                    </a:lnTo>
                    <a:lnTo>
                      <a:pt x="1651" y="81"/>
                    </a:lnTo>
                    <a:lnTo>
                      <a:pt x="1648" y="103"/>
                    </a:lnTo>
                    <a:lnTo>
                      <a:pt x="1639" y="123"/>
                    </a:lnTo>
                    <a:lnTo>
                      <a:pt x="1627" y="139"/>
                    </a:lnTo>
                    <a:lnTo>
                      <a:pt x="1610" y="152"/>
                    </a:lnTo>
                    <a:lnTo>
                      <a:pt x="1591" y="160"/>
                    </a:lnTo>
                    <a:lnTo>
                      <a:pt x="1569" y="163"/>
                    </a:lnTo>
                    <a:lnTo>
                      <a:pt x="81" y="163"/>
                    </a:lnTo>
                    <a:lnTo>
                      <a:pt x="60" y="160"/>
                    </a:lnTo>
                    <a:lnTo>
                      <a:pt x="40" y="152"/>
                    </a:lnTo>
                    <a:lnTo>
                      <a:pt x="24" y="139"/>
                    </a:lnTo>
                    <a:lnTo>
                      <a:pt x="11" y="123"/>
                    </a:lnTo>
                    <a:lnTo>
                      <a:pt x="3" y="103"/>
                    </a:lnTo>
                    <a:lnTo>
                      <a:pt x="0" y="81"/>
                    </a:lnTo>
                    <a:lnTo>
                      <a:pt x="3" y="60"/>
                    </a:lnTo>
                    <a:lnTo>
                      <a:pt x="11" y="40"/>
                    </a:lnTo>
                    <a:lnTo>
                      <a:pt x="24" y="24"/>
                    </a:lnTo>
                    <a:lnTo>
                      <a:pt x="40" y="11"/>
                    </a:lnTo>
                    <a:lnTo>
                      <a:pt x="60" y="3"/>
                    </a:lnTo>
                    <a:lnTo>
                      <a:pt x="81" y="0"/>
                    </a:lnTo>
                    <a:close/>
                  </a:path>
                </a:pathLst>
              </a:custGeom>
              <a:solidFill>
                <a:schemeClr val="tx2">
                  <a:lumMod val="95000"/>
                  <a:lumOff val="5000"/>
                </a:schemeClr>
              </a:solidFill>
              <a:ln w="0">
                <a:noFill/>
                <a:prstDash val="solid"/>
                <a:round/>
                <a:headEnd/>
                <a:tailEnd/>
              </a:ln>
            </p:spPr>
            <p:txBody>
              <a:bodyPr vert="horz" wrap="square" lIns="68580" tIns="34290" rIns="68580" bIns="34290" numCol="1" anchor="t" anchorCtr="0" compatLnSpc="1">
                <a:prstTxWarp prst="textNoShape">
                  <a:avLst/>
                </a:prstTxWarp>
              </a:bodyPr>
              <a:lstStyle/>
              <a:p>
                <a:pPr>
                  <a:defRPr/>
                </a:pPr>
                <a:endParaRPr lang="en-US" sz="1350">
                  <a:solidFill>
                    <a:srgbClr val="E16D22"/>
                  </a:solidFill>
                  <a:latin typeface="Arial"/>
                </a:endParaRPr>
              </a:p>
            </p:txBody>
          </p:sp>
          <p:sp>
            <p:nvSpPr>
              <p:cNvPr id="108" name="Freeform 1052"/>
              <p:cNvSpPr>
                <a:spLocks/>
              </p:cNvSpPr>
              <p:nvPr/>
            </p:nvSpPr>
            <p:spPr bwMode="auto">
              <a:xfrm>
                <a:off x="826" y="1734"/>
                <a:ext cx="1572" cy="163"/>
              </a:xfrm>
              <a:custGeom>
                <a:avLst/>
                <a:gdLst>
                  <a:gd name="T0" fmla="*/ 81 w 1572"/>
                  <a:gd name="T1" fmla="*/ 0 h 163"/>
                  <a:gd name="T2" fmla="*/ 1492 w 1572"/>
                  <a:gd name="T3" fmla="*/ 0 h 163"/>
                  <a:gd name="T4" fmla="*/ 1513 w 1572"/>
                  <a:gd name="T5" fmla="*/ 2 h 163"/>
                  <a:gd name="T6" fmla="*/ 1533 w 1572"/>
                  <a:gd name="T7" fmla="*/ 11 h 163"/>
                  <a:gd name="T8" fmla="*/ 1549 w 1572"/>
                  <a:gd name="T9" fmla="*/ 24 h 163"/>
                  <a:gd name="T10" fmla="*/ 1561 w 1572"/>
                  <a:gd name="T11" fmla="*/ 40 h 163"/>
                  <a:gd name="T12" fmla="*/ 1570 w 1572"/>
                  <a:gd name="T13" fmla="*/ 60 h 163"/>
                  <a:gd name="T14" fmla="*/ 1572 w 1572"/>
                  <a:gd name="T15" fmla="*/ 81 h 163"/>
                  <a:gd name="T16" fmla="*/ 1570 w 1572"/>
                  <a:gd name="T17" fmla="*/ 103 h 163"/>
                  <a:gd name="T18" fmla="*/ 1561 w 1572"/>
                  <a:gd name="T19" fmla="*/ 123 h 163"/>
                  <a:gd name="T20" fmla="*/ 1549 w 1572"/>
                  <a:gd name="T21" fmla="*/ 139 h 163"/>
                  <a:gd name="T22" fmla="*/ 1533 w 1572"/>
                  <a:gd name="T23" fmla="*/ 151 h 163"/>
                  <a:gd name="T24" fmla="*/ 1513 w 1572"/>
                  <a:gd name="T25" fmla="*/ 160 h 163"/>
                  <a:gd name="T26" fmla="*/ 1492 w 1572"/>
                  <a:gd name="T27" fmla="*/ 163 h 163"/>
                  <a:gd name="T28" fmla="*/ 81 w 1572"/>
                  <a:gd name="T29" fmla="*/ 163 h 163"/>
                  <a:gd name="T30" fmla="*/ 60 w 1572"/>
                  <a:gd name="T31" fmla="*/ 160 h 163"/>
                  <a:gd name="T32" fmla="*/ 40 w 1572"/>
                  <a:gd name="T33" fmla="*/ 151 h 163"/>
                  <a:gd name="T34" fmla="*/ 24 w 1572"/>
                  <a:gd name="T35" fmla="*/ 139 h 163"/>
                  <a:gd name="T36" fmla="*/ 11 w 1572"/>
                  <a:gd name="T37" fmla="*/ 123 h 163"/>
                  <a:gd name="T38" fmla="*/ 3 w 1572"/>
                  <a:gd name="T39" fmla="*/ 103 h 163"/>
                  <a:gd name="T40" fmla="*/ 0 w 1572"/>
                  <a:gd name="T41" fmla="*/ 81 h 163"/>
                  <a:gd name="T42" fmla="*/ 3 w 1572"/>
                  <a:gd name="T43" fmla="*/ 60 h 163"/>
                  <a:gd name="T44" fmla="*/ 11 w 1572"/>
                  <a:gd name="T45" fmla="*/ 40 h 163"/>
                  <a:gd name="T46" fmla="*/ 24 w 1572"/>
                  <a:gd name="T47" fmla="*/ 24 h 163"/>
                  <a:gd name="T48" fmla="*/ 40 w 1572"/>
                  <a:gd name="T49" fmla="*/ 11 h 163"/>
                  <a:gd name="T50" fmla="*/ 60 w 1572"/>
                  <a:gd name="T51" fmla="*/ 2 h 163"/>
                  <a:gd name="T52" fmla="*/ 81 w 1572"/>
                  <a:gd name="T53"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572" h="163">
                    <a:moveTo>
                      <a:pt x="81" y="0"/>
                    </a:moveTo>
                    <a:lnTo>
                      <a:pt x="1492" y="0"/>
                    </a:lnTo>
                    <a:lnTo>
                      <a:pt x="1513" y="2"/>
                    </a:lnTo>
                    <a:lnTo>
                      <a:pt x="1533" y="11"/>
                    </a:lnTo>
                    <a:lnTo>
                      <a:pt x="1549" y="24"/>
                    </a:lnTo>
                    <a:lnTo>
                      <a:pt x="1561" y="40"/>
                    </a:lnTo>
                    <a:lnTo>
                      <a:pt x="1570" y="60"/>
                    </a:lnTo>
                    <a:lnTo>
                      <a:pt x="1572" y="81"/>
                    </a:lnTo>
                    <a:lnTo>
                      <a:pt x="1570" y="103"/>
                    </a:lnTo>
                    <a:lnTo>
                      <a:pt x="1561" y="123"/>
                    </a:lnTo>
                    <a:lnTo>
                      <a:pt x="1549" y="139"/>
                    </a:lnTo>
                    <a:lnTo>
                      <a:pt x="1533" y="151"/>
                    </a:lnTo>
                    <a:lnTo>
                      <a:pt x="1513" y="160"/>
                    </a:lnTo>
                    <a:lnTo>
                      <a:pt x="1492" y="163"/>
                    </a:lnTo>
                    <a:lnTo>
                      <a:pt x="81" y="163"/>
                    </a:lnTo>
                    <a:lnTo>
                      <a:pt x="60" y="160"/>
                    </a:lnTo>
                    <a:lnTo>
                      <a:pt x="40" y="151"/>
                    </a:lnTo>
                    <a:lnTo>
                      <a:pt x="24" y="139"/>
                    </a:lnTo>
                    <a:lnTo>
                      <a:pt x="11" y="123"/>
                    </a:lnTo>
                    <a:lnTo>
                      <a:pt x="3" y="103"/>
                    </a:lnTo>
                    <a:lnTo>
                      <a:pt x="0" y="81"/>
                    </a:lnTo>
                    <a:lnTo>
                      <a:pt x="3" y="60"/>
                    </a:lnTo>
                    <a:lnTo>
                      <a:pt x="11" y="40"/>
                    </a:lnTo>
                    <a:lnTo>
                      <a:pt x="24" y="24"/>
                    </a:lnTo>
                    <a:lnTo>
                      <a:pt x="40" y="11"/>
                    </a:lnTo>
                    <a:lnTo>
                      <a:pt x="60" y="2"/>
                    </a:lnTo>
                    <a:lnTo>
                      <a:pt x="81" y="0"/>
                    </a:lnTo>
                    <a:close/>
                  </a:path>
                </a:pathLst>
              </a:custGeom>
              <a:solidFill>
                <a:schemeClr val="tx2">
                  <a:lumMod val="95000"/>
                  <a:lumOff val="5000"/>
                </a:schemeClr>
              </a:solidFill>
              <a:ln w="0">
                <a:noFill/>
                <a:prstDash val="solid"/>
                <a:round/>
                <a:headEnd/>
                <a:tailEnd/>
              </a:ln>
            </p:spPr>
            <p:txBody>
              <a:bodyPr vert="horz" wrap="square" lIns="68580" tIns="34290" rIns="68580" bIns="34290" numCol="1" anchor="t" anchorCtr="0" compatLnSpc="1">
                <a:prstTxWarp prst="textNoShape">
                  <a:avLst/>
                </a:prstTxWarp>
              </a:bodyPr>
              <a:lstStyle/>
              <a:p>
                <a:pPr>
                  <a:defRPr/>
                </a:pPr>
                <a:endParaRPr lang="en-US" sz="1350">
                  <a:solidFill>
                    <a:srgbClr val="E16D22"/>
                  </a:solidFill>
                  <a:latin typeface="Arial"/>
                </a:endParaRPr>
              </a:p>
            </p:txBody>
          </p:sp>
          <p:sp>
            <p:nvSpPr>
              <p:cNvPr id="109" name="Freeform 1053"/>
              <p:cNvSpPr>
                <a:spLocks/>
              </p:cNvSpPr>
              <p:nvPr/>
            </p:nvSpPr>
            <p:spPr bwMode="auto">
              <a:xfrm>
                <a:off x="826" y="2210"/>
                <a:ext cx="1062" cy="162"/>
              </a:xfrm>
              <a:custGeom>
                <a:avLst/>
                <a:gdLst>
                  <a:gd name="T0" fmla="*/ 81 w 1062"/>
                  <a:gd name="T1" fmla="*/ 0 h 162"/>
                  <a:gd name="T2" fmla="*/ 981 w 1062"/>
                  <a:gd name="T3" fmla="*/ 0 h 162"/>
                  <a:gd name="T4" fmla="*/ 1002 w 1062"/>
                  <a:gd name="T5" fmla="*/ 2 h 162"/>
                  <a:gd name="T6" fmla="*/ 1022 w 1062"/>
                  <a:gd name="T7" fmla="*/ 11 h 162"/>
                  <a:gd name="T8" fmla="*/ 1038 w 1062"/>
                  <a:gd name="T9" fmla="*/ 23 h 162"/>
                  <a:gd name="T10" fmla="*/ 1051 w 1062"/>
                  <a:gd name="T11" fmla="*/ 39 h 162"/>
                  <a:gd name="T12" fmla="*/ 1059 w 1062"/>
                  <a:gd name="T13" fmla="*/ 59 h 162"/>
                  <a:gd name="T14" fmla="*/ 1062 w 1062"/>
                  <a:gd name="T15" fmla="*/ 80 h 162"/>
                  <a:gd name="T16" fmla="*/ 1059 w 1062"/>
                  <a:gd name="T17" fmla="*/ 103 h 162"/>
                  <a:gd name="T18" fmla="*/ 1051 w 1062"/>
                  <a:gd name="T19" fmla="*/ 123 h 162"/>
                  <a:gd name="T20" fmla="*/ 1038 w 1062"/>
                  <a:gd name="T21" fmla="*/ 139 h 162"/>
                  <a:gd name="T22" fmla="*/ 1022 w 1062"/>
                  <a:gd name="T23" fmla="*/ 151 h 162"/>
                  <a:gd name="T24" fmla="*/ 1002 w 1062"/>
                  <a:gd name="T25" fmla="*/ 160 h 162"/>
                  <a:gd name="T26" fmla="*/ 981 w 1062"/>
                  <a:gd name="T27" fmla="*/ 162 h 162"/>
                  <a:gd name="T28" fmla="*/ 81 w 1062"/>
                  <a:gd name="T29" fmla="*/ 162 h 162"/>
                  <a:gd name="T30" fmla="*/ 60 w 1062"/>
                  <a:gd name="T31" fmla="*/ 160 h 162"/>
                  <a:gd name="T32" fmla="*/ 40 w 1062"/>
                  <a:gd name="T33" fmla="*/ 151 h 162"/>
                  <a:gd name="T34" fmla="*/ 24 w 1062"/>
                  <a:gd name="T35" fmla="*/ 139 h 162"/>
                  <a:gd name="T36" fmla="*/ 11 w 1062"/>
                  <a:gd name="T37" fmla="*/ 123 h 162"/>
                  <a:gd name="T38" fmla="*/ 3 w 1062"/>
                  <a:gd name="T39" fmla="*/ 103 h 162"/>
                  <a:gd name="T40" fmla="*/ 0 w 1062"/>
                  <a:gd name="T41" fmla="*/ 80 h 162"/>
                  <a:gd name="T42" fmla="*/ 3 w 1062"/>
                  <a:gd name="T43" fmla="*/ 59 h 162"/>
                  <a:gd name="T44" fmla="*/ 11 w 1062"/>
                  <a:gd name="T45" fmla="*/ 39 h 162"/>
                  <a:gd name="T46" fmla="*/ 24 w 1062"/>
                  <a:gd name="T47" fmla="*/ 23 h 162"/>
                  <a:gd name="T48" fmla="*/ 40 w 1062"/>
                  <a:gd name="T49" fmla="*/ 11 h 162"/>
                  <a:gd name="T50" fmla="*/ 60 w 1062"/>
                  <a:gd name="T51" fmla="*/ 2 h 162"/>
                  <a:gd name="T52" fmla="*/ 81 w 1062"/>
                  <a:gd name="T53" fmla="*/ 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062" h="162">
                    <a:moveTo>
                      <a:pt x="81" y="0"/>
                    </a:moveTo>
                    <a:lnTo>
                      <a:pt x="981" y="0"/>
                    </a:lnTo>
                    <a:lnTo>
                      <a:pt x="1002" y="2"/>
                    </a:lnTo>
                    <a:lnTo>
                      <a:pt x="1022" y="11"/>
                    </a:lnTo>
                    <a:lnTo>
                      <a:pt x="1038" y="23"/>
                    </a:lnTo>
                    <a:lnTo>
                      <a:pt x="1051" y="39"/>
                    </a:lnTo>
                    <a:lnTo>
                      <a:pt x="1059" y="59"/>
                    </a:lnTo>
                    <a:lnTo>
                      <a:pt x="1062" y="80"/>
                    </a:lnTo>
                    <a:lnTo>
                      <a:pt x="1059" y="103"/>
                    </a:lnTo>
                    <a:lnTo>
                      <a:pt x="1051" y="123"/>
                    </a:lnTo>
                    <a:lnTo>
                      <a:pt x="1038" y="139"/>
                    </a:lnTo>
                    <a:lnTo>
                      <a:pt x="1022" y="151"/>
                    </a:lnTo>
                    <a:lnTo>
                      <a:pt x="1002" y="160"/>
                    </a:lnTo>
                    <a:lnTo>
                      <a:pt x="981" y="162"/>
                    </a:lnTo>
                    <a:lnTo>
                      <a:pt x="81" y="162"/>
                    </a:lnTo>
                    <a:lnTo>
                      <a:pt x="60" y="160"/>
                    </a:lnTo>
                    <a:lnTo>
                      <a:pt x="40" y="151"/>
                    </a:lnTo>
                    <a:lnTo>
                      <a:pt x="24" y="139"/>
                    </a:lnTo>
                    <a:lnTo>
                      <a:pt x="11" y="123"/>
                    </a:lnTo>
                    <a:lnTo>
                      <a:pt x="3" y="103"/>
                    </a:lnTo>
                    <a:lnTo>
                      <a:pt x="0" y="80"/>
                    </a:lnTo>
                    <a:lnTo>
                      <a:pt x="3" y="59"/>
                    </a:lnTo>
                    <a:lnTo>
                      <a:pt x="11" y="39"/>
                    </a:lnTo>
                    <a:lnTo>
                      <a:pt x="24" y="23"/>
                    </a:lnTo>
                    <a:lnTo>
                      <a:pt x="40" y="11"/>
                    </a:lnTo>
                    <a:lnTo>
                      <a:pt x="60" y="2"/>
                    </a:lnTo>
                    <a:lnTo>
                      <a:pt x="81" y="0"/>
                    </a:lnTo>
                    <a:close/>
                  </a:path>
                </a:pathLst>
              </a:custGeom>
              <a:solidFill>
                <a:schemeClr val="tx2">
                  <a:lumMod val="85000"/>
                  <a:lumOff val="15000"/>
                </a:schemeClr>
              </a:solidFill>
              <a:ln w="0">
                <a:noFill/>
                <a:prstDash val="solid"/>
                <a:round/>
                <a:headEnd/>
                <a:tailEnd/>
              </a:ln>
            </p:spPr>
            <p:txBody>
              <a:bodyPr vert="horz" wrap="square" lIns="68580" tIns="34290" rIns="68580" bIns="34290" numCol="1" anchor="t" anchorCtr="0" compatLnSpc="1">
                <a:prstTxWarp prst="textNoShape">
                  <a:avLst/>
                </a:prstTxWarp>
              </a:bodyPr>
              <a:lstStyle/>
              <a:p>
                <a:pPr>
                  <a:defRPr/>
                </a:pPr>
                <a:endParaRPr lang="en-US" sz="1350">
                  <a:solidFill>
                    <a:srgbClr val="E16D22"/>
                  </a:solidFill>
                  <a:latin typeface="Arial"/>
                </a:endParaRPr>
              </a:p>
            </p:txBody>
          </p:sp>
          <p:sp>
            <p:nvSpPr>
              <p:cNvPr id="110" name="Freeform 1054"/>
              <p:cNvSpPr>
                <a:spLocks/>
              </p:cNvSpPr>
              <p:nvPr/>
            </p:nvSpPr>
            <p:spPr bwMode="auto">
              <a:xfrm>
                <a:off x="826" y="2677"/>
                <a:ext cx="673" cy="162"/>
              </a:xfrm>
              <a:custGeom>
                <a:avLst/>
                <a:gdLst>
                  <a:gd name="T0" fmla="*/ 81 w 673"/>
                  <a:gd name="T1" fmla="*/ 0 h 162"/>
                  <a:gd name="T2" fmla="*/ 591 w 673"/>
                  <a:gd name="T3" fmla="*/ 0 h 162"/>
                  <a:gd name="T4" fmla="*/ 614 w 673"/>
                  <a:gd name="T5" fmla="*/ 2 h 162"/>
                  <a:gd name="T6" fmla="*/ 633 w 673"/>
                  <a:gd name="T7" fmla="*/ 11 h 162"/>
                  <a:gd name="T8" fmla="*/ 650 w 673"/>
                  <a:gd name="T9" fmla="*/ 23 h 162"/>
                  <a:gd name="T10" fmla="*/ 662 w 673"/>
                  <a:gd name="T11" fmla="*/ 39 h 162"/>
                  <a:gd name="T12" fmla="*/ 671 w 673"/>
                  <a:gd name="T13" fmla="*/ 59 h 162"/>
                  <a:gd name="T14" fmla="*/ 673 w 673"/>
                  <a:gd name="T15" fmla="*/ 80 h 162"/>
                  <a:gd name="T16" fmla="*/ 671 w 673"/>
                  <a:gd name="T17" fmla="*/ 103 h 162"/>
                  <a:gd name="T18" fmla="*/ 662 w 673"/>
                  <a:gd name="T19" fmla="*/ 123 h 162"/>
                  <a:gd name="T20" fmla="*/ 650 w 673"/>
                  <a:gd name="T21" fmla="*/ 139 h 162"/>
                  <a:gd name="T22" fmla="*/ 632 w 673"/>
                  <a:gd name="T23" fmla="*/ 151 h 162"/>
                  <a:gd name="T24" fmla="*/ 614 w 673"/>
                  <a:gd name="T25" fmla="*/ 160 h 162"/>
                  <a:gd name="T26" fmla="*/ 591 w 673"/>
                  <a:gd name="T27" fmla="*/ 162 h 162"/>
                  <a:gd name="T28" fmla="*/ 81 w 673"/>
                  <a:gd name="T29" fmla="*/ 162 h 162"/>
                  <a:gd name="T30" fmla="*/ 60 w 673"/>
                  <a:gd name="T31" fmla="*/ 160 h 162"/>
                  <a:gd name="T32" fmla="*/ 40 w 673"/>
                  <a:gd name="T33" fmla="*/ 151 h 162"/>
                  <a:gd name="T34" fmla="*/ 24 w 673"/>
                  <a:gd name="T35" fmla="*/ 139 h 162"/>
                  <a:gd name="T36" fmla="*/ 11 w 673"/>
                  <a:gd name="T37" fmla="*/ 123 h 162"/>
                  <a:gd name="T38" fmla="*/ 3 w 673"/>
                  <a:gd name="T39" fmla="*/ 103 h 162"/>
                  <a:gd name="T40" fmla="*/ 0 w 673"/>
                  <a:gd name="T41" fmla="*/ 80 h 162"/>
                  <a:gd name="T42" fmla="*/ 3 w 673"/>
                  <a:gd name="T43" fmla="*/ 59 h 162"/>
                  <a:gd name="T44" fmla="*/ 11 w 673"/>
                  <a:gd name="T45" fmla="*/ 39 h 162"/>
                  <a:gd name="T46" fmla="*/ 24 w 673"/>
                  <a:gd name="T47" fmla="*/ 23 h 162"/>
                  <a:gd name="T48" fmla="*/ 40 w 673"/>
                  <a:gd name="T49" fmla="*/ 11 h 162"/>
                  <a:gd name="T50" fmla="*/ 60 w 673"/>
                  <a:gd name="T51" fmla="*/ 2 h 162"/>
                  <a:gd name="T52" fmla="*/ 81 w 673"/>
                  <a:gd name="T53" fmla="*/ 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73" h="162">
                    <a:moveTo>
                      <a:pt x="81" y="0"/>
                    </a:moveTo>
                    <a:lnTo>
                      <a:pt x="591" y="0"/>
                    </a:lnTo>
                    <a:lnTo>
                      <a:pt x="614" y="2"/>
                    </a:lnTo>
                    <a:lnTo>
                      <a:pt x="633" y="11"/>
                    </a:lnTo>
                    <a:lnTo>
                      <a:pt x="650" y="23"/>
                    </a:lnTo>
                    <a:lnTo>
                      <a:pt x="662" y="39"/>
                    </a:lnTo>
                    <a:lnTo>
                      <a:pt x="671" y="59"/>
                    </a:lnTo>
                    <a:lnTo>
                      <a:pt x="673" y="80"/>
                    </a:lnTo>
                    <a:lnTo>
                      <a:pt x="671" y="103"/>
                    </a:lnTo>
                    <a:lnTo>
                      <a:pt x="662" y="123"/>
                    </a:lnTo>
                    <a:lnTo>
                      <a:pt x="650" y="139"/>
                    </a:lnTo>
                    <a:lnTo>
                      <a:pt x="632" y="151"/>
                    </a:lnTo>
                    <a:lnTo>
                      <a:pt x="614" y="160"/>
                    </a:lnTo>
                    <a:lnTo>
                      <a:pt x="591" y="162"/>
                    </a:lnTo>
                    <a:lnTo>
                      <a:pt x="81" y="162"/>
                    </a:lnTo>
                    <a:lnTo>
                      <a:pt x="60" y="160"/>
                    </a:lnTo>
                    <a:lnTo>
                      <a:pt x="40" y="151"/>
                    </a:lnTo>
                    <a:lnTo>
                      <a:pt x="24" y="139"/>
                    </a:lnTo>
                    <a:lnTo>
                      <a:pt x="11" y="123"/>
                    </a:lnTo>
                    <a:lnTo>
                      <a:pt x="3" y="103"/>
                    </a:lnTo>
                    <a:lnTo>
                      <a:pt x="0" y="80"/>
                    </a:lnTo>
                    <a:lnTo>
                      <a:pt x="3" y="59"/>
                    </a:lnTo>
                    <a:lnTo>
                      <a:pt x="11" y="39"/>
                    </a:lnTo>
                    <a:lnTo>
                      <a:pt x="24" y="23"/>
                    </a:lnTo>
                    <a:lnTo>
                      <a:pt x="40" y="11"/>
                    </a:lnTo>
                    <a:lnTo>
                      <a:pt x="60" y="2"/>
                    </a:lnTo>
                    <a:lnTo>
                      <a:pt x="81" y="0"/>
                    </a:lnTo>
                    <a:close/>
                  </a:path>
                </a:pathLst>
              </a:custGeom>
              <a:solidFill>
                <a:schemeClr val="tx2">
                  <a:lumMod val="95000"/>
                  <a:lumOff val="5000"/>
                </a:schemeClr>
              </a:solidFill>
              <a:ln w="0">
                <a:noFill/>
                <a:prstDash val="solid"/>
                <a:round/>
                <a:headEnd/>
                <a:tailEnd/>
              </a:ln>
            </p:spPr>
            <p:txBody>
              <a:bodyPr vert="horz" wrap="square" lIns="68580" tIns="34290" rIns="68580" bIns="34290" numCol="1" anchor="t" anchorCtr="0" compatLnSpc="1">
                <a:prstTxWarp prst="textNoShape">
                  <a:avLst/>
                </a:prstTxWarp>
              </a:bodyPr>
              <a:lstStyle/>
              <a:p>
                <a:pPr>
                  <a:defRPr/>
                </a:pPr>
                <a:endParaRPr lang="en-US" sz="1350">
                  <a:solidFill>
                    <a:srgbClr val="E16D22"/>
                  </a:solidFill>
                  <a:latin typeface="Arial"/>
                </a:endParaRPr>
              </a:p>
            </p:txBody>
          </p:sp>
        </p:grpSp>
      </p:grpSp>
      <p:grpSp>
        <p:nvGrpSpPr>
          <p:cNvPr id="4" name="Group 3"/>
          <p:cNvGrpSpPr/>
          <p:nvPr/>
        </p:nvGrpSpPr>
        <p:grpSpPr>
          <a:xfrm>
            <a:off x="2725042" y="1916833"/>
            <a:ext cx="1046912" cy="1015022"/>
            <a:chOff x="2109389" y="1350646"/>
            <a:chExt cx="1395882" cy="972833"/>
          </a:xfrm>
        </p:grpSpPr>
        <p:grpSp>
          <p:nvGrpSpPr>
            <p:cNvPr id="166" name="Group 165"/>
            <p:cNvGrpSpPr/>
            <p:nvPr/>
          </p:nvGrpSpPr>
          <p:grpSpPr>
            <a:xfrm>
              <a:off x="2109389" y="1350646"/>
              <a:ext cx="1395882" cy="972833"/>
              <a:chOff x="356719" y="1334635"/>
              <a:chExt cx="1395882" cy="972833"/>
            </a:xfrm>
          </p:grpSpPr>
          <p:sp>
            <p:nvSpPr>
              <p:cNvPr id="167" name="Oval 166"/>
              <p:cNvSpPr/>
              <p:nvPr/>
            </p:nvSpPr>
            <p:spPr>
              <a:xfrm>
                <a:off x="736363" y="1334635"/>
                <a:ext cx="685800" cy="685800"/>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dirty="0">
                  <a:solidFill>
                    <a:srgbClr val="FFFFFF"/>
                  </a:solidFill>
                  <a:latin typeface="Arial"/>
                </a:endParaRPr>
              </a:p>
            </p:txBody>
          </p:sp>
          <p:sp>
            <p:nvSpPr>
              <p:cNvPr id="168" name="TextBox 167"/>
              <p:cNvSpPr txBox="1"/>
              <p:nvPr/>
            </p:nvSpPr>
            <p:spPr>
              <a:xfrm>
                <a:off x="356719" y="2015080"/>
                <a:ext cx="1395882" cy="292388"/>
              </a:xfrm>
              <a:prstGeom prst="rect">
                <a:avLst/>
              </a:prstGeom>
              <a:noFill/>
            </p:spPr>
            <p:txBody>
              <a:bodyPr wrap="square" rtlCol="0">
                <a:spAutoFit/>
              </a:bodyPr>
              <a:lstStyle/>
              <a:p>
                <a:pPr algn="ctr">
                  <a:defRPr/>
                </a:pPr>
                <a:r>
                  <a:rPr lang="en-US" sz="825" dirty="0">
                    <a:solidFill>
                      <a:srgbClr val="2F8FD1"/>
                    </a:solidFill>
                    <a:latin typeface="Lato" panose="020F0502020204030203" pitchFamily="34" charset="0"/>
                    <a:ea typeface="Lato" panose="020F0502020204030203" pitchFamily="34" charset="0"/>
                    <a:cs typeface="Lato" panose="020F0502020204030203" pitchFamily="34" charset="0"/>
                  </a:rPr>
                  <a:t>Aviation</a:t>
                </a:r>
              </a:p>
            </p:txBody>
          </p:sp>
        </p:grpSp>
        <p:pic>
          <p:nvPicPr>
            <p:cNvPr id="1026" name="Picture 2" descr="Related imag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628436" y="1544100"/>
              <a:ext cx="377825" cy="37782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1" name="Group 20"/>
          <p:cNvGrpSpPr/>
          <p:nvPr/>
        </p:nvGrpSpPr>
        <p:grpSpPr>
          <a:xfrm>
            <a:off x="6689610" y="3142619"/>
            <a:ext cx="1046912" cy="733641"/>
            <a:chOff x="7395480" y="2604499"/>
            <a:chExt cx="1395882" cy="978188"/>
          </a:xfrm>
        </p:grpSpPr>
        <p:grpSp>
          <p:nvGrpSpPr>
            <p:cNvPr id="196" name="Group 195"/>
            <p:cNvGrpSpPr/>
            <p:nvPr/>
          </p:nvGrpSpPr>
          <p:grpSpPr>
            <a:xfrm>
              <a:off x="7395480" y="2604499"/>
              <a:ext cx="1395882" cy="978188"/>
              <a:chOff x="356719" y="1329280"/>
              <a:chExt cx="1395882" cy="978188"/>
            </a:xfrm>
          </p:grpSpPr>
          <p:sp>
            <p:nvSpPr>
              <p:cNvPr id="197" name="Oval 196"/>
              <p:cNvSpPr/>
              <p:nvPr/>
            </p:nvSpPr>
            <p:spPr>
              <a:xfrm>
                <a:off x="762000" y="1329280"/>
                <a:ext cx="685800" cy="685800"/>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dirty="0">
                  <a:solidFill>
                    <a:srgbClr val="FFFFFF"/>
                  </a:solidFill>
                  <a:latin typeface="Arial"/>
                </a:endParaRPr>
              </a:p>
            </p:txBody>
          </p:sp>
          <p:sp>
            <p:nvSpPr>
              <p:cNvPr id="198" name="TextBox 197"/>
              <p:cNvSpPr txBox="1"/>
              <p:nvPr/>
            </p:nvSpPr>
            <p:spPr>
              <a:xfrm>
                <a:off x="356719" y="2015080"/>
                <a:ext cx="1395882" cy="292388"/>
              </a:xfrm>
              <a:prstGeom prst="rect">
                <a:avLst/>
              </a:prstGeom>
              <a:noFill/>
            </p:spPr>
            <p:txBody>
              <a:bodyPr wrap="square" rtlCol="0">
                <a:spAutoFit/>
              </a:bodyPr>
              <a:lstStyle/>
              <a:p>
                <a:pPr algn="ctr">
                  <a:defRPr/>
                </a:pPr>
                <a:r>
                  <a:rPr lang="en-US" sz="825" dirty="0">
                    <a:solidFill>
                      <a:srgbClr val="2F8FD1"/>
                    </a:solidFill>
                    <a:latin typeface="Lato" panose="020F0502020204030203" pitchFamily="34" charset="0"/>
                    <a:ea typeface="Lato" panose="020F0502020204030203" pitchFamily="34" charset="0"/>
                    <a:cs typeface="Lato" panose="020F0502020204030203" pitchFamily="34" charset="0"/>
                  </a:rPr>
                  <a:t>Nursing</a:t>
                </a:r>
              </a:p>
            </p:txBody>
          </p:sp>
        </p:grpSp>
        <p:pic>
          <p:nvPicPr>
            <p:cNvPr id="1028" name="Picture 4" descr="Image result for Nursing icon"/>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915331" y="2720387"/>
              <a:ext cx="454025" cy="45402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 name="Group 2"/>
          <p:cNvGrpSpPr/>
          <p:nvPr/>
        </p:nvGrpSpPr>
        <p:grpSpPr>
          <a:xfrm>
            <a:off x="1314450" y="3948175"/>
            <a:ext cx="1142951" cy="973724"/>
            <a:chOff x="356652" y="3791884"/>
            <a:chExt cx="1395882" cy="978188"/>
          </a:xfrm>
        </p:grpSpPr>
        <p:grpSp>
          <p:nvGrpSpPr>
            <p:cNvPr id="163" name="Group 162"/>
            <p:cNvGrpSpPr/>
            <p:nvPr/>
          </p:nvGrpSpPr>
          <p:grpSpPr>
            <a:xfrm>
              <a:off x="356652" y="3791884"/>
              <a:ext cx="1395882" cy="978188"/>
              <a:chOff x="356719" y="1329280"/>
              <a:chExt cx="1395882" cy="978188"/>
            </a:xfrm>
          </p:grpSpPr>
          <p:sp>
            <p:nvSpPr>
              <p:cNvPr id="164" name="Oval 163"/>
              <p:cNvSpPr/>
              <p:nvPr/>
            </p:nvSpPr>
            <p:spPr>
              <a:xfrm>
                <a:off x="736363" y="1329280"/>
                <a:ext cx="685800" cy="685800"/>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a:solidFill>
                    <a:srgbClr val="FFFFFF"/>
                  </a:solidFill>
                  <a:latin typeface="Arial"/>
                </a:endParaRPr>
              </a:p>
            </p:txBody>
          </p:sp>
          <p:sp>
            <p:nvSpPr>
              <p:cNvPr id="165" name="TextBox 164"/>
              <p:cNvSpPr txBox="1"/>
              <p:nvPr/>
            </p:nvSpPr>
            <p:spPr>
              <a:xfrm>
                <a:off x="356719" y="2015080"/>
                <a:ext cx="1395882" cy="292388"/>
              </a:xfrm>
              <a:prstGeom prst="rect">
                <a:avLst/>
              </a:prstGeom>
              <a:noFill/>
            </p:spPr>
            <p:txBody>
              <a:bodyPr wrap="square" rtlCol="0">
                <a:spAutoFit/>
              </a:bodyPr>
              <a:lstStyle/>
              <a:p>
                <a:pPr algn="ctr">
                  <a:defRPr/>
                </a:pPr>
                <a:r>
                  <a:rPr lang="en-US" sz="825" dirty="0">
                    <a:solidFill>
                      <a:srgbClr val="2F8FD1"/>
                    </a:solidFill>
                    <a:latin typeface="Lato" panose="020F0502020204030203" pitchFamily="34" charset="0"/>
                    <a:ea typeface="Lato" panose="020F0502020204030203" pitchFamily="34" charset="0"/>
                    <a:cs typeface="Lato" panose="020F0502020204030203" pitchFamily="34" charset="0"/>
                  </a:rPr>
                  <a:t>Dental Nursing</a:t>
                </a:r>
              </a:p>
            </p:txBody>
          </p:sp>
        </p:grpSp>
        <p:pic>
          <p:nvPicPr>
            <p:cNvPr id="1030" name="Picture 6" descr="Image result for Dental icon"/>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31558" y="4000210"/>
              <a:ext cx="298607" cy="339909"/>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6" name="Group 15"/>
          <p:cNvGrpSpPr/>
          <p:nvPr/>
        </p:nvGrpSpPr>
        <p:grpSpPr>
          <a:xfrm>
            <a:off x="2705814" y="4050374"/>
            <a:ext cx="1046912" cy="996495"/>
            <a:chOff x="2109389" y="3791884"/>
            <a:chExt cx="1395882" cy="978188"/>
          </a:xfrm>
        </p:grpSpPr>
        <p:grpSp>
          <p:nvGrpSpPr>
            <p:cNvPr id="172" name="Group 171"/>
            <p:cNvGrpSpPr/>
            <p:nvPr/>
          </p:nvGrpSpPr>
          <p:grpSpPr>
            <a:xfrm>
              <a:off x="2109389" y="3791884"/>
              <a:ext cx="1395882" cy="978188"/>
              <a:chOff x="356719" y="1329280"/>
              <a:chExt cx="1395882" cy="978188"/>
            </a:xfrm>
          </p:grpSpPr>
          <p:sp>
            <p:nvSpPr>
              <p:cNvPr id="173" name="Oval 172"/>
              <p:cNvSpPr/>
              <p:nvPr/>
            </p:nvSpPr>
            <p:spPr>
              <a:xfrm>
                <a:off x="736363" y="1329280"/>
                <a:ext cx="685800" cy="685800"/>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a:solidFill>
                    <a:srgbClr val="FFFFFF"/>
                  </a:solidFill>
                  <a:latin typeface="Arial"/>
                </a:endParaRPr>
              </a:p>
            </p:txBody>
          </p:sp>
          <p:sp>
            <p:nvSpPr>
              <p:cNvPr id="174" name="TextBox 173"/>
              <p:cNvSpPr txBox="1"/>
              <p:nvPr/>
            </p:nvSpPr>
            <p:spPr>
              <a:xfrm>
                <a:off x="356719" y="2015080"/>
                <a:ext cx="1395882" cy="292388"/>
              </a:xfrm>
              <a:prstGeom prst="rect">
                <a:avLst/>
              </a:prstGeom>
              <a:noFill/>
            </p:spPr>
            <p:txBody>
              <a:bodyPr wrap="square" rtlCol="0">
                <a:spAutoFit/>
              </a:bodyPr>
              <a:lstStyle/>
              <a:p>
                <a:pPr algn="ctr">
                  <a:defRPr/>
                </a:pPr>
                <a:r>
                  <a:rPr lang="en-US" sz="825" dirty="0">
                    <a:solidFill>
                      <a:srgbClr val="2F8FD1"/>
                    </a:solidFill>
                    <a:latin typeface="Lato" panose="020F0502020204030203" pitchFamily="34" charset="0"/>
                    <a:ea typeface="Lato" panose="020F0502020204030203" pitchFamily="34" charset="0"/>
                    <a:cs typeface="Lato" panose="020F0502020204030203" pitchFamily="34" charset="0"/>
                  </a:rPr>
                  <a:t>Hospitality</a:t>
                </a:r>
              </a:p>
            </p:txBody>
          </p:sp>
        </p:grpSp>
        <p:pic>
          <p:nvPicPr>
            <p:cNvPr id="1032" name="Picture 8" descr="Related imag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650717" y="3966510"/>
              <a:ext cx="347663" cy="347663"/>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5" name="Group 4"/>
          <p:cNvGrpSpPr/>
          <p:nvPr/>
        </p:nvGrpSpPr>
        <p:grpSpPr>
          <a:xfrm>
            <a:off x="4083612" y="4033158"/>
            <a:ext cx="1046912" cy="906025"/>
            <a:chOff x="3920817" y="4649134"/>
            <a:chExt cx="1395882" cy="1208033"/>
          </a:xfrm>
        </p:grpSpPr>
        <p:grpSp>
          <p:nvGrpSpPr>
            <p:cNvPr id="181" name="Group 180"/>
            <p:cNvGrpSpPr/>
            <p:nvPr/>
          </p:nvGrpSpPr>
          <p:grpSpPr>
            <a:xfrm>
              <a:off x="3920817" y="4649134"/>
              <a:ext cx="1395882" cy="1208033"/>
              <a:chOff x="374034" y="1329280"/>
              <a:chExt cx="1395882" cy="1208033"/>
            </a:xfrm>
          </p:grpSpPr>
          <p:sp>
            <p:nvSpPr>
              <p:cNvPr id="182" name="Oval 181"/>
              <p:cNvSpPr/>
              <p:nvPr/>
            </p:nvSpPr>
            <p:spPr>
              <a:xfrm>
                <a:off x="736363" y="1329280"/>
                <a:ext cx="685800" cy="685800"/>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dirty="0">
                  <a:solidFill>
                    <a:srgbClr val="FFFFFF"/>
                  </a:solidFill>
                  <a:latin typeface="Arial"/>
                </a:endParaRPr>
              </a:p>
            </p:txBody>
          </p:sp>
          <p:sp>
            <p:nvSpPr>
              <p:cNvPr id="183" name="TextBox 182"/>
              <p:cNvSpPr txBox="1"/>
              <p:nvPr/>
            </p:nvSpPr>
            <p:spPr>
              <a:xfrm>
                <a:off x="374034" y="2244925"/>
                <a:ext cx="1395882" cy="292388"/>
              </a:xfrm>
              <a:prstGeom prst="rect">
                <a:avLst/>
              </a:prstGeom>
              <a:noFill/>
            </p:spPr>
            <p:txBody>
              <a:bodyPr wrap="square" rtlCol="0">
                <a:spAutoFit/>
              </a:bodyPr>
              <a:lstStyle/>
              <a:p>
                <a:pPr algn="ctr">
                  <a:defRPr/>
                </a:pPr>
                <a:r>
                  <a:rPr lang="en-US" sz="825" dirty="0">
                    <a:solidFill>
                      <a:srgbClr val="2F8FD1"/>
                    </a:solidFill>
                    <a:latin typeface="Lato" panose="020F0502020204030203" pitchFamily="34" charset="0"/>
                    <a:ea typeface="Lato" panose="020F0502020204030203" pitchFamily="34" charset="0"/>
                    <a:cs typeface="Lato" panose="020F0502020204030203" pitchFamily="34" charset="0"/>
                  </a:rPr>
                  <a:t>Hairdressing</a:t>
                </a:r>
              </a:p>
            </p:txBody>
          </p:sp>
        </p:grpSp>
        <p:pic>
          <p:nvPicPr>
            <p:cNvPr id="1034" name="Picture 10" descr="Related image"/>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417849" y="4791257"/>
              <a:ext cx="423863" cy="423863"/>
            </a:xfrm>
            <a:prstGeom prst="rect">
              <a:avLst/>
            </a:prstGeom>
            <a:noFill/>
            <a:extLst>
              <a:ext uri="{909E8E84-426E-40DD-AFC4-6F175D3DCCD1}">
                <a14:hiddenFill xmlns:a14="http://schemas.microsoft.com/office/drawing/2010/main">
                  <a:solidFill>
                    <a:srgbClr val="FFFFFF"/>
                  </a:solidFill>
                </a14:hiddenFill>
              </a:ext>
            </a:extLst>
          </p:spPr>
        </p:pic>
      </p:grpSp>
      <p:sp>
        <p:nvSpPr>
          <p:cNvPr id="100" name="Title 1">
            <a:extLst>
              <a:ext uri="{FF2B5EF4-FFF2-40B4-BE49-F238E27FC236}">
                <a16:creationId xmlns:a16="http://schemas.microsoft.com/office/drawing/2014/main" id="{88245A34-1DFA-4A00-BDAB-0A5DBD90F76B}"/>
              </a:ext>
            </a:extLst>
          </p:cNvPr>
          <p:cNvSpPr txBox="1">
            <a:spLocks/>
          </p:cNvSpPr>
          <p:nvPr/>
        </p:nvSpPr>
        <p:spPr>
          <a:xfrm>
            <a:off x="1412649" y="1133746"/>
            <a:ext cx="4293477" cy="600164"/>
          </a:xfrm>
          <a:prstGeom prst="rect">
            <a:avLst/>
          </a:prstGeom>
        </p:spPr>
        <p:txBody>
          <a:bodyPr vert="horz" lIns="0" tIns="27000" rIns="0" bIns="0" rtlCol="0" anchor="t" anchorCtr="0">
            <a:noAutofit/>
          </a:bodyPr>
          <a:lstStyle>
            <a:lvl1pPr algn="l" defTabSz="914400" rtl="0" eaLnBrk="1" latinLnBrk="0" hangingPunct="1">
              <a:spcBef>
                <a:spcPct val="0"/>
              </a:spcBef>
              <a:buNone/>
              <a:defRPr sz="2600" b="1" kern="1200">
                <a:solidFill>
                  <a:schemeClr val="tx1"/>
                </a:solidFill>
                <a:latin typeface="Arial" pitchFamily="34" charset="0"/>
                <a:ea typeface="+mj-ea"/>
                <a:cs typeface="Arial" pitchFamily="34" charset="0"/>
              </a:defRPr>
            </a:lvl1pPr>
          </a:lstStyle>
          <a:p>
            <a:pPr>
              <a:defRPr/>
            </a:pPr>
            <a:r>
              <a:rPr lang="en-GB" sz="1950" dirty="0">
                <a:solidFill>
                  <a:srgbClr val="2F8FD1"/>
                </a:solidFill>
              </a:rPr>
              <a:t>The range of apprenticeships</a:t>
            </a:r>
          </a:p>
        </p:txBody>
      </p:sp>
      <p:sp>
        <p:nvSpPr>
          <p:cNvPr id="102" name="TextBox 101">
            <a:extLst>
              <a:ext uri="{FF2B5EF4-FFF2-40B4-BE49-F238E27FC236}">
                <a16:creationId xmlns:a16="http://schemas.microsoft.com/office/drawing/2014/main" id="{9E7839EE-303C-4424-832D-A3332B555B2F}"/>
              </a:ext>
            </a:extLst>
          </p:cNvPr>
          <p:cNvSpPr txBox="1"/>
          <p:nvPr/>
        </p:nvSpPr>
        <p:spPr>
          <a:xfrm>
            <a:off x="4023203" y="5147055"/>
            <a:ext cx="3773919" cy="600164"/>
          </a:xfrm>
          <a:prstGeom prst="rect">
            <a:avLst/>
          </a:prstGeom>
          <a:noFill/>
        </p:spPr>
        <p:txBody>
          <a:bodyPr wrap="square" rtlCol="0">
            <a:spAutoFit/>
          </a:bodyPr>
          <a:lstStyle/>
          <a:p>
            <a:pPr>
              <a:defRPr/>
            </a:pPr>
            <a:r>
              <a:rPr lang="en-GB" sz="3300" dirty="0">
                <a:solidFill>
                  <a:srgbClr val="2F8FD1"/>
                </a:solidFill>
                <a:latin typeface="Arial"/>
              </a:rPr>
              <a:t>And many more….</a:t>
            </a:r>
          </a:p>
        </p:txBody>
      </p:sp>
      <p:pic>
        <p:nvPicPr>
          <p:cNvPr id="9" name="Audio 8">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8623300" y="6337300"/>
            <a:ext cx="304800" cy="304800"/>
          </a:xfrm>
          <a:prstGeom prst="rect">
            <a:avLst/>
          </a:prstGeom>
        </p:spPr>
      </p:pic>
    </p:spTree>
    <p:extLst>
      <p:ext uri="{BB962C8B-B14F-4D97-AF65-F5344CB8AC3E}">
        <p14:creationId xmlns:p14="http://schemas.microsoft.com/office/powerpoint/2010/main" val="4219145109"/>
      </p:ext>
    </p:extLst>
  </p:cSld>
  <p:clrMapOvr>
    <a:masterClrMapping/>
  </p:clrMapOvr>
  <mc:AlternateContent xmlns:mc="http://schemas.openxmlformats.org/markup-compatibility/2006" xmlns:p14="http://schemas.microsoft.com/office/powerpoint/2010/main">
    <mc:Choice Requires="p14">
      <p:transition spd="slow" p14:dur="1600" advTm="40613">
        <p:blinds dir="vert"/>
      </p:transition>
    </mc:Choice>
    <mc:Fallback xmlns="">
      <p:transition spd="slow" advTm="40613">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par>
                          <p:cTn id="7" fill="hold">
                            <p:stCondLst>
                              <p:cond delay="0"/>
                            </p:stCondLst>
                            <p:childTnLst>
                              <p:par>
                                <p:cTn id="8" presetID="12" presetClass="entr" presetSubtype="4" fill="hold" nodeType="after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500"/>
                                        <p:tgtEl>
                                          <p:spTgt spid="7"/>
                                        </p:tgtEl>
                                        <p:attrNameLst>
                                          <p:attrName>ppt_y</p:attrName>
                                        </p:attrNameLst>
                                      </p:cBhvr>
                                      <p:tavLst>
                                        <p:tav tm="0">
                                          <p:val>
                                            <p:strVal val="#ppt_y+#ppt_h*1.125000"/>
                                          </p:val>
                                        </p:tav>
                                        <p:tav tm="100000">
                                          <p:val>
                                            <p:strVal val="#ppt_y"/>
                                          </p:val>
                                        </p:tav>
                                      </p:tavLst>
                                    </p:anim>
                                    <p:animEffect transition="in" filter="wipe(up)">
                                      <p:cBhvr>
                                        <p:cTn id="11" dur="500"/>
                                        <p:tgtEl>
                                          <p:spTgt spid="7"/>
                                        </p:tgtEl>
                                      </p:cBhvr>
                                    </p:animEffect>
                                  </p:childTnLst>
                                </p:cTn>
                              </p:par>
                            </p:childTnLst>
                          </p:cTn>
                        </p:par>
                        <p:par>
                          <p:cTn id="12" fill="hold">
                            <p:stCondLst>
                              <p:cond delay="500"/>
                            </p:stCondLst>
                            <p:childTnLst>
                              <p:par>
                                <p:cTn id="13" presetID="12" presetClass="entr" presetSubtype="4"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p:tgtEl>
                                          <p:spTgt spid="8"/>
                                        </p:tgtEl>
                                        <p:attrNameLst>
                                          <p:attrName>ppt_y</p:attrName>
                                        </p:attrNameLst>
                                      </p:cBhvr>
                                      <p:tavLst>
                                        <p:tav tm="0">
                                          <p:val>
                                            <p:strVal val="#ppt_y+#ppt_h*1.125000"/>
                                          </p:val>
                                        </p:tav>
                                        <p:tav tm="100000">
                                          <p:val>
                                            <p:strVal val="#ppt_y"/>
                                          </p:val>
                                        </p:tav>
                                      </p:tavLst>
                                    </p:anim>
                                    <p:animEffect transition="in" filter="wipe(up)">
                                      <p:cBhvr>
                                        <p:cTn id="16" dur="500"/>
                                        <p:tgtEl>
                                          <p:spTgt spid="8"/>
                                        </p:tgtEl>
                                      </p:cBhvr>
                                    </p:animEffect>
                                  </p:childTnLst>
                                </p:cTn>
                              </p:par>
                            </p:childTnLst>
                          </p:cTn>
                        </p:par>
                        <p:par>
                          <p:cTn id="17" fill="hold">
                            <p:stCondLst>
                              <p:cond delay="1000"/>
                            </p:stCondLst>
                            <p:childTnLst>
                              <p:par>
                                <p:cTn id="18" presetID="12" presetClass="entr" presetSubtype="4" fill="hold" nodeType="after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additive="base">
                                        <p:cTn id="20" dur="500"/>
                                        <p:tgtEl>
                                          <p:spTgt spid="13"/>
                                        </p:tgtEl>
                                        <p:attrNameLst>
                                          <p:attrName>ppt_y</p:attrName>
                                        </p:attrNameLst>
                                      </p:cBhvr>
                                      <p:tavLst>
                                        <p:tav tm="0">
                                          <p:val>
                                            <p:strVal val="#ppt_y+#ppt_h*1.125000"/>
                                          </p:val>
                                        </p:tav>
                                        <p:tav tm="100000">
                                          <p:val>
                                            <p:strVal val="#ppt_y"/>
                                          </p:val>
                                        </p:tav>
                                      </p:tavLst>
                                    </p:anim>
                                    <p:animEffect transition="in" filter="wipe(up)">
                                      <p:cBhvr>
                                        <p:cTn id="21" dur="500"/>
                                        <p:tgtEl>
                                          <p:spTgt spid="13"/>
                                        </p:tgtEl>
                                      </p:cBhvr>
                                    </p:animEffect>
                                  </p:childTnLst>
                                </p:cTn>
                              </p:par>
                            </p:childTnLst>
                          </p:cTn>
                        </p:par>
                        <p:par>
                          <p:cTn id="22" fill="hold">
                            <p:stCondLst>
                              <p:cond delay="1500"/>
                            </p:stCondLst>
                            <p:childTnLst>
                              <p:par>
                                <p:cTn id="23" presetID="12" presetClass="entr" presetSubtype="4" fill="hold" nodeType="after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500"/>
                                        <p:tgtEl>
                                          <p:spTgt spid="14"/>
                                        </p:tgtEl>
                                        <p:attrNameLst>
                                          <p:attrName>ppt_y</p:attrName>
                                        </p:attrNameLst>
                                      </p:cBhvr>
                                      <p:tavLst>
                                        <p:tav tm="0">
                                          <p:val>
                                            <p:strVal val="#ppt_y+#ppt_h*1.125000"/>
                                          </p:val>
                                        </p:tav>
                                        <p:tav tm="100000">
                                          <p:val>
                                            <p:strVal val="#ppt_y"/>
                                          </p:val>
                                        </p:tav>
                                      </p:tavLst>
                                    </p:anim>
                                    <p:animEffect transition="in" filter="wipe(up)">
                                      <p:cBhvr>
                                        <p:cTn id="26" dur="500"/>
                                        <p:tgtEl>
                                          <p:spTgt spid="14"/>
                                        </p:tgtEl>
                                      </p:cBhvr>
                                    </p:animEffect>
                                  </p:childTnLst>
                                </p:cTn>
                              </p:par>
                            </p:childTnLst>
                          </p:cTn>
                        </p:par>
                        <p:par>
                          <p:cTn id="27" fill="hold">
                            <p:stCondLst>
                              <p:cond delay="2000"/>
                            </p:stCondLst>
                            <p:childTnLst>
                              <p:par>
                                <p:cTn id="28" presetID="12" presetClass="entr" presetSubtype="4" fill="hold" nodeType="after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additive="base">
                                        <p:cTn id="30" dur="500"/>
                                        <p:tgtEl>
                                          <p:spTgt spid="19"/>
                                        </p:tgtEl>
                                        <p:attrNameLst>
                                          <p:attrName>ppt_y</p:attrName>
                                        </p:attrNameLst>
                                      </p:cBhvr>
                                      <p:tavLst>
                                        <p:tav tm="0">
                                          <p:val>
                                            <p:strVal val="#ppt_y+#ppt_h*1.125000"/>
                                          </p:val>
                                        </p:tav>
                                        <p:tav tm="100000">
                                          <p:val>
                                            <p:strVal val="#ppt_y"/>
                                          </p:val>
                                        </p:tav>
                                      </p:tavLst>
                                    </p:anim>
                                    <p:animEffect transition="in" filter="wipe(up)">
                                      <p:cBhvr>
                                        <p:cTn id="31" dur="500"/>
                                        <p:tgtEl>
                                          <p:spTgt spid="19"/>
                                        </p:tgtEl>
                                      </p:cBhvr>
                                    </p:animEffect>
                                  </p:childTnLst>
                                </p:cTn>
                              </p:par>
                            </p:childTnLst>
                          </p:cTn>
                        </p:par>
                        <p:par>
                          <p:cTn id="32" fill="hold">
                            <p:stCondLst>
                              <p:cond delay="2500"/>
                            </p:stCondLst>
                            <p:childTnLst>
                              <p:par>
                                <p:cTn id="33" presetID="12" presetClass="entr" presetSubtype="4" fill="hold" nodeType="afterEffect">
                                  <p:stCondLst>
                                    <p:cond delay="0"/>
                                  </p:stCondLst>
                                  <p:childTnLst>
                                    <p:set>
                                      <p:cBhvr>
                                        <p:cTn id="34" dur="1" fill="hold">
                                          <p:stCondLst>
                                            <p:cond delay="0"/>
                                          </p:stCondLst>
                                        </p:cTn>
                                        <p:tgtEl>
                                          <p:spTgt spid="18"/>
                                        </p:tgtEl>
                                        <p:attrNameLst>
                                          <p:attrName>style.visibility</p:attrName>
                                        </p:attrNameLst>
                                      </p:cBhvr>
                                      <p:to>
                                        <p:strVal val="visible"/>
                                      </p:to>
                                    </p:set>
                                    <p:anim calcmode="lin" valueType="num">
                                      <p:cBhvr additive="base">
                                        <p:cTn id="35" dur="500"/>
                                        <p:tgtEl>
                                          <p:spTgt spid="18"/>
                                        </p:tgtEl>
                                        <p:attrNameLst>
                                          <p:attrName>ppt_y</p:attrName>
                                        </p:attrNameLst>
                                      </p:cBhvr>
                                      <p:tavLst>
                                        <p:tav tm="0">
                                          <p:val>
                                            <p:strVal val="#ppt_y+#ppt_h*1.125000"/>
                                          </p:val>
                                        </p:tav>
                                        <p:tav tm="100000">
                                          <p:val>
                                            <p:strVal val="#ppt_y"/>
                                          </p:val>
                                        </p:tav>
                                      </p:tavLst>
                                    </p:anim>
                                    <p:animEffect transition="in" filter="wipe(up)">
                                      <p:cBhvr>
                                        <p:cTn id="36" dur="500"/>
                                        <p:tgtEl>
                                          <p:spTgt spid="18"/>
                                        </p:tgtEl>
                                      </p:cBhvr>
                                    </p:animEffect>
                                  </p:childTnLst>
                                </p:cTn>
                              </p:par>
                            </p:childTnLst>
                          </p:cTn>
                        </p:par>
                        <p:par>
                          <p:cTn id="37" fill="hold">
                            <p:stCondLst>
                              <p:cond delay="3000"/>
                            </p:stCondLst>
                            <p:childTnLst>
                              <p:par>
                                <p:cTn id="38" presetID="12" presetClass="entr" presetSubtype="4" fill="hold" nodeType="after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additive="base">
                                        <p:cTn id="40" dur="500"/>
                                        <p:tgtEl>
                                          <p:spTgt spid="5"/>
                                        </p:tgtEl>
                                        <p:attrNameLst>
                                          <p:attrName>ppt_y</p:attrName>
                                        </p:attrNameLst>
                                      </p:cBhvr>
                                      <p:tavLst>
                                        <p:tav tm="0">
                                          <p:val>
                                            <p:strVal val="#ppt_y+#ppt_h*1.125000"/>
                                          </p:val>
                                        </p:tav>
                                        <p:tav tm="100000">
                                          <p:val>
                                            <p:strVal val="#ppt_y"/>
                                          </p:val>
                                        </p:tav>
                                      </p:tavLst>
                                    </p:anim>
                                    <p:animEffect transition="in" filter="wipe(up)">
                                      <p:cBhvr>
                                        <p:cTn id="41" dur="500"/>
                                        <p:tgtEl>
                                          <p:spTgt spid="5"/>
                                        </p:tgtEl>
                                      </p:cBhvr>
                                    </p:animEffect>
                                  </p:childTnLst>
                                </p:cTn>
                              </p:par>
                            </p:childTnLst>
                          </p:cTn>
                        </p:par>
                        <p:par>
                          <p:cTn id="42" fill="hold">
                            <p:stCondLst>
                              <p:cond delay="3500"/>
                            </p:stCondLst>
                            <p:childTnLst>
                              <p:par>
                                <p:cTn id="43" presetID="12" presetClass="entr" presetSubtype="4" fill="hold" nodeType="after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500"/>
                                        <p:tgtEl>
                                          <p:spTgt spid="22"/>
                                        </p:tgtEl>
                                        <p:attrNameLst>
                                          <p:attrName>ppt_y</p:attrName>
                                        </p:attrNameLst>
                                      </p:cBhvr>
                                      <p:tavLst>
                                        <p:tav tm="0">
                                          <p:val>
                                            <p:strVal val="#ppt_y+#ppt_h*1.125000"/>
                                          </p:val>
                                        </p:tav>
                                        <p:tav tm="100000">
                                          <p:val>
                                            <p:strVal val="#ppt_y"/>
                                          </p:val>
                                        </p:tav>
                                      </p:tavLst>
                                    </p:anim>
                                    <p:animEffect transition="in" filter="wipe(up)">
                                      <p:cBhvr>
                                        <p:cTn id="46" dur="500"/>
                                        <p:tgtEl>
                                          <p:spTgt spid="22"/>
                                        </p:tgtEl>
                                      </p:cBhvr>
                                    </p:animEffect>
                                  </p:childTnLst>
                                </p:cTn>
                              </p:par>
                            </p:childTnLst>
                          </p:cTn>
                        </p:par>
                        <p:par>
                          <p:cTn id="47" fill="hold">
                            <p:stCondLst>
                              <p:cond delay="4000"/>
                            </p:stCondLst>
                            <p:childTnLst>
                              <p:par>
                                <p:cTn id="48" presetID="12" presetClass="entr" presetSubtype="4" fill="hold" nodeType="afterEffect">
                                  <p:stCondLst>
                                    <p:cond delay="0"/>
                                  </p:stCondLst>
                                  <p:childTnLst>
                                    <p:set>
                                      <p:cBhvr>
                                        <p:cTn id="49" dur="1" fill="hold">
                                          <p:stCondLst>
                                            <p:cond delay="0"/>
                                          </p:stCondLst>
                                        </p:cTn>
                                        <p:tgtEl>
                                          <p:spTgt spid="17"/>
                                        </p:tgtEl>
                                        <p:attrNameLst>
                                          <p:attrName>style.visibility</p:attrName>
                                        </p:attrNameLst>
                                      </p:cBhvr>
                                      <p:to>
                                        <p:strVal val="visible"/>
                                      </p:to>
                                    </p:set>
                                    <p:anim calcmode="lin" valueType="num">
                                      <p:cBhvr additive="base">
                                        <p:cTn id="50" dur="500"/>
                                        <p:tgtEl>
                                          <p:spTgt spid="17"/>
                                        </p:tgtEl>
                                        <p:attrNameLst>
                                          <p:attrName>ppt_y</p:attrName>
                                        </p:attrNameLst>
                                      </p:cBhvr>
                                      <p:tavLst>
                                        <p:tav tm="0">
                                          <p:val>
                                            <p:strVal val="#ppt_y+#ppt_h*1.125000"/>
                                          </p:val>
                                        </p:tav>
                                        <p:tav tm="100000">
                                          <p:val>
                                            <p:strVal val="#ppt_y"/>
                                          </p:val>
                                        </p:tav>
                                      </p:tavLst>
                                    </p:anim>
                                    <p:animEffect transition="in" filter="wipe(up)">
                                      <p:cBhvr>
                                        <p:cTn id="51" dur="500"/>
                                        <p:tgtEl>
                                          <p:spTgt spid="17"/>
                                        </p:tgtEl>
                                      </p:cBhvr>
                                    </p:animEffect>
                                  </p:childTnLst>
                                </p:cTn>
                              </p:par>
                            </p:childTnLst>
                          </p:cTn>
                        </p:par>
                        <p:par>
                          <p:cTn id="52" fill="hold">
                            <p:stCondLst>
                              <p:cond delay="4500"/>
                            </p:stCondLst>
                            <p:childTnLst>
                              <p:par>
                                <p:cTn id="53" presetID="12" presetClass="entr" presetSubtype="4" fill="hold" nodeType="afterEffect">
                                  <p:stCondLst>
                                    <p:cond delay="0"/>
                                  </p:stCondLst>
                                  <p:childTnLst>
                                    <p:set>
                                      <p:cBhvr>
                                        <p:cTn id="54" dur="1" fill="hold">
                                          <p:stCondLst>
                                            <p:cond delay="0"/>
                                          </p:stCondLst>
                                        </p:cTn>
                                        <p:tgtEl>
                                          <p:spTgt spid="2"/>
                                        </p:tgtEl>
                                        <p:attrNameLst>
                                          <p:attrName>style.visibility</p:attrName>
                                        </p:attrNameLst>
                                      </p:cBhvr>
                                      <p:to>
                                        <p:strVal val="visible"/>
                                      </p:to>
                                    </p:set>
                                    <p:anim calcmode="lin" valueType="num">
                                      <p:cBhvr additive="base">
                                        <p:cTn id="55" dur="500"/>
                                        <p:tgtEl>
                                          <p:spTgt spid="2"/>
                                        </p:tgtEl>
                                        <p:attrNameLst>
                                          <p:attrName>ppt_y</p:attrName>
                                        </p:attrNameLst>
                                      </p:cBhvr>
                                      <p:tavLst>
                                        <p:tav tm="0">
                                          <p:val>
                                            <p:strVal val="#ppt_y+#ppt_h*1.125000"/>
                                          </p:val>
                                        </p:tav>
                                        <p:tav tm="100000">
                                          <p:val>
                                            <p:strVal val="#ppt_y"/>
                                          </p:val>
                                        </p:tav>
                                      </p:tavLst>
                                    </p:anim>
                                    <p:animEffect transition="in" filter="wipe(up)">
                                      <p:cBhvr>
                                        <p:cTn id="56" dur="500"/>
                                        <p:tgtEl>
                                          <p:spTgt spid="2"/>
                                        </p:tgtEl>
                                      </p:cBhvr>
                                    </p:animEffect>
                                  </p:childTnLst>
                                </p:cTn>
                              </p:par>
                            </p:childTnLst>
                          </p:cTn>
                        </p:par>
                        <p:par>
                          <p:cTn id="57" fill="hold">
                            <p:stCondLst>
                              <p:cond delay="5000"/>
                            </p:stCondLst>
                            <p:childTnLst>
                              <p:par>
                                <p:cTn id="58" presetID="12" presetClass="entr" presetSubtype="4" fill="hold" nodeType="afterEffect">
                                  <p:stCondLst>
                                    <p:cond delay="0"/>
                                  </p:stCondLst>
                                  <p:childTnLst>
                                    <p:set>
                                      <p:cBhvr>
                                        <p:cTn id="59" dur="1" fill="hold">
                                          <p:stCondLst>
                                            <p:cond delay="0"/>
                                          </p:stCondLst>
                                        </p:cTn>
                                        <p:tgtEl>
                                          <p:spTgt spid="11"/>
                                        </p:tgtEl>
                                        <p:attrNameLst>
                                          <p:attrName>style.visibility</p:attrName>
                                        </p:attrNameLst>
                                      </p:cBhvr>
                                      <p:to>
                                        <p:strVal val="visible"/>
                                      </p:to>
                                    </p:set>
                                    <p:anim calcmode="lin" valueType="num">
                                      <p:cBhvr additive="base">
                                        <p:cTn id="60" dur="500"/>
                                        <p:tgtEl>
                                          <p:spTgt spid="11"/>
                                        </p:tgtEl>
                                        <p:attrNameLst>
                                          <p:attrName>ppt_y</p:attrName>
                                        </p:attrNameLst>
                                      </p:cBhvr>
                                      <p:tavLst>
                                        <p:tav tm="0">
                                          <p:val>
                                            <p:strVal val="#ppt_y+#ppt_h*1.125000"/>
                                          </p:val>
                                        </p:tav>
                                        <p:tav tm="100000">
                                          <p:val>
                                            <p:strVal val="#ppt_y"/>
                                          </p:val>
                                        </p:tav>
                                      </p:tavLst>
                                    </p:anim>
                                    <p:animEffect transition="in" filter="wipe(up)">
                                      <p:cBhvr>
                                        <p:cTn id="61" dur="500"/>
                                        <p:tgtEl>
                                          <p:spTgt spid="11"/>
                                        </p:tgtEl>
                                      </p:cBhvr>
                                    </p:animEffect>
                                  </p:childTnLst>
                                </p:cTn>
                              </p:par>
                            </p:childTnLst>
                          </p:cTn>
                        </p:par>
                        <p:par>
                          <p:cTn id="62" fill="hold">
                            <p:stCondLst>
                              <p:cond delay="5500"/>
                            </p:stCondLst>
                            <p:childTnLst>
                              <p:par>
                                <p:cTn id="63" presetID="12" presetClass="entr" presetSubtype="4" fill="hold" nodeType="afterEffect">
                                  <p:stCondLst>
                                    <p:cond delay="0"/>
                                  </p:stCondLst>
                                  <p:childTnLst>
                                    <p:set>
                                      <p:cBhvr>
                                        <p:cTn id="64" dur="1" fill="hold">
                                          <p:stCondLst>
                                            <p:cond delay="0"/>
                                          </p:stCondLst>
                                        </p:cTn>
                                        <p:tgtEl>
                                          <p:spTgt spid="21"/>
                                        </p:tgtEl>
                                        <p:attrNameLst>
                                          <p:attrName>style.visibility</p:attrName>
                                        </p:attrNameLst>
                                      </p:cBhvr>
                                      <p:to>
                                        <p:strVal val="visible"/>
                                      </p:to>
                                    </p:set>
                                    <p:anim calcmode="lin" valueType="num">
                                      <p:cBhvr additive="base">
                                        <p:cTn id="65" dur="500"/>
                                        <p:tgtEl>
                                          <p:spTgt spid="21"/>
                                        </p:tgtEl>
                                        <p:attrNameLst>
                                          <p:attrName>ppt_y</p:attrName>
                                        </p:attrNameLst>
                                      </p:cBhvr>
                                      <p:tavLst>
                                        <p:tav tm="0">
                                          <p:val>
                                            <p:strVal val="#ppt_y+#ppt_h*1.125000"/>
                                          </p:val>
                                        </p:tav>
                                        <p:tav tm="100000">
                                          <p:val>
                                            <p:strVal val="#ppt_y"/>
                                          </p:val>
                                        </p:tav>
                                      </p:tavLst>
                                    </p:anim>
                                    <p:animEffect transition="in" filter="wipe(up)">
                                      <p:cBhvr>
                                        <p:cTn id="66" dur="500"/>
                                        <p:tgtEl>
                                          <p:spTgt spid="21"/>
                                        </p:tgtEl>
                                      </p:cBhvr>
                                    </p:animEffect>
                                  </p:childTnLst>
                                </p:cTn>
                              </p:par>
                            </p:childTnLst>
                          </p:cTn>
                        </p:par>
                        <p:par>
                          <p:cTn id="67" fill="hold">
                            <p:stCondLst>
                              <p:cond delay="6000"/>
                            </p:stCondLst>
                            <p:childTnLst>
                              <p:par>
                                <p:cTn id="68" presetID="12" presetClass="entr" presetSubtype="4" fill="hold" nodeType="afterEffect">
                                  <p:stCondLst>
                                    <p:cond delay="0"/>
                                  </p:stCondLst>
                                  <p:childTnLst>
                                    <p:set>
                                      <p:cBhvr>
                                        <p:cTn id="69" dur="1" fill="hold">
                                          <p:stCondLst>
                                            <p:cond delay="0"/>
                                          </p:stCondLst>
                                        </p:cTn>
                                        <p:tgtEl>
                                          <p:spTgt spid="3"/>
                                        </p:tgtEl>
                                        <p:attrNameLst>
                                          <p:attrName>style.visibility</p:attrName>
                                        </p:attrNameLst>
                                      </p:cBhvr>
                                      <p:to>
                                        <p:strVal val="visible"/>
                                      </p:to>
                                    </p:set>
                                    <p:anim calcmode="lin" valueType="num">
                                      <p:cBhvr additive="base">
                                        <p:cTn id="70" dur="500"/>
                                        <p:tgtEl>
                                          <p:spTgt spid="3"/>
                                        </p:tgtEl>
                                        <p:attrNameLst>
                                          <p:attrName>ppt_y</p:attrName>
                                        </p:attrNameLst>
                                      </p:cBhvr>
                                      <p:tavLst>
                                        <p:tav tm="0">
                                          <p:val>
                                            <p:strVal val="#ppt_y+#ppt_h*1.125000"/>
                                          </p:val>
                                        </p:tav>
                                        <p:tav tm="100000">
                                          <p:val>
                                            <p:strVal val="#ppt_y"/>
                                          </p:val>
                                        </p:tav>
                                      </p:tavLst>
                                    </p:anim>
                                    <p:animEffect transition="in" filter="wipe(up)">
                                      <p:cBhvr>
                                        <p:cTn id="71" dur="500"/>
                                        <p:tgtEl>
                                          <p:spTgt spid="3"/>
                                        </p:tgtEl>
                                      </p:cBhvr>
                                    </p:animEffect>
                                  </p:childTnLst>
                                </p:cTn>
                              </p:par>
                            </p:childTnLst>
                          </p:cTn>
                        </p:par>
                        <p:par>
                          <p:cTn id="72" fill="hold">
                            <p:stCondLst>
                              <p:cond delay="6500"/>
                            </p:stCondLst>
                            <p:childTnLst>
                              <p:par>
                                <p:cTn id="73" presetID="12" presetClass="entr" presetSubtype="4" fill="hold" nodeType="afterEffect">
                                  <p:stCondLst>
                                    <p:cond delay="0"/>
                                  </p:stCondLst>
                                  <p:childTnLst>
                                    <p:set>
                                      <p:cBhvr>
                                        <p:cTn id="74" dur="1" fill="hold">
                                          <p:stCondLst>
                                            <p:cond delay="0"/>
                                          </p:stCondLst>
                                        </p:cTn>
                                        <p:tgtEl>
                                          <p:spTgt spid="16"/>
                                        </p:tgtEl>
                                        <p:attrNameLst>
                                          <p:attrName>style.visibility</p:attrName>
                                        </p:attrNameLst>
                                      </p:cBhvr>
                                      <p:to>
                                        <p:strVal val="visible"/>
                                      </p:to>
                                    </p:set>
                                    <p:anim calcmode="lin" valueType="num">
                                      <p:cBhvr additive="base">
                                        <p:cTn id="75" dur="500"/>
                                        <p:tgtEl>
                                          <p:spTgt spid="16"/>
                                        </p:tgtEl>
                                        <p:attrNameLst>
                                          <p:attrName>ppt_y</p:attrName>
                                        </p:attrNameLst>
                                      </p:cBhvr>
                                      <p:tavLst>
                                        <p:tav tm="0">
                                          <p:val>
                                            <p:strVal val="#ppt_y+#ppt_h*1.125000"/>
                                          </p:val>
                                        </p:tav>
                                        <p:tav tm="100000">
                                          <p:val>
                                            <p:strVal val="#ppt_y"/>
                                          </p:val>
                                        </p:tav>
                                      </p:tavLst>
                                    </p:anim>
                                    <p:animEffect transition="in" filter="wipe(up)">
                                      <p:cBhvr>
                                        <p:cTn id="76" dur="500"/>
                                        <p:tgtEl>
                                          <p:spTgt spid="16"/>
                                        </p:tgtEl>
                                      </p:cBhvr>
                                    </p:animEffect>
                                  </p:childTnLst>
                                </p:cTn>
                              </p:par>
                            </p:childTnLst>
                          </p:cTn>
                        </p:par>
                        <p:par>
                          <p:cTn id="77" fill="hold">
                            <p:stCondLst>
                              <p:cond delay="7000"/>
                            </p:stCondLst>
                            <p:childTnLst>
                              <p:par>
                                <p:cTn id="78" presetID="12" presetClass="entr" presetSubtype="4" fill="hold" nodeType="afterEffect">
                                  <p:stCondLst>
                                    <p:cond delay="0"/>
                                  </p:stCondLst>
                                  <p:childTnLst>
                                    <p:set>
                                      <p:cBhvr>
                                        <p:cTn id="79" dur="1" fill="hold">
                                          <p:stCondLst>
                                            <p:cond delay="0"/>
                                          </p:stCondLst>
                                        </p:cTn>
                                        <p:tgtEl>
                                          <p:spTgt spid="4"/>
                                        </p:tgtEl>
                                        <p:attrNameLst>
                                          <p:attrName>style.visibility</p:attrName>
                                        </p:attrNameLst>
                                      </p:cBhvr>
                                      <p:to>
                                        <p:strVal val="visible"/>
                                      </p:to>
                                    </p:set>
                                    <p:anim calcmode="lin" valueType="num">
                                      <p:cBhvr additive="base">
                                        <p:cTn id="80" dur="500"/>
                                        <p:tgtEl>
                                          <p:spTgt spid="4"/>
                                        </p:tgtEl>
                                        <p:attrNameLst>
                                          <p:attrName>ppt_y</p:attrName>
                                        </p:attrNameLst>
                                      </p:cBhvr>
                                      <p:tavLst>
                                        <p:tav tm="0">
                                          <p:val>
                                            <p:strVal val="#ppt_y+#ppt_h*1.125000"/>
                                          </p:val>
                                        </p:tav>
                                        <p:tav tm="100000">
                                          <p:val>
                                            <p:strVal val="#ppt_y"/>
                                          </p:val>
                                        </p:tav>
                                      </p:tavLst>
                                    </p:anim>
                                    <p:animEffect transition="in" filter="wipe(up)">
                                      <p:cBhvr>
                                        <p:cTn id="81" dur="500"/>
                                        <p:tgtEl>
                                          <p:spTgt spid="4"/>
                                        </p:tgtEl>
                                      </p:cBhvr>
                                    </p:animEffect>
                                  </p:childTnLst>
                                </p:cTn>
                              </p:par>
                            </p:childTnLst>
                          </p:cTn>
                        </p:par>
                        <p:par>
                          <p:cTn id="82" fill="hold">
                            <p:stCondLst>
                              <p:cond delay="7500"/>
                            </p:stCondLst>
                            <p:childTnLst>
                              <p:par>
                                <p:cTn id="83" presetID="22" presetClass="entr" presetSubtype="8" fill="hold" grpId="0" nodeType="afterEffect">
                                  <p:stCondLst>
                                    <p:cond delay="0"/>
                                  </p:stCondLst>
                                  <p:childTnLst>
                                    <p:set>
                                      <p:cBhvr>
                                        <p:cTn id="84" dur="1" fill="hold">
                                          <p:stCondLst>
                                            <p:cond delay="0"/>
                                          </p:stCondLst>
                                        </p:cTn>
                                        <p:tgtEl>
                                          <p:spTgt spid="102"/>
                                        </p:tgtEl>
                                        <p:attrNameLst>
                                          <p:attrName>style.visibility</p:attrName>
                                        </p:attrNameLst>
                                      </p:cBhvr>
                                      <p:to>
                                        <p:strVal val="visible"/>
                                      </p:to>
                                    </p:set>
                                    <p:animEffect transition="in" filter="wipe(left)">
                                      <p:cBhvr>
                                        <p:cTn id="85" dur="500"/>
                                        <p:tgtEl>
                                          <p:spTgt spid="102"/>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86" fill="hold" display="0">
                  <p:stCondLst>
                    <p:cond delay="indefinite"/>
                  </p:stCondLst>
                  <p:endCondLst>
                    <p:cond evt="onStopAudio" delay="0">
                      <p:tgtEl>
                        <p:sldTgt/>
                      </p:tgtEl>
                    </p:cond>
                  </p:endCondLst>
                </p:cTn>
                <p:tgtEl>
                  <p:spTgt spid="9"/>
                </p:tgtEl>
              </p:cMediaNode>
            </p:audio>
          </p:childTnLst>
        </p:cTn>
      </p:par>
    </p:tnLst>
    <p:bldLst>
      <p:bldP spid="10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8022" y="2364170"/>
            <a:ext cx="985413" cy="48818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6387"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7069" y="3124815"/>
            <a:ext cx="810694" cy="40936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6388" name="Picture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546257" y="4098755"/>
            <a:ext cx="642654" cy="74962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6389" name="Picture 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815471" y="6089583"/>
            <a:ext cx="1039411" cy="48665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6390" name="Picture 6"/>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366004" y="5976877"/>
            <a:ext cx="853526" cy="63757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6391" name="Picture 7"/>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978623" y="2477106"/>
            <a:ext cx="1027277" cy="50909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6392" name="Picture 8"/>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098135" y="4382954"/>
            <a:ext cx="1131308" cy="55555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6393" name="Picture 9"/>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868194" y="5198948"/>
            <a:ext cx="893651" cy="58426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6394" name="Picture 10"/>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6688614" y="4473567"/>
            <a:ext cx="918779" cy="52123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6396" name="Picture 12"/>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6582561" y="3398900"/>
            <a:ext cx="683741" cy="58731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6397" name="Picture 13"/>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3383429" y="1451360"/>
            <a:ext cx="1194881" cy="54155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6399" name="Picture 15"/>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7281478" y="5377363"/>
            <a:ext cx="1125968" cy="58871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6400" name="Picture 16"/>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5946057" y="2636865"/>
            <a:ext cx="810268" cy="49661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6401" name="Picture 17"/>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1267200" y="3685640"/>
            <a:ext cx="845926" cy="47779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6402" name="Picture 18"/>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7372661" y="1899716"/>
            <a:ext cx="851821" cy="598609"/>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6403" name="Picture 19"/>
          <p:cNvPicPr>
            <a:picLocks noChangeAspect="1" noChangeArrowheads="1"/>
          </p:cNvPicPr>
          <p:nvPr/>
        </p:nvPicPr>
        <p:blipFill rotWithShape="1">
          <a:blip r:embed="rId21">
            <a:extLst>
              <a:ext uri="{28A0092B-C50C-407E-A947-70E740481C1C}">
                <a14:useLocalDpi xmlns:a14="http://schemas.microsoft.com/office/drawing/2010/main" val="0"/>
              </a:ext>
            </a:extLst>
          </a:blip>
          <a:srcRect r="6828"/>
          <a:stretch/>
        </p:blipFill>
        <p:spPr bwMode="auto">
          <a:xfrm>
            <a:off x="7503074" y="2616552"/>
            <a:ext cx="1179166" cy="516929"/>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23" name="Picture 9"/>
          <p:cNvPicPr>
            <a:picLocks noChangeAspect="1" noChangeArrowheads="1"/>
          </p:cNvPicPr>
          <p:nvPr/>
        </p:nvPicPr>
        <p:blipFill>
          <a:blip r:embed="rId22" cstate="print"/>
          <a:srcRect/>
          <a:stretch>
            <a:fillRect/>
          </a:stretch>
        </p:blipFill>
        <p:spPr bwMode="auto">
          <a:xfrm>
            <a:off x="3519849" y="5412354"/>
            <a:ext cx="1787670" cy="382702"/>
          </a:xfrm>
          <a:prstGeom prst="rect">
            <a:avLst/>
          </a:prstGeom>
          <a:noFill/>
          <a:ln w="9525">
            <a:noFill/>
            <a:miter lim="800000"/>
            <a:headEnd/>
            <a:tailEnd/>
          </a:ln>
        </p:spPr>
      </p:pic>
      <p:pic>
        <p:nvPicPr>
          <p:cNvPr id="24" name="Picture 19"/>
          <p:cNvPicPr>
            <a:picLocks noChangeAspect="1" noChangeArrowheads="1"/>
          </p:cNvPicPr>
          <p:nvPr/>
        </p:nvPicPr>
        <p:blipFill>
          <a:blip r:embed="rId23" cstate="print"/>
          <a:srcRect/>
          <a:stretch>
            <a:fillRect/>
          </a:stretch>
        </p:blipFill>
        <p:spPr bwMode="auto">
          <a:xfrm>
            <a:off x="5032378" y="3316179"/>
            <a:ext cx="1250156" cy="521494"/>
          </a:xfrm>
          <a:prstGeom prst="rect">
            <a:avLst/>
          </a:prstGeom>
          <a:noFill/>
          <a:ln w="9525">
            <a:noFill/>
            <a:miter lim="800000"/>
            <a:headEnd/>
            <a:tailEnd/>
          </a:ln>
        </p:spPr>
      </p:pic>
      <p:pic>
        <p:nvPicPr>
          <p:cNvPr id="25" name="Picture 24" descr="rolls-royce.jpg"/>
          <p:cNvPicPr>
            <a:picLocks noChangeAspect="1"/>
          </p:cNvPicPr>
          <p:nvPr/>
        </p:nvPicPr>
        <p:blipFill>
          <a:blip r:embed="rId24" cstate="print"/>
          <a:stretch>
            <a:fillRect/>
          </a:stretch>
        </p:blipFill>
        <p:spPr>
          <a:xfrm>
            <a:off x="2480303" y="3494518"/>
            <a:ext cx="1332147" cy="701009"/>
          </a:xfrm>
          <a:prstGeom prst="rect">
            <a:avLst/>
          </a:prstGeom>
        </p:spPr>
      </p:pic>
      <p:pic>
        <p:nvPicPr>
          <p:cNvPr id="26" name="Picture 10"/>
          <p:cNvPicPr>
            <a:picLocks noChangeAspect="1" noChangeArrowheads="1"/>
          </p:cNvPicPr>
          <p:nvPr/>
        </p:nvPicPr>
        <p:blipFill>
          <a:blip r:embed="rId25" cstate="print"/>
          <a:srcRect/>
          <a:stretch>
            <a:fillRect/>
          </a:stretch>
        </p:blipFill>
        <p:spPr bwMode="auto">
          <a:xfrm>
            <a:off x="7503187" y="3896831"/>
            <a:ext cx="1328738" cy="442913"/>
          </a:xfrm>
          <a:prstGeom prst="rect">
            <a:avLst/>
          </a:prstGeom>
          <a:noFill/>
          <a:ln w="9525">
            <a:noFill/>
            <a:miter lim="800000"/>
            <a:headEnd/>
            <a:tailEnd/>
          </a:ln>
        </p:spPr>
      </p:pic>
      <p:pic>
        <p:nvPicPr>
          <p:cNvPr id="27" name="Picture 6"/>
          <p:cNvPicPr>
            <a:picLocks noChangeAspect="1" noChangeArrowheads="1"/>
          </p:cNvPicPr>
          <p:nvPr/>
        </p:nvPicPr>
        <p:blipFill>
          <a:blip r:embed="rId26" cstate="print"/>
          <a:srcRect/>
          <a:stretch>
            <a:fillRect/>
          </a:stretch>
        </p:blipFill>
        <p:spPr bwMode="auto">
          <a:xfrm>
            <a:off x="3973565" y="3941695"/>
            <a:ext cx="1328738" cy="535781"/>
          </a:xfrm>
          <a:prstGeom prst="rect">
            <a:avLst/>
          </a:prstGeom>
          <a:noFill/>
          <a:ln w="9525">
            <a:noFill/>
            <a:miter lim="800000"/>
            <a:headEnd/>
            <a:tailEnd/>
          </a:ln>
        </p:spPr>
      </p:pic>
      <p:pic>
        <p:nvPicPr>
          <p:cNvPr id="28" name="Picture 27" descr="RBS.jpg"/>
          <p:cNvPicPr>
            <a:picLocks noChangeAspect="1"/>
          </p:cNvPicPr>
          <p:nvPr/>
        </p:nvPicPr>
        <p:blipFill>
          <a:blip r:embed="rId27" cstate="print"/>
          <a:stretch>
            <a:fillRect/>
          </a:stretch>
        </p:blipFill>
        <p:spPr>
          <a:xfrm>
            <a:off x="2024064" y="2462535"/>
            <a:ext cx="798277" cy="594066"/>
          </a:xfrm>
          <a:prstGeom prst="rect">
            <a:avLst/>
          </a:prstGeom>
        </p:spPr>
      </p:pic>
      <p:pic>
        <p:nvPicPr>
          <p:cNvPr id="29" name="Picture 28" descr="Pets at Home.bmp"/>
          <p:cNvPicPr>
            <a:picLocks noChangeAspect="1"/>
          </p:cNvPicPr>
          <p:nvPr/>
        </p:nvPicPr>
        <p:blipFill>
          <a:blip r:embed="rId28" cstate="print"/>
          <a:stretch>
            <a:fillRect/>
          </a:stretch>
        </p:blipFill>
        <p:spPr>
          <a:xfrm>
            <a:off x="3123405" y="2406605"/>
            <a:ext cx="609089" cy="719832"/>
          </a:xfrm>
          <a:prstGeom prst="rect">
            <a:avLst/>
          </a:prstGeom>
        </p:spPr>
      </p:pic>
      <p:pic>
        <p:nvPicPr>
          <p:cNvPr id="30" name="Picture 15"/>
          <p:cNvPicPr>
            <a:picLocks noChangeAspect="1" noChangeArrowheads="1"/>
          </p:cNvPicPr>
          <p:nvPr/>
        </p:nvPicPr>
        <p:blipFill>
          <a:blip r:embed="rId29" cstate="print"/>
          <a:srcRect/>
          <a:stretch>
            <a:fillRect/>
          </a:stretch>
        </p:blipFill>
        <p:spPr bwMode="auto">
          <a:xfrm>
            <a:off x="571915" y="4364349"/>
            <a:ext cx="864394" cy="542925"/>
          </a:xfrm>
          <a:prstGeom prst="rect">
            <a:avLst/>
          </a:prstGeom>
          <a:noFill/>
          <a:ln w="9525">
            <a:noFill/>
            <a:miter lim="800000"/>
            <a:headEnd/>
            <a:tailEnd/>
          </a:ln>
        </p:spPr>
      </p:pic>
      <p:pic>
        <p:nvPicPr>
          <p:cNvPr id="31" name="Picture 16"/>
          <p:cNvPicPr>
            <a:picLocks noChangeAspect="1" noChangeArrowheads="1"/>
          </p:cNvPicPr>
          <p:nvPr/>
        </p:nvPicPr>
        <p:blipFill>
          <a:blip r:embed="rId30" cstate="print"/>
          <a:srcRect/>
          <a:stretch>
            <a:fillRect/>
          </a:stretch>
        </p:blipFill>
        <p:spPr bwMode="auto">
          <a:xfrm>
            <a:off x="4077320" y="3221006"/>
            <a:ext cx="564356" cy="342900"/>
          </a:xfrm>
          <a:prstGeom prst="rect">
            <a:avLst/>
          </a:prstGeom>
          <a:noFill/>
          <a:ln w="9525">
            <a:noFill/>
            <a:miter lim="800000"/>
            <a:headEnd/>
            <a:tailEnd/>
          </a:ln>
        </p:spPr>
      </p:pic>
      <p:pic>
        <p:nvPicPr>
          <p:cNvPr id="32" name="Picture 31" descr="Starbucks.bmp"/>
          <p:cNvPicPr>
            <a:picLocks noChangeAspect="1"/>
          </p:cNvPicPr>
          <p:nvPr/>
        </p:nvPicPr>
        <p:blipFill>
          <a:blip r:embed="rId31" cstate="print"/>
          <a:stretch>
            <a:fillRect/>
          </a:stretch>
        </p:blipFill>
        <p:spPr>
          <a:xfrm>
            <a:off x="5997397" y="5075113"/>
            <a:ext cx="717149" cy="701722"/>
          </a:xfrm>
          <a:prstGeom prst="rect">
            <a:avLst/>
          </a:prstGeom>
        </p:spPr>
      </p:pic>
      <p:pic>
        <p:nvPicPr>
          <p:cNvPr id="33" name="Picture 11"/>
          <p:cNvPicPr>
            <a:picLocks noChangeAspect="1" noChangeArrowheads="1"/>
          </p:cNvPicPr>
          <p:nvPr/>
        </p:nvPicPr>
        <p:blipFill>
          <a:blip r:embed="rId32" cstate="print"/>
          <a:srcRect/>
          <a:stretch>
            <a:fillRect/>
          </a:stretch>
        </p:blipFill>
        <p:spPr bwMode="auto">
          <a:xfrm>
            <a:off x="5061991" y="2279592"/>
            <a:ext cx="1314450" cy="207169"/>
          </a:xfrm>
          <a:prstGeom prst="rect">
            <a:avLst/>
          </a:prstGeom>
          <a:noFill/>
          <a:ln w="9525">
            <a:noFill/>
            <a:miter lim="800000"/>
            <a:headEnd/>
            <a:tailEnd/>
          </a:ln>
        </p:spPr>
      </p:pic>
      <p:pic>
        <p:nvPicPr>
          <p:cNvPr id="34" name="Picture 18"/>
          <p:cNvPicPr>
            <a:picLocks noChangeAspect="1" noChangeArrowheads="1"/>
          </p:cNvPicPr>
          <p:nvPr/>
        </p:nvPicPr>
        <p:blipFill>
          <a:blip r:embed="rId33" cstate="print"/>
          <a:srcRect/>
          <a:stretch>
            <a:fillRect/>
          </a:stretch>
        </p:blipFill>
        <p:spPr bwMode="auto">
          <a:xfrm>
            <a:off x="468641" y="1436173"/>
            <a:ext cx="2293204" cy="616462"/>
          </a:xfrm>
          <a:prstGeom prst="rect">
            <a:avLst/>
          </a:prstGeom>
          <a:noFill/>
          <a:ln w="9525">
            <a:noFill/>
            <a:miter lim="800000"/>
            <a:headEnd/>
            <a:tailEnd/>
          </a:ln>
        </p:spPr>
      </p:pic>
      <p:sp>
        <p:nvSpPr>
          <p:cNvPr id="36" name="Title 1">
            <a:extLst>
              <a:ext uri="{FF2B5EF4-FFF2-40B4-BE49-F238E27FC236}">
                <a16:creationId xmlns:a16="http://schemas.microsoft.com/office/drawing/2014/main" id="{CD7BD6E9-75B0-49BB-9334-671A22D465FA}"/>
              </a:ext>
            </a:extLst>
          </p:cNvPr>
          <p:cNvSpPr>
            <a:spLocks noGrp="1"/>
          </p:cNvSpPr>
          <p:nvPr>
            <p:ph type="ctrTitle"/>
          </p:nvPr>
        </p:nvSpPr>
        <p:spPr/>
        <p:txBody>
          <a:bodyPr>
            <a:noAutofit/>
          </a:bodyPr>
          <a:lstStyle/>
          <a:p>
            <a:pPr eaLnBrk="1" hangingPunct="1"/>
            <a:r>
              <a:rPr lang="en-GB" altLang="en-US" b="1" dirty="0"/>
              <a:t>Which employers offer apprenticeships?</a:t>
            </a:r>
            <a:br>
              <a:rPr lang="en-GB" altLang="en-US" b="1" dirty="0"/>
            </a:br>
            <a:endParaRPr lang="en-GB" altLang="en-US" b="1" dirty="0">
              <a:solidFill>
                <a:srgbClr val="000000"/>
              </a:solidFill>
            </a:endParaRPr>
          </a:p>
        </p:txBody>
      </p:sp>
      <p:pic>
        <p:nvPicPr>
          <p:cNvPr id="5" name="Picture 4" descr="A close up of a logo&#10;&#10;Description automatically generated">
            <a:extLst>
              <a:ext uri="{FF2B5EF4-FFF2-40B4-BE49-F238E27FC236}">
                <a16:creationId xmlns:a16="http://schemas.microsoft.com/office/drawing/2014/main" id="{437FF95D-935D-4A12-921D-B3CC7EA2269B}"/>
              </a:ext>
            </a:extLst>
          </p:cNvPr>
          <p:cNvPicPr>
            <a:picLocks noChangeAspect="1"/>
          </p:cNvPicPr>
          <p:nvPr/>
        </p:nvPicPr>
        <p:blipFill rotWithShape="1">
          <a:blip r:embed="rId34" cstate="print">
            <a:extLst>
              <a:ext uri="{28A0092B-C50C-407E-A947-70E740481C1C}">
                <a14:useLocalDpi xmlns:a14="http://schemas.microsoft.com/office/drawing/2010/main" val="0"/>
              </a:ext>
            </a:extLst>
          </a:blip>
          <a:srcRect l="17753" t="14757" r="17656" b="23960"/>
          <a:stretch/>
        </p:blipFill>
        <p:spPr>
          <a:xfrm>
            <a:off x="4126313" y="4688433"/>
            <a:ext cx="1039411" cy="493087"/>
          </a:xfrm>
          <a:prstGeom prst="rect">
            <a:avLst/>
          </a:prstGeom>
        </p:spPr>
      </p:pic>
      <p:pic>
        <p:nvPicPr>
          <p:cNvPr id="7" name="Picture 6" descr="A close up of a sign&#10;&#10;Description automatically generated">
            <a:extLst>
              <a:ext uri="{FF2B5EF4-FFF2-40B4-BE49-F238E27FC236}">
                <a16:creationId xmlns:a16="http://schemas.microsoft.com/office/drawing/2014/main" id="{F3162680-3892-49B4-AD82-7AE1BE59813E}"/>
              </a:ext>
            </a:extLst>
          </p:cNvPr>
          <p:cNvPicPr>
            <a:picLocks noChangeAspect="1"/>
          </p:cNvPicPr>
          <p:nvPr/>
        </p:nvPicPr>
        <p:blipFill>
          <a:blip r:embed="rId35" cstate="print">
            <a:extLst>
              <a:ext uri="{28A0092B-C50C-407E-A947-70E740481C1C}">
                <a14:useLocalDpi xmlns:a14="http://schemas.microsoft.com/office/drawing/2010/main" val="0"/>
              </a:ext>
            </a:extLst>
          </a:blip>
          <a:stretch>
            <a:fillRect/>
          </a:stretch>
        </p:blipFill>
        <p:spPr>
          <a:xfrm>
            <a:off x="6394507" y="1174657"/>
            <a:ext cx="1570648" cy="545465"/>
          </a:xfrm>
          <a:prstGeom prst="rect">
            <a:avLst/>
          </a:prstGeom>
        </p:spPr>
      </p:pic>
      <p:pic>
        <p:nvPicPr>
          <p:cNvPr id="4" name="Picture 3" descr="A close up of a sign&#10;&#10;Description automatically generated">
            <a:extLst>
              <a:ext uri="{FF2B5EF4-FFF2-40B4-BE49-F238E27FC236}">
                <a16:creationId xmlns:a16="http://schemas.microsoft.com/office/drawing/2014/main" id="{E52EDB28-503D-4745-A5C9-D4F2BFB2913F}"/>
              </a:ext>
            </a:extLst>
          </p:cNvPr>
          <p:cNvPicPr>
            <a:picLocks noChangeAspect="1"/>
          </p:cNvPicPr>
          <p:nvPr/>
        </p:nvPicPr>
        <p:blipFill>
          <a:blip r:embed="rId36" cstate="print">
            <a:extLst>
              <a:ext uri="{28A0092B-C50C-407E-A947-70E740481C1C}">
                <a14:useLocalDpi xmlns:a14="http://schemas.microsoft.com/office/drawing/2010/main" val="0"/>
              </a:ext>
            </a:extLst>
          </a:blip>
          <a:stretch>
            <a:fillRect/>
          </a:stretch>
        </p:blipFill>
        <p:spPr>
          <a:xfrm>
            <a:off x="4994772" y="1362664"/>
            <a:ext cx="864394" cy="524258"/>
          </a:xfrm>
          <a:prstGeom prst="rect">
            <a:avLst/>
          </a:prstGeom>
        </p:spPr>
      </p:pic>
      <p:pic>
        <p:nvPicPr>
          <p:cNvPr id="2" name="Audio 1">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37"/>
          <a:stretch>
            <a:fillRect/>
          </a:stretch>
        </p:blipFill>
        <p:spPr>
          <a:xfrm>
            <a:off x="8623300" y="6337300"/>
            <a:ext cx="304800" cy="304800"/>
          </a:xfrm>
          <a:prstGeom prst="rect">
            <a:avLst/>
          </a:prstGeom>
        </p:spPr>
      </p:pic>
    </p:spTree>
    <p:custDataLst>
      <p:tags r:id="rId1"/>
    </p:custDataLst>
    <p:extLst>
      <p:ext uri="{BB962C8B-B14F-4D97-AF65-F5344CB8AC3E}">
        <p14:creationId xmlns:p14="http://schemas.microsoft.com/office/powerpoint/2010/main" val="424562931"/>
      </p:ext>
    </p:extLst>
  </p:cSld>
  <p:clrMapOvr>
    <a:masterClrMapping/>
  </p:clrMapOvr>
  <mc:AlternateContent xmlns:mc="http://schemas.openxmlformats.org/markup-compatibility/2006" xmlns:p14="http://schemas.microsoft.com/office/powerpoint/2010/main">
    <mc:Choice Requires="p14">
      <p:transition spd="slow" p14:dur="1600" advTm="44585">
        <p:blinds dir="vert"/>
      </p:transition>
    </mc:Choice>
    <mc:Fallback xmlns="">
      <p:transition spd="slow" advTm="44585">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fade">
                                      <p:cBhvr>
                                        <p:cTn id="11" dur="500"/>
                                        <p:tgtEl>
                                          <p:spTgt spid="23"/>
                                        </p:tgtEl>
                                      </p:cBhvr>
                                    </p:animEffect>
                                  </p:childTnLst>
                                </p:cTn>
                              </p:par>
                            </p:childTnLst>
                          </p:cTn>
                        </p:par>
                        <p:par>
                          <p:cTn id="12" fill="hold">
                            <p:stCondLst>
                              <p:cond delay="500"/>
                            </p:stCondLst>
                            <p:childTnLst>
                              <p:par>
                                <p:cTn id="13" presetID="10" presetClass="entr" presetSubtype="0" fill="hold"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fade">
                                      <p:cBhvr>
                                        <p:cTn id="15" dur="500"/>
                                        <p:tgtEl>
                                          <p:spTgt spid="24"/>
                                        </p:tgtEl>
                                      </p:cBhvr>
                                    </p:animEffect>
                                  </p:childTnLst>
                                </p:cTn>
                              </p:par>
                            </p:childTnLst>
                          </p:cTn>
                        </p:par>
                        <p:par>
                          <p:cTn id="16" fill="hold">
                            <p:stCondLst>
                              <p:cond delay="1000"/>
                            </p:stCondLst>
                            <p:childTnLst>
                              <p:par>
                                <p:cTn id="17" presetID="10" presetClass="entr" presetSubtype="0" fill="hold"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fade">
                                      <p:cBhvr>
                                        <p:cTn id="19" dur="500"/>
                                        <p:tgtEl>
                                          <p:spTgt spid="25"/>
                                        </p:tgtEl>
                                      </p:cBhvr>
                                    </p:animEffect>
                                  </p:childTnLst>
                                </p:cTn>
                              </p:par>
                            </p:childTnLst>
                          </p:cTn>
                        </p:par>
                        <p:par>
                          <p:cTn id="20" fill="hold">
                            <p:stCondLst>
                              <p:cond delay="1500"/>
                            </p:stCondLst>
                            <p:childTnLst>
                              <p:par>
                                <p:cTn id="21" presetID="10" presetClass="entr" presetSubtype="0" fill="hold" nodeType="after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fade">
                                      <p:cBhvr>
                                        <p:cTn id="23" dur="500"/>
                                        <p:tgtEl>
                                          <p:spTgt spid="26"/>
                                        </p:tgtEl>
                                      </p:cBhvr>
                                    </p:animEffect>
                                  </p:childTnLst>
                                </p:cTn>
                              </p:par>
                            </p:childTnLst>
                          </p:cTn>
                        </p:par>
                        <p:par>
                          <p:cTn id="24" fill="hold">
                            <p:stCondLst>
                              <p:cond delay="2000"/>
                            </p:stCondLst>
                            <p:childTnLst>
                              <p:par>
                                <p:cTn id="25" presetID="10" presetClass="entr" presetSubtype="0" fill="hold" nodeType="after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500"/>
                                        <p:tgtEl>
                                          <p:spTgt spid="27"/>
                                        </p:tgtEl>
                                      </p:cBhvr>
                                    </p:animEffect>
                                  </p:childTnLst>
                                </p:cTn>
                              </p:par>
                            </p:childTnLst>
                          </p:cTn>
                        </p:par>
                        <p:par>
                          <p:cTn id="28" fill="hold">
                            <p:stCondLst>
                              <p:cond delay="2500"/>
                            </p:stCondLst>
                            <p:childTnLst>
                              <p:par>
                                <p:cTn id="29" presetID="10" presetClass="entr" presetSubtype="0" fill="hold" nodeType="after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fade">
                                      <p:cBhvr>
                                        <p:cTn id="31" dur="500"/>
                                        <p:tgtEl>
                                          <p:spTgt spid="28"/>
                                        </p:tgtEl>
                                      </p:cBhvr>
                                    </p:animEffect>
                                  </p:childTnLst>
                                </p:cTn>
                              </p:par>
                            </p:childTnLst>
                          </p:cTn>
                        </p:par>
                        <p:par>
                          <p:cTn id="32" fill="hold">
                            <p:stCondLst>
                              <p:cond delay="3000"/>
                            </p:stCondLst>
                            <p:childTnLst>
                              <p:par>
                                <p:cTn id="33" presetID="10" presetClass="entr" presetSubtype="0" fill="hold" nodeType="after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fade">
                                      <p:cBhvr>
                                        <p:cTn id="35" dur="500"/>
                                        <p:tgtEl>
                                          <p:spTgt spid="29"/>
                                        </p:tgtEl>
                                      </p:cBhvr>
                                    </p:animEffect>
                                  </p:childTnLst>
                                </p:cTn>
                              </p:par>
                            </p:childTnLst>
                          </p:cTn>
                        </p:par>
                        <p:par>
                          <p:cTn id="36" fill="hold">
                            <p:stCondLst>
                              <p:cond delay="3500"/>
                            </p:stCondLst>
                            <p:childTnLst>
                              <p:par>
                                <p:cTn id="37" presetID="10" presetClass="entr" presetSubtype="0" fill="hold" nodeType="afterEffect">
                                  <p:stCondLst>
                                    <p:cond delay="0"/>
                                  </p:stCondLst>
                                  <p:childTnLst>
                                    <p:set>
                                      <p:cBhvr>
                                        <p:cTn id="38" dur="1" fill="hold">
                                          <p:stCondLst>
                                            <p:cond delay="0"/>
                                          </p:stCondLst>
                                        </p:cTn>
                                        <p:tgtEl>
                                          <p:spTgt spid="30"/>
                                        </p:tgtEl>
                                        <p:attrNameLst>
                                          <p:attrName>style.visibility</p:attrName>
                                        </p:attrNameLst>
                                      </p:cBhvr>
                                      <p:to>
                                        <p:strVal val="visible"/>
                                      </p:to>
                                    </p:set>
                                    <p:animEffect transition="in" filter="fade">
                                      <p:cBhvr>
                                        <p:cTn id="39" dur="500"/>
                                        <p:tgtEl>
                                          <p:spTgt spid="30"/>
                                        </p:tgtEl>
                                      </p:cBhvr>
                                    </p:animEffect>
                                  </p:childTnLst>
                                </p:cTn>
                              </p:par>
                            </p:childTnLst>
                          </p:cTn>
                        </p:par>
                        <p:par>
                          <p:cTn id="40" fill="hold">
                            <p:stCondLst>
                              <p:cond delay="4000"/>
                            </p:stCondLst>
                            <p:childTnLst>
                              <p:par>
                                <p:cTn id="41" presetID="10" presetClass="entr" presetSubtype="0" fill="hold" nodeType="after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fade">
                                      <p:cBhvr>
                                        <p:cTn id="43" dur="500"/>
                                        <p:tgtEl>
                                          <p:spTgt spid="31"/>
                                        </p:tgtEl>
                                      </p:cBhvr>
                                    </p:animEffect>
                                  </p:childTnLst>
                                </p:cTn>
                              </p:par>
                            </p:childTnLst>
                          </p:cTn>
                        </p:par>
                        <p:par>
                          <p:cTn id="44" fill="hold">
                            <p:stCondLst>
                              <p:cond delay="4500"/>
                            </p:stCondLst>
                            <p:childTnLst>
                              <p:par>
                                <p:cTn id="45" presetID="10" presetClass="entr" presetSubtype="0" fill="hold" nodeType="afterEffect">
                                  <p:stCondLst>
                                    <p:cond delay="0"/>
                                  </p:stCondLst>
                                  <p:childTnLst>
                                    <p:set>
                                      <p:cBhvr>
                                        <p:cTn id="46" dur="1" fill="hold">
                                          <p:stCondLst>
                                            <p:cond delay="0"/>
                                          </p:stCondLst>
                                        </p:cTn>
                                        <p:tgtEl>
                                          <p:spTgt spid="32"/>
                                        </p:tgtEl>
                                        <p:attrNameLst>
                                          <p:attrName>style.visibility</p:attrName>
                                        </p:attrNameLst>
                                      </p:cBhvr>
                                      <p:to>
                                        <p:strVal val="visible"/>
                                      </p:to>
                                    </p:set>
                                    <p:animEffect transition="in" filter="fade">
                                      <p:cBhvr>
                                        <p:cTn id="47" dur="500"/>
                                        <p:tgtEl>
                                          <p:spTgt spid="32"/>
                                        </p:tgtEl>
                                      </p:cBhvr>
                                    </p:animEffect>
                                  </p:childTnLst>
                                </p:cTn>
                              </p:par>
                            </p:childTnLst>
                          </p:cTn>
                        </p:par>
                        <p:par>
                          <p:cTn id="48" fill="hold">
                            <p:stCondLst>
                              <p:cond delay="5000"/>
                            </p:stCondLst>
                            <p:childTnLst>
                              <p:par>
                                <p:cTn id="49" presetID="10" presetClass="entr" presetSubtype="0" fill="hold" nodeType="afterEffect">
                                  <p:stCondLst>
                                    <p:cond delay="0"/>
                                  </p:stCondLst>
                                  <p:childTnLst>
                                    <p:set>
                                      <p:cBhvr>
                                        <p:cTn id="50" dur="1" fill="hold">
                                          <p:stCondLst>
                                            <p:cond delay="0"/>
                                          </p:stCondLst>
                                        </p:cTn>
                                        <p:tgtEl>
                                          <p:spTgt spid="33"/>
                                        </p:tgtEl>
                                        <p:attrNameLst>
                                          <p:attrName>style.visibility</p:attrName>
                                        </p:attrNameLst>
                                      </p:cBhvr>
                                      <p:to>
                                        <p:strVal val="visible"/>
                                      </p:to>
                                    </p:set>
                                    <p:animEffect transition="in" filter="fade">
                                      <p:cBhvr>
                                        <p:cTn id="51" dur="500"/>
                                        <p:tgtEl>
                                          <p:spTgt spid="33"/>
                                        </p:tgtEl>
                                      </p:cBhvr>
                                    </p:animEffect>
                                  </p:childTnLst>
                                </p:cTn>
                              </p:par>
                            </p:childTnLst>
                          </p:cTn>
                        </p:par>
                        <p:par>
                          <p:cTn id="52" fill="hold">
                            <p:stCondLst>
                              <p:cond delay="5500"/>
                            </p:stCondLst>
                            <p:childTnLst>
                              <p:par>
                                <p:cTn id="53" presetID="10" presetClass="entr" presetSubtype="0" fill="hold" nodeType="afterEffect">
                                  <p:stCondLst>
                                    <p:cond delay="0"/>
                                  </p:stCondLst>
                                  <p:childTnLst>
                                    <p:set>
                                      <p:cBhvr>
                                        <p:cTn id="54" dur="1" fill="hold">
                                          <p:stCondLst>
                                            <p:cond delay="0"/>
                                          </p:stCondLst>
                                        </p:cTn>
                                        <p:tgtEl>
                                          <p:spTgt spid="34"/>
                                        </p:tgtEl>
                                        <p:attrNameLst>
                                          <p:attrName>style.visibility</p:attrName>
                                        </p:attrNameLst>
                                      </p:cBhvr>
                                      <p:to>
                                        <p:strVal val="visible"/>
                                      </p:to>
                                    </p:set>
                                    <p:animEffect transition="in" filter="fade">
                                      <p:cBhvr>
                                        <p:cTn id="55" dur="500"/>
                                        <p:tgtEl>
                                          <p:spTgt spid="34"/>
                                        </p:tgtEl>
                                      </p:cBhvr>
                                    </p:animEffect>
                                  </p:childTnLst>
                                </p:cTn>
                              </p:par>
                            </p:childTnLst>
                          </p:cTn>
                        </p:par>
                        <p:par>
                          <p:cTn id="56" fill="hold">
                            <p:stCondLst>
                              <p:cond delay="6000"/>
                            </p:stCondLst>
                            <p:childTnLst>
                              <p:par>
                                <p:cTn id="57" presetID="10" presetClass="entr" presetSubtype="0" fill="hold" nodeType="afterEffect">
                                  <p:stCondLst>
                                    <p:cond delay="0"/>
                                  </p:stCondLst>
                                  <p:childTnLst>
                                    <p:set>
                                      <p:cBhvr>
                                        <p:cTn id="58" dur="1" fill="hold">
                                          <p:stCondLst>
                                            <p:cond delay="0"/>
                                          </p:stCondLst>
                                        </p:cTn>
                                        <p:tgtEl>
                                          <p:spTgt spid="16397"/>
                                        </p:tgtEl>
                                        <p:attrNameLst>
                                          <p:attrName>style.visibility</p:attrName>
                                        </p:attrNameLst>
                                      </p:cBhvr>
                                      <p:to>
                                        <p:strVal val="visible"/>
                                      </p:to>
                                    </p:set>
                                    <p:animEffect transition="in" filter="fade">
                                      <p:cBhvr>
                                        <p:cTn id="59" dur="500"/>
                                        <p:tgtEl>
                                          <p:spTgt spid="16397"/>
                                        </p:tgtEl>
                                      </p:cBhvr>
                                    </p:animEffect>
                                  </p:childTnLst>
                                </p:cTn>
                              </p:par>
                            </p:childTnLst>
                          </p:cTn>
                        </p:par>
                        <p:par>
                          <p:cTn id="60" fill="hold">
                            <p:stCondLst>
                              <p:cond delay="6500"/>
                            </p:stCondLst>
                            <p:childTnLst>
                              <p:par>
                                <p:cTn id="61" presetID="10" presetClass="entr" presetSubtype="0" fill="hold" nodeType="afterEffect">
                                  <p:stCondLst>
                                    <p:cond delay="0"/>
                                  </p:stCondLst>
                                  <p:childTnLst>
                                    <p:set>
                                      <p:cBhvr>
                                        <p:cTn id="62" dur="1" fill="hold">
                                          <p:stCondLst>
                                            <p:cond delay="0"/>
                                          </p:stCondLst>
                                        </p:cTn>
                                        <p:tgtEl>
                                          <p:spTgt spid="16402"/>
                                        </p:tgtEl>
                                        <p:attrNameLst>
                                          <p:attrName>style.visibility</p:attrName>
                                        </p:attrNameLst>
                                      </p:cBhvr>
                                      <p:to>
                                        <p:strVal val="visible"/>
                                      </p:to>
                                    </p:set>
                                    <p:animEffect transition="in" filter="fade">
                                      <p:cBhvr>
                                        <p:cTn id="63" dur="500"/>
                                        <p:tgtEl>
                                          <p:spTgt spid="16402"/>
                                        </p:tgtEl>
                                      </p:cBhvr>
                                    </p:animEffect>
                                  </p:childTnLst>
                                </p:cTn>
                              </p:par>
                            </p:childTnLst>
                          </p:cTn>
                        </p:par>
                        <p:par>
                          <p:cTn id="64" fill="hold">
                            <p:stCondLst>
                              <p:cond delay="7000"/>
                            </p:stCondLst>
                            <p:childTnLst>
                              <p:par>
                                <p:cTn id="65" presetID="10" presetClass="entr" presetSubtype="0" fill="hold" nodeType="afterEffect">
                                  <p:stCondLst>
                                    <p:cond delay="0"/>
                                  </p:stCondLst>
                                  <p:childTnLst>
                                    <p:set>
                                      <p:cBhvr>
                                        <p:cTn id="66" dur="1" fill="hold">
                                          <p:stCondLst>
                                            <p:cond delay="0"/>
                                          </p:stCondLst>
                                        </p:cTn>
                                        <p:tgtEl>
                                          <p:spTgt spid="16403"/>
                                        </p:tgtEl>
                                        <p:attrNameLst>
                                          <p:attrName>style.visibility</p:attrName>
                                        </p:attrNameLst>
                                      </p:cBhvr>
                                      <p:to>
                                        <p:strVal val="visible"/>
                                      </p:to>
                                    </p:set>
                                    <p:animEffect transition="in" filter="fade">
                                      <p:cBhvr>
                                        <p:cTn id="67" dur="500"/>
                                        <p:tgtEl>
                                          <p:spTgt spid="16403"/>
                                        </p:tgtEl>
                                      </p:cBhvr>
                                    </p:animEffect>
                                  </p:childTnLst>
                                </p:cTn>
                              </p:par>
                            </p:childTnLst>
                          </p:cTn>
                        </p:par>
                        <p:par>
                          <p:cTn id="68" fill="hold">
                            <p:stCondLst>
                              <p:cond delay="7500"/>
                            </p:stCondLst>
                            <p:childTnLst>
                              <p:par>
                                <p:cTn id="69" presetID="10" presetClass="entr" presetSubtype="0" fill="hold" nodeType="afterEffect">
                                  <p:stCondLst>
                                    <p:cond delay="0"/>
                                  </p:stCondLst>
                                  <p:childTnLst>
                                    <p:set>
                                      <p:cBhvr>
                                        <p:cTn id="70" dur="1" fill="hold">
                                          <p:stCondLst>
                                            <p:cond delay="0"/>
                                          </p:stCondLst>
                                        </p:cTn>
                                        <p:tgtEl>
                                          <p:spTgt spid="16396"/>
                                        </p:tgtEl>
                                        <p:attrNameLst>
                                          <p:attrName>style.visibility</p:attrName>
                                        </p:attrNameLst>
                                      </p:cBhvr>
                                      <p:to>
                                        <p:strVal val="visible"/>
                                      </p:to>
                                    </p:set>
                                    <p:animEffect transition="in" filter="fade">
                                      <p:cBhvr>
                                        <p:cTn id="71" dur="500"/>
                                        <p:tgtEl>
                                          <p:spTgt spid="16396"/>
                                        </p:tgtEl>
                                      </p:cBhvr>
                                    </p:animEffect>
                                  </p:childTnLst>
                                </p:cTn>
                              </p:par>
                            </p:childTnLst>
                          </p:cTn>
                        </p:par>
                        <p:par>
                          <p:cTn id="72" fill="hold">
                            <p:stCondLst>
                              <p:cond delay="8000"/>
                            </p:stCondLst>
                            <p:childTnLst>
                              <p:par>
                                <p:cTn id="73" presetID="10" presetClass="entr" presetSubtype="0" fill="hold" nodeType="afterEffect">
                                  <p:stCondLst>
                                    <p:cond delay="0"/>
                                  </p:stCondLst>
                                  <p:childTnLst>
                                    <p:set>
                                      <p:cBhvr>
                                        <p:cTn id="74" dur="1" fill="hold">
                                          <p:stCondLst>
                                            <p:cond delay="0"/>
                                          </p:stCondLst>
                                        </p:cTn>
                                        <p:tgtEl>
                                          <p:spTgt spid="16400"/>
                                        </p:tgtEl>
                                        <p:attrNameLst>
                                          <p:attrName>style.visibility</p:attrName>
                                        </p:attrNameLst>
                                      </p:cBhvr>
                                      <p:to>
                                        <p:strVal val="visible"/>
                                      </p:to>
                                    </p:set>
                                    <p:animEffect transition="in" filter="fade">
                                      <p:cBhvr>
                                        <p:cTn id="75" dur="500"/>
                                        <p:tgtEl>
                                          <p:spTgt spid="16400"/>
                                        </p:tgtEl>
                                      </p:cBhvr>
                                    </p:animEffect>
                                  </p:childTnLst>
                                </p:cTn>
                              </p:par>
                            </p:childTnLst>
                          </p:cTn>
                        </p:par>
                        <p:par>
                          <p:cTn id="76" fill="hold">
                            <p:stCondLst>
                              <p:cond delay="8500"/>
                            </p:stCondLst>
                            <p:childTnLst>
                              <p:par>
                                <p:cTn id="77" presetID="10" presetClass="entr" presetSubtype="0" fill="hold" nodeType="afterEffect">
                                  <p:stCondLst>
                                    <p:cond delay="0"/>
                                  </p:stCondLst>
                                  <p:childTnLst>
                                    <p:set>
                                      <p:cBhvr>
                                        <p:cTn id="78" dur="1" fill="hold">
                                          <p:stCondLst>
                                            <p:cond delay="0"/>
                                          </p:stCondLst>
                                        </p:cTn>
                                        <p:tgtEl>
                                          <p:spTgt spid="16391"/>
                                        </p:tgtEl>
                                        <p:attrNameLst>
                                          <p:attrName>style.visibility</p:attrName>
                                        </p:attrNameLst>
                                      </p:cBhvr>
                                      <p:to>
                                        <p:strVal val="visible"/>
                                      </p:to>
                                    </p:set>
                                    <p:animEffect transition="in" filter="fade">
                                      <p:cBhvr>
                                        <p:cTn id="79" dur="500"/>
                                        <p:tgtEl>
                                          <p:spTgt spid="16391"/>
                                        </p:tgtEl>
                                      </p:cBhvr>
                                    </p:animEffect>
                                  </p:childTnLst>
                                </p:cTn>
                              </p:par>
                            </p:childTnLst>
                          </p:cTn>
                        </p:par>
                        <p:par>
                          <p:cTn id="80" fill="hold">
                            <p:stCondLst>
                              <p:cond delay="9000"/>
                            </p:stCondLst>
                            <p:childTnLst>
                              <p:par>
                                <p:cTn id="81" presetID="10" presetClass="entr" presetSubtype="0" fill="hold" nodeType="afterEffect">
                                  <p:stCondLst>
                                    <p:cond delay="0"/>
                                  </p:stCondLst>
                                  <p:childTnLst>
                                    <p:set>
                                      <p:cBhvr>
                                        <p:cTn id="82" dur="1" fill="hold">
                                          <p:stCondLst>
                                            <p:cond delay="0"/>
                                          </p:stCondLst>
                                        </p:cTn>
                                        <p:tgtEl>
                                          <p:spTgt spid="16386"/>
                                        </p:tgtEl>
                                        <p:attrNameLst>
                                          <p:attrName>style.visibility</p:attrName>
                                        </p:attrNameLst>
                                      </p:cBhvr>
                                      <p:to>
                                        <p:strVal val="visible"/>
                                      </p:to>
                                    </p:set>
                                    <p:animEffect transition="in" filter="fade">
                                      <p:cBhvr>
                                        <p:cTn id="83" dur="500"/>
                                        <p:tgtEl>
                                          <p:spTgt spid="16386"/>
                                        </p:tgtEl>
                                      </p:cBhvr>
                                    </p:animEffect>
                                  </p:childTnLst>
                                </p:cTn>
                              </p:par>
                            </p:childTnLst>
                          </p:cTn>
                        </p:par>
                        <p:par>
                          <p:cTn id="84" fill="hold">
                            <p:stCondLst>
                              <p:cond delay="9500"/>
                            </p:stCondLst>
                            <p:childTnLst>
                              <p:par>
                                <p:cTn id="85" presetID="10" presetClass="entr" presetSubtype="0" fill="hold" nodeType="afterEffect">
                                  <p:stCondLst>
                                    <p:cond delay="0"/>
                                  </p:stCondLst>
                                  <p:childTnLst>
                                    <p:set>
                                      <p:cBhvr>
                                        <p:cTn id="86" dur="1" fill="hold">
                                          <p:stCondLst>
                                            <p:cond delay="0"/>
                                          </p:stCondLst>
                                        </p:cTn>
                                        <p:tgtEl>
                                          <p:spTgt spid="16387"/>
                                        </p:tgtEl>
                                        <p:attrNameLst>
                                          <p:attrName>style.visibility</p:attrName>
                                        </p:attrNameLst>
                                      </p:cBhvr>
                                      <p:to>
                                        <p:strVal val="visible"/>
                                      </p:to>
                                    </p:set>
                                    <p:animEffect transition="in" filter="fade">
                                      <p:cBhvr>
                                        <p:cTn id="87" dur="500"/>
                                        <p:tgtEl>
                                          <p:spTgt spid="16387"/>
                                        </p:tgtEl>
                                      </p:cBhvr>
                                    </p:animEffect>
                                  </p:childTnLst>
                                </p:cTn>
                              </p:par>
                            </p:childTnLst>
                          </p:cTn>
                        </p:par>
                        <p:par>
                          <p:cTn id="88" fill="hold">
                            <p:stCondLst>
                              <p:cond delay="10000"/>
                            </p:stCondLst>
                            <p:childTnLst>
                              <p:par>
                                <p:cTn id="89" presetID="10" presetClass="entr" presetSubtype="0" fill="hold" nodeType="afterEffect">
                                  <p:stCondLst>
                                    <p:cond delay="0"/>
                                  </p:stCondLst>
                                  <p:childTnLst>
                                    <p:set>
                                      <p:cBhvr>
                                        <p:cTn id="90" dur="1" fill="hold">
                                          <p:stCondLst>
                                            <p:cond delay="0"/>
                                          </p:stCondLst>
                                        </p:cTn>
                                        <p:tgtEl>
                                          <p:spTgt spid="16401"/>
                                        </p:tgtEl>
                                        <p:attrNameLst>
                                          <p:attrName>style.visibility</p:attrName>
                                        </p:attrNameLst>
                                      </p:cBhvr>
                                      <p:to>
                                        <p:strVal val="visible"/>
                                      </p:to>
                                    </p:set>
                                    <p:animEffect transition="in" filter="fade">
                                      <p:cBhvr>
                                        <p:cTn id="91" dur="500"/>
                                        <p:tgtEl>
                                          <p:spTgt spid="16401"/>
                                        </p:tgtEl>
                                      </p:cBhvr>
                                    </p:animEffect>
                                  </p:childTnLst>
                                </p:cTn>
                              </p:par>
                            </p:childTnLst>
                          </p:cTn>
                        </p:par>
                        <p:par>
                          <p:cTn id="92" fill="hold">
                            <p:stCondLst>
                              <p:cond delay="10500"/>
                            </p:stCondLst>
                            <p:childTnLst>
                              <p:par>
                                <p:cTn id="93" presetID="10" presetClass="entr" presetSubtype="0" fill="hold" nodeType="afterEffect">
                                  <p:stCondLst>
                                    <p:cond delay="0"/>
                                  </p:stCondLst>
                                  <p:childTnLst>
                                    <p:set>
                                      <p:cBhvr>
                                        <p:cTn id="94" dur="1" fill="hold">
                                          <p:stCondLst>
                                            <p:cond delay="0"/>
                                          </p:stCondLst>
                                        </p:cTn>
                                        <p:tgtEl>
                                          <p:spTgt spid="16392"/>
                                        </p:tgtEl>
                                        <p:attrNameLst>
                                          <p:attrName>style.visibility</p:attrName>
                                        </p:attrNameLst>
                                      </p:cBhvr>
                                      <p:to>
                                        <p:strVal val="visible"/>
                                      </p:to>
                                    </p:set>
                                    <p:animEffect transition="in" filter="fade">
                                      <p:cBhvr>
                                        <p:cTn id="95" dur="500"/>
                                        <p:tgtEl>
                                          <p:spTgt spid="16392"/>
                                        </p:tgtEl>
                                      </p:cBhvr>
                                    </p:animEffect>
                                  </p:childTnLst>
                                </p:cTn>
                              </p:par>
                            </p:childTnLst>
                          </p:cTn>
                        </p:par>
                        <p:par>
                          <p:cTn id="96" fill="hold">
                            <p:stCondLst>
                              <p:cond delay="11000"/>
                            </p:stCondLst>
                            <p:childTnLst>
                              <p:par>
                                <p:cTn id="97" presetID="10" presetClass="entr" presetSubtype="0" fill="hold" nodeType="afterEffect">
                                  <p:stCondLst>
                                    <p:cond delay="0"/>
                                  </p:stCondLst>
                                  <p:childTnLst>
                                    <p:set>
                                      <p:cBhvr>
                                        <p:cTn id="98" dur="1" fill="hold">
                                          <p:stCondLst>
                                            <p:cond delay="0"/>
                                          </p:stCondLst>
                                        </p:cTn>
                                        <p:tgtEl>
                                          <p:spTgt spid="16388"/>
                                        </p:tgtEl>
                                        <p:attrNameLst>
                                          <p:attrName>style.visibility</p:attrName>
                                        </p:attrNameLst>
                                      </p:cBhvr>
                                      <p:to>
                                        <p:strVal val="visible"/>
                                      </p:to>
                                    </p:set>
                                    <p:animEffect transition="in" filter="fade">
                                      <p:cBhvr>
                                        <p:cTn id="99" dur="500"/>
                                        <p:tgtEl>
                                          <p:spTgt spid="16388"/>
                                        </p:tgtEl>
                                      </p:cBhvr>
                                    </p:animEffect>
                                  </p:childTnLst>
                                </p:cTn>
                              </p:par>
                            </p:childTnLst>
                          </p:cTn>
                        </p:par>
                        <p:par>
                          <p:cTn id="100" fill="hold">
                            <p:stCondLst>
                              <p:cond delay="11500"/>
                            </p:stCondLst>
                            <p:childTnLst>
                              <p:par>
                                <p:cTn id="101" presetID="10" presetClass="entr" presetSubtype="0" fill="hold" nodeType="afterEffect">
                                  <p:stCondLst>
                                    <p:cond delay="0"/>
                                  </p:stCondLst>
                                  <p:childTnLst>
                                    <p:set>
                                      <p:cBhvr>
                                        <p:cTn id="102" dur="1" fill="hold">
                                          <p:stCondLst>
                                            <p:cond delay="0"/>
                                          </p:stCondLst>
                                        </p:cTn>
                                        <p:tgtEl>
                                          <p:spTgt spid="16394"/>
                                        </p:tgtEl>
                                        <p:attrNameLst>
                                          <p:attrName>style.visibility</p:attrName>
                                        </p:attrNameLst>
                                      </p:cBhvr>
                                      <p:to>
                                        <p:strVal val="visible"/>
                                      </p:to>
                                    </p:set>
                                    <p:animEffect transition="in" filter="fade">
                                      <p:cBhvr>
                                        <p:cTn id="103" dur="500"/>
                                        <p:tgtEl>
                                          <p:spTgt spid="16394"/>
                                        </p:tgtEl>
                                      </p:cBhvr>
                                    </p:animEffect>
                                  </p:childTnLst>
                                </p:cTn>
                              </p:par>
                            </p:childTnLst>
                          </p:cTn>
                        </p:par>
                        <p:par>
                          <p:cTn id="104" fill="hold">
                            <p:stCondLst>
                              <p:cond delay="12000"/>
                            </p:stCondLst>
                            <p:childTnLst>
                              <p:par>
                                <p:cTn id="105" presetID="10" presetClass="entr" presetSubtype="0" fill="hold" nodeType="afterEffect">
                                  <p:stCondLst>
                                    <p:cond delay="0"/>
                                  </p:stCondLst>
                                  <p:childTnLst>
                                    <p:set>
                                      <p:cBhvr>
                                        <p:cTn id="106" dur="1" fill="hold">
                                          <p:stCondLst>
                                            <p:cond delay="0"/>
                                          </p:stCondLst>
                                        </p:cTn>
                                        <p:tgtEl>
                                          <p:spTgt spid="16399"/>
                                        </p:tgtEl>
                                        <p:attrNameLst>
                                          <p:attrName>style.visibility</p:attrName>
                                        </p:attrNameLst>
                                      </p:cBhvr>
                                      <p:to>
                                        <p:strVal val="visible"/>
                                      </p:to>
                                    </p:set>
                                    <p:animEffect transition="in" filter="fade">
                                      <p:cBhvr>
                                        <p:cTn id="107" dur="500"/>
                                        <p:tgtEl>
                                          <p:spTgt spid="16399"/>
                                        </p:tgtEl>
                                      </p:cBhvr>
                                    </p:animEffect>
                                  </p:childTnLst>
                                </p:cTn>
                              </p:par>
                            </p:childTnLst>
                          </p:cTn>
                        </p:par>
                        <p:par>
                          <p:cTn id="108" fill="hold">
                            <p:stCondLst>
                              <p:cond delay="12500"/>
                            </p:stCondLst>
                            <p:childTnLst>
                              <p:par>
                                <p:cTn id="109" presetID="10" presetClass="entr" presetSubtype="0" fill="hold" nodeType="afterEffect">
                                  <p:stCondLst>
                                    <p:cond delay="0"/>
                                  </p:stCondLst>
                                  <p:childTnLst>
                                    <p:set>
                                      <p:cBhvr>
                                        <p:cTn id="110" dur="1" fill="hold">
                                          <p:stCondLst>
                                            <p:cond delay="0"/>
                                          </p:stCondLst>
                                        </p:cTn>
                                        <p:tgtEl>
                                          <p:spTgt spid="16389"/>
                                        </p:tgtEl>
                                        <p:attrNameLst>
                                          <p:attrName>style.visibility</p:attrName>
                                        </p:attrNameLst>
                                      </p:cBhvr>
                                      <p:to>
                                        <p:strVal val="visible"/>
                                      </p:to>
                                    </p:set>
                                    <p:animEffect transition="in" filter="fade">
                                      <p:cBhvr>
                                        <p:cTn id="111" dur="500"/>
                                        <p:tgtEl>
                                          <p:spTgt spid="16389"/>
                                        </p:tgtEl>
                                      </p:cBhvr>
                                    </p:animEffect>
                                  </p:childTnLst>
                                </p:cTn>
                              </p:par>
                            </p:childTnLst>
                          </p:cTn>
                        </p:par>
                        <p:par>
                          <p:cTn id="112" fill="hold">
                            <p:stCondLst>
                              <p:cond delay="13000"/>
                            </p:stCondLst>
                            <p:childTnLst>
                              <p:par>
                                <p:cTn id="113" presetID="10" presetClass="entr" presetSubtype="0" fill="hold" nodeType="afterEffect">
                                  <p:stCondLst>
                                    <p:cond delay="0"/>
                                  </p:stCondLst>
                                  <p:childTnLst>
                                    <p:set>
                                      <p:cBhvr>
                                        <p:cTn id="114" dur="1" fill="hold">
                                          <p:stCondLst>
                                            <p:cond delay="0"/>
                                          </p:stCondLst>
                                        </p:cTn>
                                        <p:tgtEl>
                                          <p:spTgt spid="16390"/>
                                        </p:tgtEl>
                                        <p:attrNameLst>
                                          <p:attrName>style.visibility</p:attrName>
                                        </p:attrNameLst>
                                      </p:cBhvr>
                                      <p:to>
                                        <p:strVal val="visible"/>
                                      </p:to>
                                    </p:set>
                                    <p:animEffect transition="in" filter="fade">
                                      <p:cBhvr>
                                        <p:cTn id="115" dur="500"/>
                                        <p:tgtEl>
                                          <p:spTgt spid="16390"/>
                                        </p:tgtEl>
                                      </p:cBhvr>
                                    </p:animEffect>
                                  </p:childTnLst>
                                </p:cTn>
                              </p:par>
                            </p:childTnLst>
                          </p:cTn>
                        </p:par>
                        <p:par>
                          <p:cTn id="116" fill="hold">
                            <p:stCondLst>
                              <p:cond delay="13500"/>
                            </p:stCondLst>
                            <p:childTnLst>
                              <p:par>
                                <p:cTn id="117" presetID="10" presetClass="entr" presetSubtype="0" fill="hold" nodeType="afterEffect">
                                  <p:stCondLst>
                                    <p:cond delay="0"/>
                                  </p:stCondLst>
                                  <p:childTnLst>
                                    <p:set>
                                      <p:cBhvr>
                                        <p:cTn id="118" dur="1" fill="hold">
                                          <p:stCondLst>
                                            <p:cond delay="0"/>
                                          </p:stCondLst>
                                        </p:cTn>
                                        <p:tgtEl>
                                          <p:spTgt spid="16393"/>
                                        </p:tgtEl>
                                        <p:attrNameLst>
                                          <p:attrName>style.visibility</p:attrName>
                                        </p:attrNameLst>
                                      </p:cBhvr>
                                      <p:to>
                                        <p:strVal val="visible"/>
                                      </p:to>
                                    </p:set>
                                    <p:animEffect transition="in" filter="fade">
                                      <p:cBhvr>
                                        <p:cTn id="119" dur="500"/>
                                        <p:tgtEl>
                                          <p:spTgt spid="16393"/>
                                        </p:tgtEl>
                                      </p:cBhvr>
                                    </p:animEffect>
                                  </p:childTnLst>
                                </p:cTn>
                              </p:par>
                              <p:par>
                                <p:cTn id="120" presetID="10" presetClass="entr" presetSubtype="0" fill="hold" nodeType="withEffect">
                                  <p:stCondLst>
                                    <p:cond delay="0"/>
                                  </p:stCondLst>
                                  <p:childTnLst>
                                    <p:set>
                                      <p:cBhvr>
                                        <p:cTn id="121" dur="1" fill="hold">
                                          <p:stCondLst>
                                            <p:cond delay="0"/>
                                          </p:stCondLst>
                                        </p:cTn>
                                        <p:tgtEl>
                                          <p:spTgt spid="4"/>
                                        </p:tgtEl>
                                        <p:attrNameLst>
                                          <p:attrName>style.visibility</p:attrName>
                                        </p:attrNameLst>
                                      </p:cBhvr>
                                      <p:to>
                                        <p:strVal val="visible"/>
                                      </p:to>
                                    </p:set>
                                    <p:animEffect transition="in" filter="fade">
                                      <p:cBhvr>
                                        <p:cTn id="122" dur="500"/>
                                        <p:tgtEl>
                                          <p:spTgt spid="4"/>
                                        </p:tgtEl>
                                      </p:cBhvr>
                                    </p:animEffect>
                                  </p:childTnLst>
                                </p:cTn>
                              </p:par>
                              <p:par>
                                <p:cTn id="123" presetID="10" presetClass="entr" presetSubtype="0" fill="hold" nodeType="withEffect">
                                  <p:stCondLst>
                                    <p:cond delay="0"/>
                                  </p:stCondLst>
                                  <p:childTnLst>
                                    <p:set>
                                      <p:cBhvr>
                                        <p:cTn id="124" dur="1" fill="hold">
                                          <p:stCondLst>
                                            <p:cond delay="0"/>
                                          </p:stCondLst>
                                        </p:cTn>
                                        <p:tgtEl>
                                          <p:spTgt spid="7"/>
                                        </p:tgtEl>
                                        <p:attrNameLst>
                                          <p:attrName>style.visibility</p:attrName>
                                        </p:attrNameLst>
                                      </p:cBhvr>
                                      <p:to>
                                        <p:strVal val="visible"/>
                                      </p:to>
                                    </p:set>
                                    <p:animEffect transition="in" filter="fade">
                                      <p:cBhvr>
                                        <p:cTn id="125" dur="500"/>
                                        <p:tgtEl>
                                          <p:spTgt spid="7"/>
                                        </p:tgtEl>
                                      </p:cBhvr>
                                    </p:animEffect>
                                  </p:childTnLst>
                                </p:cTn>
                              </p:par>
                            </p:childTnLst>
                          </p:cTn>
                        </p:par>
                      </p:childTnLst>
                    </p:cTn>
                  </p:par>
                  <p:par>
                    <p:cTn id="126" fill="hold">
                      <p:stCondLst>
                        <p:cond delay="indefinite"/>
                      </p:stCondLst>
                      <p:childTnLst>
                        <p:par>
                          <p:cTn id="127" fill="hold">
                            <p:stCondLst>
                              <p:cond delay="0"/>
                            </p:stCondLst>
                            <p:childTnLst>
                              <p:par>
                                <p:cTn id="128" presetID="1" presetClass="entr" presetSubtype="0" fill="hold" nodeType="clickEffect">
                                  <p:stCondLst>
                                    <p:cond delay="0"/>
                                  </p:stCondLst>
                                  <p:childTnLst>
                                    <p:set>
                                      <p:cBhvr>
                                        <p:cTn id="129"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0"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TextBox 82"/>
          <p:cNvSpPr txBox="1"/>
          <p:nvPr/>
        </p:nvSpPr>
        <p:spPr>
          <a:xfrm>
            <a:off x="1681194" y="4609888"/>
            <a:ext cx="5729700" cy="411588"/>
          </a:xfrm>
          <a:prstGeom prst="rect">
            <a:avLst/>
          </a:prstGeom>
          <a:noFill/>
        </p:spPr>
        <p:txBody>
          <a:bodyPr wrap="square" rtlCol="0">
            <a:spAutoFit/>
          </a:bodyPr>
          <a:lstStyle/>
          <a:p>
            <a:pPr algn="ctr">
              <a:lnSpc>
                <a:spcPct val="130000"/>
              </a:lnSpc>
              <a:defRPr/>
            </a:pPr>
            <a:r>
              <a:rPr lang="en-US" b="1" dirty="0">
                <a:solidFill>
                  <a:schemeClr val="tx2">
                    <a:lumMod val="60000"/>
                    <a:lumOff val="40000"/>
                  </a:schemeClr>
                </a:solidFill>
                <a:latin typeface="Lato" panose="020F0502020204030203" pitchFamily="34" charset="0"/>
                <a:ea typeface="Lato" panose="020F0502020204030203" pitchFamily="34" charset="0"/>
                <a:cs typeface="Lato" panose="020F0502020204030203" pitchFamily="34" charset="0"/>
              </a:rPr>
              <a:t>SKILLS, KNOWLEDGE &amp; BEHAVIOURS</a:t>
            </a:r>
          </a:p>
        </p:txBody>
      </p:sp>
      <p:sp>
        <p:nvSpPr>
          <p:cNvPr id="30" name="Title 1">
            <a:extLst>
              <a:ext uri="{FF2B5EF4-FFF2-40B4-BE49-F238E27FC236}">
                <a16:creationId xmlns:a16="http://schemas.microsoft.com/office/drawing/2014/main" id="{85FEEE60-FFAC-4AA1-B59E-45B6049CEDA1}"/>
              </a:ext>
            </a:extLst>
          </p:cNvPr>
          <p:cNvSpPr txBox="1">
            <a:spLocks/>
          </p:cNvSpPr>
          <p:nvPr/>
        </p:nvSpPr>
        <p:spPr>
          <a:xfrm>
            <a:off x="1412649" y="1133746"/>
            <a:ext cx="4293477" cy="600164"/>
          </a:xfrm>
          <a:prstGeom prst="rect">
            <a:avLst/>
          </a:prstGeom>
        </p:spPr>
        <p:txBody>
          <a:bodyPr vert="horz" lIns="0" tIns="27000" rIns="0" bIns="0" rtlCol="0" anchor="t" anchorCtr="0">
            <a:noAutofit/>
          </a:bodyPr>
          <a:lstStyle>
            <a:lvl1pPr algn="l" defTabSz="914400" rtl="0" eaLnBrk="1" latinLnBrk="0" hangingPunct="1">
              <a:spcBef>
                <a:spcPct val="0"/>
              </a:spcBef>
              <a:buNone/>
              <a:defRPr sz="2600" b="1" kern="1200">
                <a:solidFill>
                  <a:schemeClr val="tx1"/>
                </a:solidFill>
                <a:latin typeface="Arial" pitchFamily="34" charset="0"/>
                <a:ea typeface="+mj-ea"/>
                <a:cs typeface="Arial" pitchFamily="34" charset="0"/>
              </a:defRPr>
            </a:lvl1pPr>
          </a:lstStyle>
          <a:p>
            <a:pPr>
              <a:defRPr/>
            </a:pPr>
            <a:r>
              <a:rPr lang="en-GB" sz="1950" dirty="0">
                <a:solidFill>
                  <a:srgbClr val="2F8FD1"/>
                </a:solidFill>
              </a:rPr>
              <a:t>The levels of apprenticeships</a:t>
            </a:r>
          </a:p>
        </p:txBody>
      </p:sp>
      <p:grpSp>
        <p:nvGrpSpPr>
          <p:cNvPr id="31" name="Group 30">
            <a:extLst>
              <a:ext uri="{FF2B5EF4-FFF2-40B4-BE49-F238E27FC236}">
                <a16:creationId xmlns:a16="http://schemas.microsoft.com/office/drawing/2014/main" id="{7CAE7FCF-94B2-4694-9C5C-8F2B71175374}"/>
              </a:ext>
            </a:extLst>
          </p:cNvPr>
          <p:cNvGrpSpPr/>
          <p:nvPr/>
        </p:nvGrpSpPr>
        <p:grpSpPr>
          <a:xfrm>
            <a:off x="1661532" y="1944898"/>
            <a:ext cx="5813631" cy="657152"/>
            <a:chOff x="659866" y="1826038"/>
            <a:chExt cx="7735340" cy="381000"/>
          </a:xfrm>
        </p:grpSpPr>
        <p:sp>
          <p:nvSpPr>
            <p:cNvPr id="32" name="Rectangle 31">
              <a:extLst>
                <a:ext uri="{FF2B5EF4-FFF2-40B4-BE49-F238E27FC236}">
                  <a16:creationId xmlns:a16="http://schemas.microsoft.com/office/drawing/2014/main" id="{EDB3D918-F210-403B-9A8B-8A0D693589E2}"/>
                </a:ext>
              </a:extLst>
            </p:cNvPr>
            <p:cNvSpPr/>
            <p:nvPr/>
          </p:nvSpPr>
          <p:spPr>
            <a:xfrm>
              <a:off x="659866" y="1826038"/>
              <a:ext cx="7696200" cy="381000"/>
            </a:xfrm>
            <a:prstGeom prst="rect">
              <a:avLst/>
            </a:prstGeom>
            <a:no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dirty="0">
                <a:solidFill>
                  <a:srgbClr val="FFFFFF"/>
                </a:solidFill>
                <a:latin typeface="Arial"/>
              </a:endParaRPr>
            </a:p>
          </p:txBody>
        </p:sp>
        <p:sp>
          <p:nvSpPr>
            <p:cNvPr id="33" name="TextBox 32">
              <a:extLst>
                <a:ext uri="{FF2B5EF4-FFF2-40B4-BE49-F238E27FC236}">
                  <a16:creationId xmlns:a16="http://schemas.microsoft.com/office/drawing/2014/main" id="{93C84960-286F-47F2-860A-FE59DBFD15A2}"/>
                </a:ext>
              </a:extLst>
            </p:cNvPr>
            <p:cNvSpPr txBox="1"/>
            <p:nvPr/>
          </p:nvSpPr>
          <p:spPr>
            <a:xfrm>
              <a:off x="699006" y="1877279"/>
              <a:ext cx="7696200" cy="238628"/>
            </a:xfrm>
            <a:prstGeom prst="rect">
              <a:avLst/>
            </a:prstGeom>
            <a:noFill/>
          </p:spPr>
          <p:txBody>
            <a:bodyPr wrap="square" rtlCol="0">
              <a:spAutoFit/>
            </a:bodyPr>
            <a:lstStyle/>
            <a:p>
              <a:pPr algn="ctr">
                <a:lnSpc>
                  <a:spcPct val="130000"/>
                </a:lnSpc>
                <a:defRPr/>
              </a:pPr>
              <a:r>
                <a:rPr lang="en-US" b="1" dirty="0">
                  <a:solidFill>
                    <a:schemeClr val="tx2">
                      <a:lumMod val="60000"/>
                      <a:lumOff val="40000"/>
                    </a:schemeClr>
                  </a:solidFill>
                  <a:latin typeface="Lato" panose="020F0502020204030203" pitchFamily="34" charset="0"/>
                  <a:ea typeface="Lato" panose="020F0502020204030203" pitchFamily="34" charset="0"/>
                  <a:cs typeface="Lato" panose="020F0502020204030203" pitchFamily="34" charset="0"/>
                </a:rPr>
                <a:t>LEVEL</a:t>
              </a:r>
            </a:p>
          </p:txBody>
        </p:sp>
      </p:grpSp>
      <p:sp>
        <p:nvSpPr>
          <p:cNvPr id="35" name="Rectangle 34">
            <a:extLst>
              <a:ext uri="{FF2B5EF4-FFF2-40B4-BE49-F238E27FC236}">
                <a16:creationId xmlns:a16="http://schemas.microsoft.com/office/drawing/2014/main" id="{E7D96611-6E5E-47ED-9486-3EA4D253C976}"/>
              </a:ext>
            </a:extLst>
          </p:cNvPr>
          <p:cNvSpPr/>
          <p:nvPr/>
        </p:nvSpPr>
        <p:spPr>
          <a:xfrm>
            <a:off x="1676158" y="4427960"/>
            <a:ext cx="5786650" cy="657152"/>
          </a:xfrm>
          <a:prstGeom prst="rect">
            <a:avLst/>
          </a:prstGeom>
          <a:no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a:solidFill>
                <a:srgbClr val="FFFFFF"/>
              </a:solidFill>
              <a:latin typeface="Arial"/>
            </a:endParaRPr>
          </a:p>
        </p:txBody>
      </p:sp>
      <p:grpSp>
        <p:nvGrpSpPr>
          <p:cNvPr id="37" name="Group 36">
            <a:extLst>
              <a:ext uri="{FF2B5EF4-FFF2-40B4-BE49-F238E27FC236}">
                <a16:creationId xmlns:a16="http://schemas.microsoft.com/office/drawing/2014/main" id="{1425C642-B078-4D48-9761-31E6128FF9BE}"/>
              </a:ext>
            </a:extLst>
          </p:cNvPr>
          <p:cNvGrpSpPr/>
          <p:nvPr/>
        </p:nvGrpSpPr>
        <p:grpSpPr>
          <a:xfrm>
            <a:off x="1676157" y="2777919"/>
            <a:ext cx="1412518" cy="1501034"/>
            <a:chOff x="722928" y="819150"/>
            <a:chExt cx="7697172" cy="1600200"/>
          </a:xfrm>
        </p:grpSpPr>
        <p:sp>
          <p:nvSpPr>
            <p:cNvPr id="38" name="Rectangle 37">
              <a:extLst>
                <a:ext uri="{FF2B5EF4-FFF2-40B4-BE49-F238E27FC236}">
                  <a16:creationId xmlns:a16="http://schemas.microsoft.com/office/drawing/2014/main" id="{A2BF68FA-5326-49AA-BA3A-99CC2D37CDE1}"/>
                </a:ext>
              </a:extLst>
            </p:cNvPr>
            <p:cNvSpPr/>
            <p:nvPr/>
          </p:nvSpPr>
          <p:spPr>
            <a:xfrm>
              <a:off x="723900" y="819150"/>
              <a:ext cx="7696200" cy="1600200"/>
            </a:xfrm>
            <a:prstGeom prst="rect">
              <a:avLst/>
            </a:prstGeom>
            <a:no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a:solidFill>
                  <a:srgbClr val="FFFFFF"/>
                </a:solidFill>
                <a:latin typeface="Arial"/>
              </a:endParaRPr>
            </a:p>
          </p:txBody>
        </p:sp>
        <p:sp>
          <p:nvSpPr>
            <p:cNvPr id="39" name="TextBox 38">
              <a:extLst>
                <a:ext uri="{FF2B5EF4-FFF2-40B4-BE49-F238E27FC236}">
                  <a16:creationId xmlns:a16="http://schemas.microsoft.com/office/drawing/2014/main" id="{E74E42CE-2A77-440C-A3EB-7686854CA16C}"/>
                </a:ext>
              </a:extLst>
            </p:cNvPr>
            <p:cNvSpPr txBox="1"/>
            <p:nvPr/>
          </p:nvSpPr>
          <p:spPr>
            <a:xfrm>
              <a:off x="722928" y="1598580"/>
              <a:ext cx="7696202" cy="726797"/>
            </a:xfrm>
            <a:prstGeom prst="rect">
              <a:avLst/>
            </a:prstGeom>
            <a:noFill/>
            <a:ln>
              <a:noFill/>
            </a:ln>
          </p:spPr>
          <p:txBody>
            <a:bodyPr wrap="square" rtlCol="0">
              <a:spAutoFit/>
            </a:bodyPr>
            <a:lstStyle/>
            <a:p>
              <a:pPr algn="ctr">
                <a:defRPr/>
              </a:pPr>
              <a:r>
                <a:rPr lang="en-US" sz="1350" dirty="0">
                  <a:solidFill>
                    <a:srgbClr val="2F8FD1"/>
                  </a:solidFill>
                  <a:latin typeface="Lato" panose="020F0502020204030203" pitchFamily="34" charset="0"/>
                  <a:ea typeface="Lato" panose="020F0502020204030203" pitchFamily="34" charset="0"/>
                  <a:cs typeface="Lato" panose="020F0502020204030203" pitchFamily="34" charset="0"/>
                </a:rPr>
                <a:t>Intermediate </a:t>
              </a:r>
            </a:p>
            <a:p>
              <a:pPr algn="ctr">
                <a:defRPr/>
              </a:pPr>
              <a:r>
                <a:rPr lang="en-US" sz="1350" dirty="0">
                  <a:solidFill>
                    <a:srgbClr val="2F8FD1"/>
                  </a:solidFill>
                  <a:latin typeface="Lato" panose="020F0502020204030203" pitchFamily="34" charset="0"/>
                  <a:ea typeface="Lato" panose="020F0502020204030203" pitchFamily="34" charset="0"/>
                  <a:cs typeface="Lato" panose="020F0502020204030203" pitchFamily="34" charset="0"/>
                </a:rPr>
                <a:t>apprenticeship</a:t>
              </a:r>
            </a:p>
            <a:p>
              <a:pPr algn="ctr">
                <a:defRPr/>
              </a:pPr>
              <a:r>
                <a:rPr lang="en-US" sz="1350" dirty="0">
                  <a:solidFill>
                    <a:srgbClr val="2F8FD1"/>
                  </a:solidFill>
                  <a:latin typeface="Lato" panose="020F0502020204030203" pitchFamily="34" charset="0"/>
                  <a:ea typeface="Lato" panose="020F0502020204030203" pitchFamily="34" charset="0"/>
                  <a:cs typeface="Lato" panose="020F0502020204030203" pitchFamily="34" charset="0"/>
                </a:rPr>
                <a:t>Level 2</a:t>
              </a:r>
            </a:p>
          </p:txBody>
        </p:sp>
      </p:grpSp>
      <p:grpSp>
        <p:nvGrpSpPr>
          <p:cNvPr id="40" name="Group 39">
            <a:extLst>
              <a:ext uri="{FF2B5EF4-FFF2-40B4-BE49-F238E27FC236}">
                <a16:creationId xmlns:a16="http://schemas.microsoft.com/office/drawing/2014/main" id="{089185FB-F80A-4B5C-B314-708AF658283C}"/>
              </a:ext>
            </a:extLst>
          </p:cNvPr>
          <p:cNvGrpSpPr/>
          <p:nvPr/>
        </p:nvGrpSpPr>
        <p:grpSpPr>
          <a:xfrm>
            <a:off x="3172792" y="2775124"/>
            <a:ext cx="1349348" cy="1499277"/>
            <a:chOff x="722928" y="819150"/>
            <a:chExt cx="7697172" cy="1600200"/>
          </a:xfrm>
        </p:grpSpPr>
        <p:sp>
          <p:nvSpPr>
            <p:cNvPr id="41" name="Rectangle 40">
              <a:extLst>
                <a:ext uri="{FF2B5EF4-FFF2-40B4-BE49-F238E27FC236}">
                  <a16:creationId xmlns:a16="http://schemas.microsoft.com/office/drawing/2014/main" id="{166C226A-337D-4563-9C5C-139A8DE530DB}"/>
                </a:ext>
              </a:extLst>
            </p:cNvPr>
            <p:cNvSpPr/>
            <p:nvPr/>
          </p:nvSpPr>
          <p:spPr>
            <a:xfrm>
              <a:off x="723900" y="819150"/>
              <a:ext cx="7696200" cy="1600200"/>
            </a:xfrm>
            <a:prstGeom prst="rect">
              <a:avLst/>
            </a:prstGeom>
            <a:no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a:solidFill>
                  <a:srgbClr val="FFFFFF"/>
                </a:solidFill>
                <a:latin typeface="Arial"/>
              </a:endParaRPr>
            </a:p>
          </p:txBody>
        </p:sp>
        <p:sp>
          <p:nvSpPr>
            <p:cNvPr id="42" name="TextBox 41">
              <a:extLst>
                <a:ext uri="{FF2B5EF4-FFF2-40B4-BE49-F238E27FC236}">
                  <a16:creationId xmlns:a16="http://schemas.microsoft.com/office/drawing/2014/main" id="{EE5E6E90-9AE2-43C6-A677-8CBB143303D1}"/>
                </a:ext>
              </a:extLst>
            </p:cNvPr>
            <p:cNvSpPr txBox="1"/>
            <p:nvPr/>
          </p:nvSpPr>
          <p:spPr>
            <a:xfrm>
              <a:off x="722928" y="1591722"/>
              <a:ext cx="7696202" cy="734271"/>
            </a:xfrm>
            <a:prstGeom prst="rect">
              <a:avLst/>
            </a:prstGeom>
            <a:noFill/>
            <a:ln>
              <a:noFill/>
            </a:ln>
          </p:spPr>
          <p:txBody>
            <a:bodyPr wrap="square" rtlCol="0">
              <a:spAutoFit/>
            </a:bodyPr>
            <a:lstStyle/>
            <a:p>
              <a:pPr algn="ctr">
                <a:defRPr/>
              </a:pPr>
              <a:r>
                <a:rPr lang="en-US" sz="1350" dirty="0">
                  <a:solidFill>
                    <a:srgbClr val="2F8FD1"/>
                  </a:solidFill>
                  <a:latin typeface="Lato" panose="020F0502020204030203" pitchFamily="34" charset="0"/>
                  <a:ea typeface="Lato" panose="020F0502020204030203" pitchFamily="34" charset="0"/>
                  <a:cs typeface="Lato" panose="020F0502020204030203" pitchFamily="34" charset="0"/>
                </a:rPr>
                <a:t>Advanced apprenticeship</a:t>
              </a:r>
            </a:p>
            <a:p>
              <a:pPr algn="ctr">
                <a:defRPr/>
              </a:pPr>
              <a:r>
                <a:rPr lang="en-US" sz="1350" dirty="0">
                  <a:solidFill>
                    <a:srgbClr val="2F8FD1"/>
                  </a:solidFill>
                  <a:latin typeface="Lato" panose="020F0502020204030203" pitchFamily="34" charset="0"/>
                  <a:ea typeface="Lato" panose="020F0502020204030203" pitchFamily="34" charset="0"/>
                  <a:cs typeface="Lato" panose="020F0502020204030203" pitchFamily="34" charset="0"/>
                </a:rPr>
                <a:t>Level 3</a:t>
              </a:r>
            </a:p>
          </p:txBody>
        </p:sp>
      </p:grpSp>
      <p:grpSp>
        <p:nvGrpSpPr>
          <p:cNvPr id="43" name="Group 42">
            <a:extLst>
              <a:ext uri="{FF2B5EF4-FFF2-40B4-BE49-F238E27FC236}">
                <a16:creationId xmlns:a16="http://schemas.microsoft.com/office/drawing/2014/main" id="{9F0ACC54-1237-4714-8BCF-173A4891538C}"/>
              </a:ext>
            </a:extLst>
          </p:cNvPr>
          <p:cNvGrpSpPr/>
          <p:nvPr/>
        </p:nvGrpSpPr>
        <p:grpSpPr>
          <a:xfrm>
            <a:off x="4562505" y="2777749"/>
            <a:ext cx="1539078" cy="1514890"/>
            <a:chOff x="483653" y="819150"/>
            <a:chExt cx="8385768" cy="1600200"/>
          </a:xfrm>
        </p:grpSpPr>
        <p:sp>
          <p:nvSpPr>
            <p:cNvPr id="44" name="Rectangle 43">
              <a:extLst>
                <a:ext uri="{FF2B5EF4-FFF2-40B4-BE49-F238E27FC236}">
                  <a16:creationId xmlns:a16="http://schemas.microsoft.com/office/drawing/2014/main" id="{C8B8E31A-29F9-41FB-8CD2-DBD9E0CD04E9}"/>
                </a:ext>
              </a:extLst>
            </p:cNvPr>
            <p:cNvSpPr/>
            <p:nvPr/>
          </p:nvSpPr>
          <p:spPr>
            <a:xfrm>
              <a:off x="723900" y="819150"/>
              <a:ext cx="7696200" cy="1600200"/>
            </a:xfrm>
            <a:prstGeom prst="rect">
              <a:avLst/>
            </a:prstGeom>
            <a:no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a:solidFill>
                  <a:srgbClr val="FFFFFF"/>
                </a:solidFill>
                <a:latin typeface="Arial"/>
              </a:endParaRPr>
            </a:p>
          </p:txBody>
        </p:sp>
        <p:sp>
          <p:nvSpPr>
            <p:cNvPr id="45" name="TextBox 44">
              <a:extLst>
                <a:ext uri="{FF2B5EF4-FFF2-40B4-BE49-F238E27FC236}">
                  <a16:creationId xmlns:a16="http://schemas.microsoft.com/office/drawing/2014/main" id="{23DD0B58-C4CF-4EEE-A889-46AC7AFB6E62}"/>
                </a:ext>
              </a:extLst>
            </p:cNvPr>
            <p:cNvSpPr txBox="1"/>
            <p:nvPr/>
          </p:nvSpPr>
          <p:spPr>
            <a:xfrm>
              <a:off x="483653" y="1465447"/>
              <a:ext cx="8385768" cy="739959"/>
            </a:xfrm>
            <a:prstGeom prst="rect">
              <a:avLst/>
            </a:prstGeom>
            <a:noFill/>
          </p:spPr>
          <p:txBody>
            <a:bodyPr wrap="square" rtlCol="0">
              <a:spAutoFit/>
            </a:bodyPr>
            <a:lstStyle/>
            <a:p>
              <a:pPr algn="ctr">
                <a:defRPr/>
              </a:pPr>
              <a:r>
                <a:rPr lang="en-US" sz="1350" dirty="0">
                  <a:solidFill>
                    <a:srgbClr val="2F8FD1"/>
                  </a:solidFill>
                  <a:latin typeface="Lato" panose="020F0502020204030203" pitchFamily="34" charset="0"/>
                  <a:ea typeface="Lato" panose="020F0502020204030203" pitchFamily="34" charset="0"/>
                  <a:cs typeface="Lato" panose="020F0502020204030203" pitchFamily="34" charset="0"/>
                </a:rPr>
                <a:t>Higher apprenticeship</a:t>
              </a:r>
            </a:p>
            <a:p>
              <a:pPr algn="ctr">
                <a:defRPr/>
              </a:pPr>
              <a:r>
                <a:rPr lang="en-US" sz="1350" dirty="0">
                  <a:solidFill>
                    <a:srgbClr val="2F8FD1"/>
                  </a:solidFill>
                  <a:latin typeface="Lato" panose="020F0502020204030203" pitchFamily="34" charset="0"/>
                  <a:ea typeface="Lato" panose="020F0502020204030203" pitchFamily="34" charset="0"/>
                  <a:cs typeface="Lato" panose="020F0502020204030203" pitchFamily="34" charset="0"/>
                </a:rPr>
                <a:t>Level 4-7</a:t>
              </a:r>
            </a:p>
          </p:txBody>
        </p:sp>
      </p:grpSp>
      <p:grpSp>
        <p:nvGrpSpPr>
          <p:cNvPr id="46" name="Group 45">
            <a:extLst>
              <a:ext uri="{FF2B5EF4-FFF2-40B4-BE49-F238E27FC236}">
                <a16:creationId xmlns:a16="http://schemas.microsoft.com/office/drawing/2014/main" id="{D006E1CA-6ABF-4B1F-9246-0FAEB92AFF64}"/>
              </a:ext>
            </a:extLst>
          </p:cNvPr>
          <p:cNvGrpSpPr/>
          <p:nvPr/>
        </p:nvGrpSpPr>
        <p:grpSpPr>
          <a:xfrm>
            <a:off x="6019454" y="2780688"/>
            <a:ext cx="1456739" cy="1547482"/>
            <a:chOff x="337297" y="819150"/>
            <a:chExt cx="8088522" cy="1600200"/>
          </a:xfrm>
        </p:grpSpPr>
        <p:sp>
          <p:nvSpPr>
            <p:cNvPr id="47" name="Rectangle 46">
              <a:extLst>
                <a:ext uri="{FF2B5EF4-FFF2-40B4-BE49-F238E27FC236}">
                  <a16:creationId xmlns:a16="http://schemas.microsoft.com/office/drawing/2014/main" id="{677AF5AD-54ED-4E84-93B4-EDC4C367E193}"/>
                </a:ext>
              </a:extLst>
            </p:cNvPr>
            <p:cNvSpPr/>
            <p:nvPr/>
          </p:nvSpPr>
          <p:spPr>
            <a:xfrm>
              <a:off x="723900" y="819150"/>
              <a:ext cx="7696200" cy="1600200"/>
            </a:xfrm>
            <a:prstGeom prst="rect">
              <a:avLst/>
            </a:prstGeom>
            <a:no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a:solidFill>
                  <a:srgbClr val="FFFFFF"/>
                </a:solidFill>
                <a:latin typeface="Arial"/>
              </a:endParaRPr>
            </a:p>
          </p:txBody>
        </p:sp>
        <p:sp>
          <p:nvSpPr>
            <p:cNvPr id="49" name="TextBox 48">
              <a:extLst>
                <a:ext uri="{FF2B5EF4-FFF2-40B4-BE49-F238E27FC236}">
                  <a16:creationId xmlns:a16="http://schemas.microsoft.com/office/drawing/2014/main" id="{FA529FF1-2256-4B62-82D4-D59F29CFA02C}"/>
                </a:ext>
              </a:extLst>
            </p:cNvPr>
            <p:cNvSpPr txBox="1"/>
            <p:nvPr/>
          </p:nvSpPr>
          <p:spPr>
            <a:xfrm>
              <a:off x="337297" y="1449552"/>
              <a:ext cx="8088522" cy="727850"/>
            </a:xfrm>
            <a:prstGeom prst="rect">
              <a:avLst/>
            </a:prstGeom>
            <a:noFill/>
          </p:spPr>
          <p:txBody>
            <a:bodyPr wrap="square" rtlCol="0">
              <a:spAutoFit/>
            </a:bodyPr>
            <a:lstStyle/>
            <a:p>
              <a:pPr algn="ctr">
                <a:defRPr/>
              </a:pPr>
              <a:r>
                <a:rPr lang="en-US" sz="1350" dirty="0">
                  <a:solidFill>
                    <a:srgbClr val="2F8FD1"/>
                  </a:solidFill>
                  <a:latin typeface="Lato" panose="020F0502020204030203" pitchFamily="34" charset="0"/>
                  <a:ea typeface="Lato" panose="020F0502020204030203" pitchFamily="34" charset="0"/>
                  <a:cs typeface="Lato" panose="020F0502020204030203" pitchFamily="34" charset="0"/>
                </a:rPr>
                <a:t>Degree apprenticeship</a:t>
              </a:r>
            </a:p>
            <a:p>
              <a:pPr algn="ctr">
                <a:defRPr/>
              </a:pPr>
              <a:r>
                <a:rPr lang="en-US" sz="1350" dirty="0">
                  <a:solidFill>
                    <a:srgbClr val="2F8FD1"/>
                  </a:solidFill>
                  <a:latin typeface="Lato" panose="020F0502020204030203" pitchFamily="34" charset="0"/>
                  <a:ea typeface="Lato" panose="020F0502020204030203" pitchFamily="34" charset="0"/>
                  <a:cs typeface="Lato" panose="020F0502020204030203" pitchFamily="34" charset="0"/>
                </a:rPr>
                <a:t>Level 6 &amp; 7</a:t>
              </a:r>
            </a:p>
          </p:txBody>
        </p:sp>
      </p:grpSp>
      <p:pic>
        <p:nvPicPr>
          <p:cNvPr id="50" name="Graphic 49">
            <a:extLst>
              <a:ext uri="{FF2B5EF4-FFF2-40B4-BE49-F238E27FC236}">
                <a16:creationId xmlns:a16="http://schemas.microsoft.com/office/drawing/2014/main" id="{8D4F839D-C3AF-4882-B183-1E7ADE034185}"/>
              </a:ext>
            </a:extLst>
          </p:cNvPr>
          <p:cNvPicPr>
            <a:picLocks noChangeAspect="1"/>
          </p:cNvPicPr>
          <p:nvPr/>
        </p:nvPicPr>
        <p:blipFill>
          <a:blip r:embed="rId5"/>
          <a:stretch>
            <a:fillRect/>
          </a:stretch>
        </p:blipFill>
        <p:spPr>
          <a:xfrm>
            <a:off x="2071422" y="2870568"/>
            <a:ext cx="592303" cy="586662"/>
          </a:xfrm>
          <a:prstGeom prst="rect">
            <a:avLst/>
          </a:prstGeom>
        </p:spPr>
      </p:pic>
      <p:pic>
        <p:nvPicPr>
          <p:cNvPr id="51" name="Graphic 50">
            <a:extLst>
              <a:ext uri="{FF2B5EF4-FFF2-40B4-BE49-F238E27FC236}">
                <a16:creationId xmlns:a16="http://schemas.microsoft.com/office/drawing/2014/main" id="{9994A2F2-93F9-43CC-BBB3-336A09FBB866}"/>
              </a:ext>
            </a:extLst>
          </p:cNvPr>
          <p:cNvPicPr>
            <a:picLocks noChangeAspect="1"/>
          </p:cNvPicPr>
          <p:nvPr/>
        </p:nvPicPr>
        <p:blipFill>
          <a:blip r:embed="rId6"/>
          <a:stretch>
            <a:fillRect/>
          </a:stretch>
        </p:blipFill>
        <p:spPr>
          <a:xfrm>
            <a:off x="3535933" y="2877368"/>
            <a:ext cx="592303" cy="592303"/>
          </a:xfrm>
          <a:prstGeom prst="rect">
            <a:avLst/>
          </a:prstGeom>
        </p:spPr>
      </p:pic>
      <p:pic>
        <p:nvPicPr>
          <p:cNvPr id="52" name="Graphic 51">
            <a:extLst>
              <a:ext uri="{FF2B5EF4-FFF2-40B4-BE49-F238E27FC236}">
                <a16:creationId xmlns:a16="http://schemas.microsoft.com/office/drawing/2014/main" id="{32314657-6974-4B40-A881-D48F3F0DC217}"/>
              </a:ext>
            </a:extLst>
          </p:cNvPr>
          <p:cNvPicPr>
            <a:picLocks noChangeAspect="1"/>
          </p:cNvPicPr>
          <p:nvPr/>
        </p:nvPicPr>
        <p:blipFill>
          <a:blip r:embed="rId7"/>
          <a:stretch>
            <a:fillRect/>
          </a:stretch>
        </p:blipFill>
        <p:spPr>
          <a:xfrm>
            <a:off x="4637172" y="2808680"/>
            <a:ext cx="592303" cy="592303"/>
          </a:xfrm>
          <a:prstGeom prst="rect">
            <a:avLst/>
          </a:prstGeom>
        </p:spPr>
      </p:pic>
      <p:pic>
        <p:nvPicPr>
          <p:cNvPr id="53" name="Graphic 52">
            <a:extLst>
              <a:ext uri="{FF2B5EF4-FFF2-40B4-BE49-F238E27FC236}">
                <a16:creationId xmlns:a16="http://schemas.microsoft.com/office/drawing/2014/main" id="{617EF995-7B28-4DEA-A450-DCADBBFEDE91}"/>
              </a:ext>
            </a:extLst>
          </p:cNvPr>
          <p:cNvPicPr>
            <a:picLocks noChangeAspect="1"/>
          </p:cNvPicPr>
          <p:nvPr/>
        </p:nvPicPr>
        <p:blipFill>
          <a:blip r:embed="rId8"/>
          <a:stretch>
            <a:fillRect/>
          </a:stretch>
        </p:blipFill>
        <p:spPr>
          <a:xfrm>
            <a:off x="5384559" y="2841907"/>
            <a:ext cx="585741" cy="585741"/>
          </a:xfrm>
          <a:prstGeom prst="rect">
            <a:avLst/>
          </a:prstGeom>
        </p:spPr>
      </p:pic>
      <p:pic>
        <p:nvPicPr>
          <p:cNvPr id="54" name="Graphic 53">
            <a:extLst>
              <a:ext uri="{FF2B5EF4-FFF2-40B4-BE49-F238E27FC236}">
                <a16:creationId xmlns:a16="http://schemas.microsoft.com/office/drawing/2014/main" id="{BAA8B2D5-9ED0-4B5B-A564-B0C7D4DCC326}"/>
              </a:ext>
            </a:extLst>
          </p:cNvPr>
          <p:cNvPicPr>
            <a:picLocks noChangeAspect="1"/>
          </p:cNvPicPr>
          <p:nvPr/>
        </p:nvPicPr>
        <p:blipFill>
          <a:blip r:embed="rId8"/>
          <a:stretch>
            <a:fillRect/>
          </a:stretch>
        </p:blipFill>
        <p:spPr>
          <a:xfrm>
            <a:off x="6828081" y="2866177"/>
            <a:ext cx="585741" cy="585741"/>
          </a:xfrm>
          <a:prstGeom prst="rect">
            <a:avLst/>
          </a:prstGeom>
        </p:spPr>
      </p:pic>
      <p:pic>
        <p:nvPicPr>
          <p:cNvPr id="55" name="Graphic 54">
            <a:extLst>
              <a:ext uri="{FF2B5EF4-FFF2-40B4-BE49-F238E27FC236}">
                <a16:creationId xmlns:a16="http://schemas.microsoft.com/office/drawing/2014/main" id="{4971840C-91AC-478A-AFAF-4B6CA0D155AF}"/>
              </a:ext>
            </a:extLst>
          </p:cNvPr>
          <p:cNvPicPr>
            <a:picLocks noChangeAspect="1"/>
          </p:cNvPicPr>
          <p:nvPr/>
        </p:nvPicPr>
        <p:blipFill>
          <a:blip r:embed="rId9"/>
          <a:stretch>
            <a:fillRect/>
          </a:stretch>
        </p:blipFill>
        <p:spPr>
          <a:xfrm>
            <a:off x="6186794" y="2856133"/>
            <a:ext cx="592302" cy="592302"/>
          </a:xfrm>
          <a:prstGeom prst="rect">
            <a:avLst/>
          </a:prstGeom>
        </p:spPr>
      </p:pic>
      <p:pic>
        <p:nvPicPr>
          <p:cNvPr id="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8460432" y="6093296"/>
            <a:ext cx="304800" cy="304800"/>
          </a:xfrm>
          <a:prstGeom prst="rect">
            <a:avLst/>
          </a:prstGeom>
        </p:spPr>
      </p:pic>
    </p:spTree>
    <p:extLst>
      <p:ext uri="{BB962C8B-B14F-4D97-AF65-F5344CB8AC3E}">
        <p14:creationId xmlns:p14="http://schemas.microsoft.com/office/powerpoint/2010/main" val="4004477650"/>
      </p:ext>
    </p:extLst>
  </p:cSld>
  <p:clrMapOvr>
    <a:masterClrMapping/>
  </p:clrMapOvr>
  <mc:AlternateContent xmlns:mc="http://schemas.openxmlformats.org/markup-compatibility/2006" xmlns:p14="http://schemas.microsoft.com/office/powerpoint/2010/main">
    <mc:Choice Requires="p14">
      <p:transition spd="slow" p14:dur="1600" advTm="52321">
        <p:blinds dir="vert"/>
      </p:transition>
    </mc:Choice>
    <mc:Fallback xmlns="">
      <p:transition spd="slow" advTm="52321">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1908"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2F8A2F-D13F-4912-A2A7-405959B3B973}"/>
              </a:ext>
            </a:extLst>
          </p:cNvPr>
          <p:cNvSpPr>
            <a:spLocks noGrp="1"/>
          </p:cNvSpPr>
          <p:nvPr>
            <p:ph type="ctrTitle"/>
          </p:nvPr>
        </p:nvSpPr>
        <p:spPr>
          <a:xfrm>
            <a:off x="1412649" y="1133746"/>
            <a:ext cx="3456384" cy="300082"/>
          </a:xfrm>
        </p:spPr>
        <p:txBody>
          <a:bodyPr/>
          <a:lstStyle/>
          <a:p>
            <a:r>
              <a:rPr lang="en-GB" dirty="0">
                <a:solidFill>
                  <a:srgbClr val="2F8FD1"/>
                </a:solidFill>
              </a:rPr>
              <a:t>Different delivery models </a:t>
            </a:r>
          </a:p>
        </p:txBody>
      </p:sp>
      <p:pic>
        <p:nvPicPr>
          <p:cNvPr id="4" name="Picture 3" descr="A person sitting at a table with a computer&#10;&#10;Description automatically generated">
            <a:extLst>
              <a:ext uri="{FF2B5EF4-FFF2-40B4-BE49-F238E27FC236}">
                <a16:creationId xmlns:a16="http://schemas.microsoft.com/office/drawing/2014/main" id="{8363B5E9-AAB0-4557-A081-33A08A22B09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598114" y="1815120"/>
            <a:ext cx="1948013" cy="1298675"/>
          </a:xfrm>
          <a:prstGeom prst="rect">
            <a:avLst/>
          </a:prstGeom>
          <a:effectLst>
            <a:outerShdw blurRad="50800" dist="38100" dir="2700000" algn="tl" rotWithShape="0">
              <a:prstClr val="black">
                <a:alpha val="40000"/>
              </a:prstClr>
            </a:outerShdw>
          </a:effectLst>
        </p:spPr>
      </p:pic>
      <p:pic>
        <p:nvPicPr>
          <p:cNvPr id="15" name="Picture 14" descr="A group of people sitting at a desk&#10;&#10;Description automatically generated">
            <a:extLst>
              <a:ext uri="{FF2B5EF4-FFF2-40B4-BE49-F238E27FC236}">
                <a16:creationId xmlns:a16="http://schemas.microsoft.com/office/drawing/2014/main" id="{D6A7B845-7C44-42F2-B9DF-B2553488DCE8}"/>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585094" y="3576963"/>
            <a:ext cx="1948016" cy="1298677"/>
          </a:xfrm>
          <a:prstGeom prst="rect">
            <a:avLst/>
          </a:prstGeom>
          <a:effectLst>
            <a:outerShdw blurRad="50800" dist="38100" dir="2700000" algn="tl" rotWithShape="0">
              <a:prstClr val="black">
                <a:alpha val="40000"/>
              </a:prstClr>
            </a:outerShdw>
          </a:effectLst>
        </p:spPr>
      </p:pic>
      <p:pic>
        <p:nvPicPr>
          <p:cNvPr id="17" name="Picture 16" descr="A picture containing indoor, floor, table, wall&#10;&#10;Description automatically generated">
            <a:extLst>
              <a:ext uri="{FF2B5EF4-FFF2-40B4-BE49-F238E27FC236}">
                <a16:creationId xmlns:a16="http://schemas.microsoft.com/office/drawing/2014/main" id="{7C2A9EC2-1BA0-4BEA-A3EC-17BC86F1D00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557573" y="3553674"/>
            <a:ext cx="1986050" cy="1321965"/>
          </a:xfrm>
          <a:prstGeom prst="rect">
            <a:avLst/>
          </a:prstGeom>
          <a:effectLst>
            <a:outerShdw blurRad="50800" dist="38100" dir="2700000" algn="tl" rotWithShape="0">
              <a:prstClr val="black">
                <a:alpha val="40000"/>
              </a:prstClr>
            </a:outerShdw>
          </a:effectLst>
        </p:spPr>
      </p:pic>
      <p:graphicFrame>
        <p:nvGraphicFramePr>
          <p:cNvPr id="16" name="Chart 15">
            <a:extLst>
              <a:ext uri="{FF2B5EF4-FFF2-40B4-BE49-F238E27FC236}">
                <a16:creationId xmlns:a16="http://schemas.microsoft.com/office/drawing/2014/main" id="{6F313B09-8613-4408-A8B8-9E5C518E91D7}"/>
              </a:ext>
            </a:extLst>
          </p:cNvPr>
          <p:cNvGraphicFramePr>
            <a:graphicFrameLocks/>
          </p:cNvGraphicFramePr>
          <p:nvPr/>
        </p:nvGraphicFramePr>
        <p:xfrm>
          <a:off x="2963509" y="2378239"/>
          <a:ext cx="3429000" cy="2057400"/>
        </p:xfrm>
        <a:graphic>
          <a:graphicData uri="http://schemas.openxmlformats.org/drawingml/2006/chart">
            <c:chart xmlns:c="http://schemas.openxmlformats.org/drawingml/2006/chart" xmlns:r="http://schemas.openxmlformats.org/officeDocument/2006/relationships" r:id="rId9"/>
          </a:graphicData>
        </a:graphic>
      </p:graphicFrame>
      <p:sp>
        <p:nvSpPr>
          <p:cNvPr id="3" name="TextBox 2">
            <a:extLst>
              <a:ext uri="{FF2B5EF4-FFF2-40B4-BE49-F238E27FC236}">
                <a16:creationId xmlns:a16="http://schemas.microsoft.com/office/drawing/2014/main" id="{FE4B2EA7-1428-4768-9698-B90725FFB806}"/>
              </a:ext>
            </a:extLst>
          </p:cNvPr>
          <p:cNvSpPr txBox="1"/>
          <p:nvPr/>
        </p:nvSpPr>
        <p:spPr>
          <a:xfrm>
            <a:off x="5598115" y="3113674"/>
            <a:ext cx="1949519" cy="300082"/>
          </a:xfrm>
          <a:prstGeom prst="rect">
            <a:avLst/>
          </a:prstGeom>
          <a:noFill/>
        </p:spPr>
        <p:txBody>
          <a:bodyPr wrap="square" rtlCol="0">
            <a:spAutoFit/>
          </a:bodyPr>
          <a:lstStyle/>
          <a:p>
            <a:pPr algn="ctr">
              <a:defRPr/>
            </a:pPr>
            <a:r>
              <a:rPr lang="en-GB" sz="1350" dirty="0">
                <a:solidFill>
                  <a:srgbClr val="000000"/>
                </a:solidFill>
                <a:latin typeface="Arial"/>
              </a:rPr>
              <a:t>Online learning</a:t>
            </a:r>
          </a:p>
        </p:txBody>
      </p:sp>
      <p:sp>
        <p:nvSpPr>
          <p:cNvPr id="18" name="TextBox 17">
            <a:extLst>
              <a:ext uri="{FF2B5EF4-FFF2-40B4-BE49-F238E27FC236}">
                <a16:creationId xmlns:a16="http://schemas.microsoft.com/office/drawing/2014/main" id="{7D4D7EC5-019A-41F9-96F3-D39062542884}"/>
              </a:ext>
            </a:extLst>
          </p:cNvPr>
          <p:cNvSpPr txBox="1"/>
          <p:nvPr/>
        </p:nvSpPr>
        <p:spPr>
          <a:xfrm>
            <a:off x="5557573" y="4911738"/>
            <a:ext cx="1949519" cy="507831"/>
          </a:xfrm>
          <a:prstGeom prst="rect">
            <a:avLst/>
          </a:prstGeom>
          <a:noFill/>
        </p:spPr>
        <p:txBody>
          <a:bodyPr wrap="square" rtlCol="0">
            <a:spAutoFit/>
          </a:bodyPr>
          <a:lstStyle/>
          <a:p>
            <a:pPr algn="ctr">
              <a:defRPr/>
            </a:pPr>
            <a:r>
              <a:rPr lang="en-GB" sz="1350" dirty="0">
                <a:solidFill>
                  <a:srgbClr val="000000"/>
                </a:solidFill>
                <a:latin typeface="Arial"/>
              </a:rPr>
              <a:t>Attend college or training provider</a:t>
            </a:r>
          </a:p>
        </p:txBody>
      </p:sp>
      <p:sp>
        <p:nvSpPr>
          <p:cNvPr id="19" name="TextBox 18">
            <a:extLst>
              <a:ext uri="{FF2B5EF4-FFF2-40B4-BE49-F238E27FC236}">
                <a16:creationId xmlns:a16="http://schemas.microsoft.com/office/drawing/2014/main" id="{1BC469F9-5BCB-4980-B0CC-22BE911F761C}"/>
              </a:ext>
            </a:extLst>
          </p:cNvPr>
          <p:cNvSpPr txBox="1"/>
          <p:nvPr/>
        </p:nvSpPr>
        <p:spPr>
          <a:xfrm>
            <a:off x="1572407" y="4860259"/>
            <a:ext cx="1949519" cy="300082"/>
          </a:xfrm>
          <a:prstGeom prst="rect">
            <a:avLst/>
          </a:prstGeom>
          <a:noFill/>
        </p:spPr>
        <p:txBody>
          <a:bodyPr wrap="square" rtlCol="0">
            <a:spAutoFit/>
          </a:bodyPr>
          <a:lstStyle/>
          <a:p>
            <a:pPr algn="ctr">
              <a:defRPr/>
            </a:pPr>
            <a:r>
              <a:rPr lang="en-GB" sz="1350" dirty="0">
                <a:solidFill>
                  <a:srgbClr val="000000"/>
                </a:solidFill>
                <a:latin typeface="Arial"/>
              </a:rPr>
              <a:t>Classroom learning</a:t>
            </a:r>
          </a:p>
        </p:txBody>
      </p:sp>
      <p:sp>
        <p:nvSpPr>
          <p:cNvPr id="20" name="TextBox 19">
            <a:extLst>
              <a:ext uri="{FF2B5EF4-FFF2-40B4-BE49-F238E27FC236}">
                <a16:creationId xmlns:a16="http://schemas.microsoft.com/office/drawing/2014/main" id="{B5DFF4F2-1FE5-4555-AF63-A5B9965957E8}"/>
              </a:ext>
            </a:extLst>
          </p:cNvPr>
          <p:cNvSpPr txBox="1"/>
          <p:nvPr/>
        </p:nvSpPr>
        <p:spPr>
          <a:xfrm>
            <a:off x="1596369" y="3127312"/>
            <a:ext cx="1949519" cy="300082"/>
          </a:xfrm>
          <a:prstGeom prst="rect">
            <a:avLst/>
          </a:prstGeom>
          <a:noFill/>
        </p:spPr>
        <p:txBody>
          <a:bodyPr wrap="square" rtlCol="0">
            <a:spAutoFit/>
          </a:bodyPr>
          <a:lstStyle/>
          <a:p>
            <a:pPr algn="ctr">
              <a:defRPr/>
            </a:pPr>
            <a:r>
              <a:rPr lang="en-GB" sz="1350" dirty="0">
                <a:solidFill>
                  <a:srgbClr val="000000"/>
                </a:solidFill>
                <a:latin typeface="Arial"/>
              </a:rPr>
              <a:t>Workplace learning</a:t>
            </a:r>
          </a:p>
        </p:txBody>
      </p:sp>
      <p:sp>
        <p:nvSpPr>
          <p:cNvPr id="21" name="TextBox 20">
            <a:extLst>
              <a:ext uri="{FF2B5EF4-FFF2-40B4-BE49-F238E27FC236}">
                <a16:creationId xmlns:a16="http://schemas.microsoft.com/office/drawing/2014/main" id="{ABA97EAB-417D-419C-BDB0-1D741C10F502}"/>
              </a:ext>
            </a:extLst>
          </p:cNvPr>
          <p:cNvSpPr txBox="1"/>
          <p:nvPr/>
        </p:nvSpPr>
        <p:spPr>
          <a:xfrm>
            <a:off x="3586430" y="3429000"/>
            <a:ext cx="1949519" cy="715581"/>
          </a:xfrm>
          <a:prstGeom prst="rect">
            <a:avLst/>
          </a:prstGeom>
          <a:noFill/>
        </p:spPr>
        <p:txBody>
          <a:bodyPr wrap="square" rtlCol="0">
            <a:spAutoFit/>
          </a:bodyPr>
          <a:lstStyle/>
          <a:p>
            <a:pPr algn="ctr">
              <a:defRPr/>
            </a:pPr>
            <a:r>
              <a:rPr lang="en-GB" sz="1350" dirty="0">
                <a:solidFill>
                  <a:srgbClr val="FFFFFF"/>
                </a:solidFill>
                <a:latin typeface="Arial"/>
              </a:rPr>
              <a:t>20% of your paid time for off-the-job </a:t>
            </a:r>
          </a:p>
          <a:p>
            <a:pPr algn="ctr">
              <a:defRPr/>
            </a:pPr>
            <a:r>
              <a:rPr lang="en-GB" sz="1350" dirty="0">
                <a:solidFill>
                  <a:srgbClr val="FFFFFF"/>
                </a:solidFill>
                <a:latin typeface="Arial"/>
              </a:rPr>
              <a:t>learning</a:t>
            </a:r>
          </a:p>
        </p:txBody>
      </p:sp>
      <p:pic>
        <p:nvPicPr>
          <p:cNvPr id="7" name="Picture 6" descr="A picture containing person, man, standing, building&#10;&#10;Description automatically generated">
            <a:extLst>
              <a:ext uri="{FF2B5EF4-FFF2-40B4-BE49-F238E27FC236}">
                <a16:creationId xmlns:a16="http://schemas.microsoft.com/office/drawing/2014/main" id="{5A462B27-5500-4D8C-B7F8-71E45FBF3FD5}"/>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563231" y="1720743"/>
            <a:ext cx="1969880" cy="1392932"/>
          </a:xfrm>
          <a:prstGeom prst="rect">
            <a:avLst/>
          </a:prstGeom>
          <a:effectLst>
            <a:outerShdw blurRad="50800" dist="38100" dir="2700000" algn="tl" rotWithShape="0">
              <a:prstClr val="black">
                <a:alpha val="40000"/>
              </a:prstClr>
            </a:outerShdw>
          </a:effectLst>
        </p:spPr>
      </p:pic>
      <p:pic>
        <p:nvPicPr>
          <p:cNvPr id="5" name="Audio 4">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1"/>
          <a:stretch>
            <a:fillRect/>
          </a:stretch>
        </p:blipFill>
        <p:spPr>
          <a:xfrm>
            <a:off x="8623300" y="6337300"/>
            <a:ext cx="304800" cy="304800"/>
          </a:xfrm>
          <a:prstGeom prst="rect">
            <a:avLst/>
          </a:prstGeom>
        </p:spPr>
      </p:pic>
    </p:spTree>
    <p:custDataLst>
      <p:tags r:id="rId1"/>
    </p:custDataLst>
    <p:extLst>
      <p:ext uri="{BB962C8B-B14F-4D97-AF65-F5344CB8AC3E}">
        <p14:creationId xmlns:p14="http://schemas.microsoft.com/office/powerpoint/2010/main" val="3791240593"/>
      </p:ext>
    </p:extLst>
  </p:cSld>
  <p:clrMapOvr>
    <a:masterClrMapping/>
  </p:clrMapOvr>
  <mc:AlternateContent xmlns:mc="http://schemas.openxmlformats.org/markup-compatibility/2006" xmlns:p14="http://schemas.microsoft.com/office/powerpoint/2010/main">
    <mc:Choice Requires="p14">
      <p:transition spd="slow" p14:dur="1600" advTm="55967">
        <p:blinds dir="vert"/>
      </p:transition>
    </mc:Choice>
    <mc:Fallback xmlns="">
      <p:transition spd="slow" advTm="55967">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childTnLst>
                          </p:cTn>
                        </p:par>
                        <p:par>
                          <p:cTn id="12" fill="hold">
                            <p:stCondLst>
                              <p:cond delay="500"/>
                            </p:stCondLst>
                            <p:childTnLst>
                              <p:par>
                                <p:cTn id="13" presetID="22" presetClass="entr" presetSubtype="8" fill="hold" grpId="0"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wipe(left)">
                                      <p:cBhvr>
                                        <p:cTn id="15" dur="500"/>
                                        <p:tgtEl>
                                          <p:spTgt spid="20"/>
                                        </p:tgtEl>
                                      </p:cBhvr>
                                    </p:animEffect>
                                  </p:childTnLst>
                                </p:cTn>
                              </p:par>
                            </p:childTnLst>
                          </p:cTn>
                        </p:par>
                        <p:par>
                          <p:cTn id="16" fill="hold">
                            <p:stCondLst>
                              <p:cond delay="1000"/>
                            </p:stCondLst>
                            <p:childTnLst>
                              <p:par>
                                <p:cTn id="17" presetID="22" presetClass="entr" presetSubtype="8"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left)">
                                      <p:cBhvr>
                                        <p:cTn id="19" dur="500"/>
                                        <p:tgtEl>
                                          <p:spTgt spid="4"/>
                                        </p:tgtEl>
                                      </p:cBhvr>
                                    </p:animEffect>
                                  </p:childTnLst>
                                </p:cTn>
                              </p:par>
                            </p:childTnLst>
                          </p:cTn>
                        </p:par>
                        <p:par>
                          <p:cTn id="20" fill="hold">
                            <p:stCondLst>
                              <p:cond delay="1500"/>
                            </p:stCondLst>
                            <p:childTnLst>
                              <p:par>
                                <p:cTn id="21" presetID="22" presetClass="entr" presetSubtype="8" fill="hold" grpId="0"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ipe(left)">
                                      <p:cBhvr>
                                        <p:cTn id="23" dur="500"/>
                                        <p:tgtEl>
                                          <p:spTgt spid="3"/>
                                        </p:tgtEl>
                                      </p:cBhvr>
                                    </p:animEffect>
                                  </p:childTnLst>
                                </p:cTn>
                              </p:par>
                            </p:childTnLst>
                          </p:cTn>
                        </p:par>
                        <p:par>
                          <p:cTn id="24" fill="hold">
                            <p:stCondLst>
                              <p:cond delay="2000"/>
                            </p:stCondLst>
                            <p:childTnLst>
                              <p:par>
                                <p:cTn id="25" presetID="22" presetClass="entr" presetSubtype="8"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wipe(left)">
                                      <p:cBhvr>
                                        <p:cTn id="27" dur="500"/>
                                        <p:tgtEl>
                                          <p:spTgt spid="15"/>
                                        </p:tgtEl>
                                      </p:cBhvr>
                                    </p:animEffect>
                                  </p:childTnLst>
                                </p:cTn>
                              </p:par>
                            </p:childTnLst>
                          </p:cTn>
                        </p:par>
                        <p:par>
                          <p:cTn id="28" fill="hold">
                            <p:stCondLst>
                              <p:cond delay="2500"/>
                            </p:stCondLst>
                            <p:childTnLst>
                              <p:par>
                                <p:cTn id="29" presetID="22" presetClass="entr" presetSubtype="8"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wipe(left)">
                                      <p:cBhvr>
                                        <p:cTn id="31" dur="500"/>
                                        <p:tgtEl>
                                          <p:spTgt spid="19"/>
                                        </p:tgtEl>
                                      </p:cBhvr>
                                    </p:animEffect>
                                  </p:childTnLst>
                                </p:cTn>
                              </p:par>
                            </p:childTnLst>
                          </p:cTn>
                        </p:par>
                        <p:par>
                          <p:cTn id="32" fill="hold">
                            <p:stCondLst>
                              <p:cond delay="3000"/>
                            </p:stCondLst>
                            <p:childTnLst>
                              <p:par>
                                <p:cTn id="33" presetID="22" presetClass="entr" presetSubtype="8" fill="hold"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left)">
                                      <p:cBhvr>
                                        <p:cTn id="35" dur="500"/>
                                        <p:tgtEl>
                                          <p:spTgt spid="17"/>
                                        </p:tgtEl>
                                      </p:cBhvr>
                                    </p:animEffect>
                                  </p:childTnLst>
                                </p:cTn>
                              </p:par>
                            </p:childTnLst>
                          </p:cTn>
                        </p:par>
                        <p:par>
                          <p:cTn id="36" fill="hold">
                            <p:stCondLst>
                              <p:cond delay="3500"/>
                            </p:stCondLst>
                            <p:childTnLst>
                              <p:par>
                                <p:cTn id="37" presetID="22" presetClass="entr" presetSubtype="8"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left)">
                                      <p:cBhvr>
                                        <p:cTn id="3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0" fill="hold" display="0">
                  <p:stCondLst>
                    <p:cond delay="indefinite"/>
                  </p:stCondLst>
                  <p:endCondLst>
                    <p:cond evt="onStopAudio" delay="0">
                      <p:tgtEl>
                        <p:sldTgt/>
                      </p:tgtEl>
                    </p:cond>
                  </p:endCondLst>
                </p:cTn>
                <p:tgtEl>
                  <p:spTgt spid="5"/>
                </p:tgtEl>
              </p:cMediaNode>
            </p:audio>
          </p:childTnLst>
        </p:cTn>
      </p:par>
    </p:tnLst>
    <p:bldLst>
      <p:bldP spid="3" grpId="0"/>
      <p:bldP spid="18" grpId="0"/>
      <p:bldP spid="19" grpId="0"/>
      <p:bldP spid="2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Rectangle 32"/>
          <p:cNvSpPr/>
          <p:nvPr/>
        </p:nvSpPr>
        <p:spPr>
          <a:xfrm>
            <a:off x="1428750" y="2840138"/>
            <a:ext cx="1657350" cy="1828800"/>
          </a:xfrm>
          <a:prstGeom prst="rect">
            <a:avLst/>
          </a:prstGeom>
          <a:noFill/>
          <a:ln w="3810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a:solidFill>
                <a:srgbClr val="FFFFFF"/>
              </a:solidFill>
              <a:latin typeface="Arial"/>
            </a:endParaRPr>
          </a:p>
        </p:txBody>
      </p:sp>
      <p:sp>
        <p:nvSpPr>
          <p:cNvPr id="36" name="Rectangle 35"/>
          <p:cNvSpPr/>
          <p:nvPr/>
        </p:nvSpPr>
        <p:spPr>
          <a:xfrm>
            <a:off x="3257549" y="3204783"/>
            <a:ext cx="4514850" cy="300305"/>
          </a:xfrm>
          <a:prstGeom prst="rect">
            <a:avLst/>
          </a:prstGeom>
          <a:noFill/>
          <a:ln w="3810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US" sz="1350" dirty="0">
                <a:solidFill>
                  <a:srgbClr val="000000"/>
                </a:solidFill>
                <a:latin typeface="Arial"/>
              </a:rPr>
              <a:t>Work full time and study part-time</a:t>
            </a:r>
          </a:p>
        </p:txBody>
      </p:sp>
      <p:sp>
        <p:nvSpPr>
          <p:cNvPr id="39" name="TextBox 38"/>
          <p:cNvSpPr txBox="1"/>
          <p:nvPr/>
        </p:nvSpPr>
        <p:spPr>
          <a:xfrm>
            <a:off x="1437431" y="4204390"/>
            <a:ext cx="1657349" cy="300082"/>
          </a:xfrm>
          <a:prstGeom prst="rect">
            <a:avLst/>
          </a:prstGeom>
          <a:noFill/>
        </p:spPr>
        <p:txBody>
          <a:bodyPr wrap="square" rtlCol="0">
            <a:spAutoFit/>
          </a:bodyPr>
          <a:lstStyle/>
          <a:p>
            <a:pPr algn="ctr">
              <a:defRPr/>
            </a:pPr>
            <a:r>
              <a:rPr lang="en-US" sz="1350" b="1" dirty="0">
                <a:solidFill>
                  <a:srgbClr val="000000"/>
                </a:solidFill>
                <a:latin typeface="Lato" panose="020F0502020204030203" pitchFamily="34" charset="0"/>
                <a:ea typeface="Lato" panose="020F0502020204030203" pitchFamily="34" charset="0"/>
                <a:cs typeface="Lato" panose="020F0502020204030203" pitchFamily="34" charset="0"/>
              </a:rPr>
              <a:t>100+ UNIVERSITIES</a:t>
            </a:r>
          </a:p>
        </p:txBody>
      </p:sp>
      <p:grpSp>
        <p:nvGrpSpPr>
          <p:cNvPr id="42" name="Group 41"/>
          <p:cNvGrpSpPr/>
          <p:nvPr/>
        </p:nvGrpSpPr>
        <p:grpSpPr>
          <a:xfrm>
            <a:off x="3144983" y="2111087"/>
            <a:ext cx="4913168" cy="979447"/>
            <a:chOff x="2743200" y="1123950"/>
            <a:chExt cx="6477000" cy="1155022"/>
          </a:xfrm>
        </p:grpSpPr>
        <p:sp>
          <p:nvSpPr>
            <p:cNvPr id="43" name="TextBox 42"/>
            <p:cNvSpPr txBox="1"/>
            <p:nvPr/>
          </p:nvSpPr>
          <p:spPr>
            <a:xfrm>
              <a:off x="2743200" y="1123950"/>
              <a:ext cx="6477000" cy="653307"/>
            </a:xfrm>
            <a:prstGeom prst="rect">
              <a:avLst/>
            </a:prstGeom>
            <a:noFill/>
          </p:spPr>
          <p:txBody>
            <a:bodyPr wrap="square" rtlCol="0">
              <a:spAutoFit/>
            </a:bodyPr>
            <a:lstStyle/>
            <a:p>
              <a:pPr>
                <a:defRPr/>
              </a:pPr>
              <a:r>
                <a:rPr lang="en-US" sz="3000" spc="-113" dirty="0">
                  <a:solidFill>
                    <a:srgbClr val="000000"/>
                  </a:solidFill>
                  <a:latin typeface="Montserrat" panose="02000505000000020004" pitchFamily="2" charset="0"/>
                </a:rPr>
                <a:t>HIGHER AND DEGREE</a:t>
              </a:r>
            </a:p>
          </p:txBody>
        </p:sp>
        <p:sp>
          <p:nvSpPr>
            <p:cNvPr id="45" name="TextBox 44"/>
            <p:cNvSpPr txBox="1"/>
            <p:nvPr/>
          </p:nvSpPr>
          <p:spPr>
            <a:xfrm>
              <a:off x="2743200" y="1571223"/>
              <a:ext cx="6477000" cy="707749"/>
            </a:xfrm>
            <a:prstGeom prst="rect">
              <a:avLst/>
            </a:prstGeom>
            <a:noFill/>
          </p:spPr>
          <p:txBody>
            <a:bodyPr wrap="square" rtlCol="0">
              <a:spAutoFit/>
            </a:bodyPr>
            <a:lstStyle/>
            <a:p>
              <a:pPr>
                <a:defRPr/>
              </a:pPr>
              <a:r>
                <a:rPr lang="en-US" sz="3300" spc="-113" dirty="0">
                  <a:solidFill>
                    <a:srgbClr val="000000"/>
                  </a:solidFill>
                  <a:latin typeface="Montserrat" panose="02000505000000020004" pitchFamily="2" charset="0"/>
                </a:rPr>
                <a:t>APPRENTICESHIPS</a:t>
              </a:r>
            </a:p>
          </p:txBody>
        </p:sp>
      </p:grpSp>
      <p:grpSp>
        <p:nvGrpSpPr>
          <p:cNvPr id="2" name="Group 1"/>
          <p:cNvGrpSpPr/>
          <p:nvPr/>
        </p:nvGrpSpPr>
        <p:grpSpPr>
          <a:xfrm>
            <a:off x="3257548" y="3858649"/>
            <a:ext cx="742952" cy="698222"/>
            <a:chOff x="2819398" y="3052390"/>
            <a:chExt cx="990602" cy="930963"/>
          </a:xfrm>
        </p:grpSpPr>
        <p:sp>
          <p:nvSpPr>
            <p:cNvPr id="40" name="TextBox 39"/>
            <p:cNvSpPr txBox="1"/>
            <p:nvPr/>
          </p:nvSpPr>
          <p:spPr>
            <a:xfrm>
              <a:off x="2819398" y="3675577"/>
              <a:ext cx="990602" cy="307776"/>
            </a:xfrm>
            <a:prstGeom prst="rect">
              <a:avLst/>
            </a:prstGeom>
            <a:noFill/>
          </p:spPr>
          <p:txBody>
            <a:bodyPr wrap="square" rtlCol="0">
              <a:spAutoFit/>
            </a:bodyPr>
            <a:lstStyle/>
            <a:p>
              <a:pPr algn="ctr">
                <a:defRPr/>
              </a:pPr>
              <a:r>
                <a:rPr lang="en-US" sz="900" b="1" dirty="0">
                  <a:solidFill>
                    <a:srgbClr val="2F8FD1"/>
                  </a:solidFill>
                  <a:latin typeface="Lato" panose="020F0502020204030203" pitchFamily="34" charset="0"/>
                  <a:ea typeface="Lato" panose="020F0502020204030203" pitchFamily="34" charset="0"/>
                  <a:cs typeface="Lato" panose="020F0502020204030203" pitchFamily="34" charset="0"/>
                </a:rPr>
                <a:t>Learning</a:t>
              </a:r>
            </a:p>
          </p:txBody>
        </p:sp>
        <p:sp>
          <p:nvSpPr>
            <p:cNvPr id="50" name="Freeform 52"/>
            <p:cNvSpPr>
              <a:spLocks noEditPoints="1"/>
            </p:cNvSpPr>
            <p:nvPr/>
          </p:nvSpPr>
          <p:spPr bwMode="auto">
            <a:xfrm>
              <a:off x="3163730" y="3052390"/>
              <a:ext cx="301938" cy="412350"/>
            </a:xfrm>
            <a:custGeom>
              <a:avLst/>
              <a:gdLst/>
              <a:ahLst/>
              <a:cxnLst>
                <a:cxn ang="0">
                  <a:pos x="22" y="0"/>
                </a:cxn>
                <a:cxn ang="0">
                  <a:pos x="2" y="13"/>
                </a:cxn>
                <a:cxn ang="0">
                  <a:pos x="0" y="343"/>
                </a:cxn>
                <a:cxn ang="0">
                  <a:pos x="13" y="363"/>
                </a:cxn>
                <a:cxn ang="0">
                  <a:pos x="247" y="364"/>
                </a:cxn>
                <a:cxn ang="0">
                  <a:pos x="269" y="352"/>
                </a:cxn>
                <a:cxn ang="0">
                  <a:pos x="205" y="0"/>
                </a:cxn>
                <a:cxn ang="0">
                  <a:pos x="211" y="63"/>
                </a:cxn>
                <a:cxn ang="0">
                  <a:pos x="251" y="343"/>
                </a:cxn>
                <a:cxn ang="0">
                  <a:pos x="22" y="346"/>
                </a:cxn>
                <a:cxn ang="0">
                  <a:pos x="19" y="343"/>
                </a:cxn>
                <a:cxn ang="0">
                  <a:pos x="20" y="20"/>
                </a:cxn>
                <a:cxn ang="0">
                  <a:pos x="193" y="72"/>
                </a:cxn>
                <a:cxn ang="0">
                  <a:pos x="194" y="80"/>
                </a:cxn>
                <a:cxn ang="0">
                  <a:pos x="251" y="82"/>
                </a:cxn>
                <a:cxn ang="0">
                  <a:pos x="211" y="100"/>
                </a:cxn>
                <a:cxn ang="0">
                  <a:pos x="216" y="101"/>
                </a:cxn>
                <a:cxn ang="0">
                  <a:pos x="218" y="107"/>
                </a:cxn>
                <a:cxn ang="0">
                  <a:pos x="214" y="112"/>
                </a:cxn>
                <a:cxn ang="0">
                  <a:pos x="51" y="114"/>
                </a:cxn>
                <a:cxn ang="0">
                  <a:pos x="46" y="109"/>
                </a:cxn>
                <a:cxn ang="0">
                  <a:pos x="46" y="103"/>
                </a:cxn>
                <a:cxn ang="0">
                  <a:pos x="51" y="100"/>
                </a:cxn>
                <a:cxn ang="0">
                  <a:pos x="218" y="154"/>
                </a:cxn>
                <a:cxn ang="0">
                  <a:pos x="214" y="161"/>
                </a:cxn>
                <a:cxn ang="0">
                  <a:pos x="51" y="161"/>
                </a:cxn>
                <a:cxn ang="0">
                  <a:pos x="46" y="156"/>
                </a:cxn>
                <a:cxn ang="0">
                  <a:pos x="46" y="150"/>
                </a:cxn>
                <a:cxn ang="0">
                  <a:pos x="51" y="147"/>
                </a:cxn>
                <a:cxn ang="0">
                  <a:pos x="214" y="147"/>
                </a:cxn>
                <a:cxn ang="0">
                  <a:pos x="218" y="154"/>
                </a:cxn>
                <a:cxn ang="0">
                  <a:pos x="218" y="199"/>
                </a:cxn>
                <a:cxn ang="0">
                  <a:pos x="214" y="207"/>
                </a:cxn>
                <a:cxn ang="0">
                  <a:pos x="51" y="207"/>
                </a:cxn>
                <a:cxn ang="0">
                  <a:pos x="46" y="203"/>
                </a:cxn>
                <a:cxn ang="0">
                  <a:pos x="46" y="198"/>
                </a:cxn>
                <a:cxn ang="0">
                  <a:pos x="51" y="192"/>
                </a:cxn>
                <a:cxn ang="0">
                  <a:pos x="214" y="194"/>
                </a:cxn>
                <a:cxn ang="0">
                  <a:pos x="218" y="199"/>
                </a:cxn>
                <a:cxn ang="0">
                  <a:pos x="218" y="247"/>
                </a:cxn>
                <a:cxn ang="0">
                  <a:pos x="214" y="252"/>
                </a:cxn>
                <a:cxn ang="0">
                  <a:pos x="51" y="254"/>
                </a:cxn>
                <a:cxn ang="0">
                  <a:pos x="46" y="248"/>
                </a:cxn>
                <a:cxn ang="0">
                  <a:pos x="46" y="243"/>
                </a:cxn>
                <a:cxn ang="0">
                  <a:pos x="51" y="239"/>
                </a:cxn>
                <a:cxn ang="0">
                  <a:pos x="214" y="239"/>
                </a:cxn>
                <a:cxn ang="0">
                  <a:pos x="218" y="247"/>
                </a:cxn>
              </a:cxnLst>
              <a:rect l="0" t="0" r="r" b="b"/>
              <a:pathLst>
                <a:path w="269" h="364">
                  <a:moveTo>
                    <a:pt x="205" y="0"/>
                  </a:moveTo>
                  <a:lnTo>
                    <a:pt x="22" y="0"/>
                  </a:lnTo>
                  <a:lnTo>
                    <a:pt x="22" y="0"/>
                  </a:lnTo>
                  <a:lnTo>
                    <a:pt x="13" y="2"/>
                  </a:lnTo>
                  <a:lnTo>
                    <a:pt x="6" y="5"/>
                  </a:lnTo>
                  <a:lnTo>
                    <a:pt x="2" y="13"/>
                  </a:lnTo>
                  <a:lnTo>
                    <a:pt x="0" y="22"/>
                  </a:lnTo>
                  <a:lnTo>
                    <a:pt x="0" y="343"/>
                  </a:lnTo>
                  <a:lnTo>
                    <a:pt x="0" y="343"/>
                  </a:lnTo>
                  <a:lnTo>
                    <a:pt x="2" y="352"/>
                  </a:lnTo>
                  <a:lnTo>
                    <a:pt x="6" y="359"/>
                  </a:lnTo>
                  <a:lnTo>
                    <a:pt x="13" y="363"/>
                  </a:lnTo>
                  <a:lnTo>
                    <a:pt x="22" y="364"/>
                  </a:lnTo>
                  <a:lnTo>
                    <a:pt x="247" y="364"/>
                  </a:lnTo>
                  <a:lnTo>
                    <a:pt x="247" y="364"/>
                  </a:lnTo>
                  <a:lnTo>
                    <a:pt x="256" y="363"/>
                  </a:lnTo>
                  <a:lnTo>
                    <a:pt x="263" y="359"/>
                  </a:lnTo>
                  <a:lnTo>
                    <a:pt x="269" y="352"/>
                  </a:lnTo>
                  <a:lnTo>
                    <a:pt x="269" y="343"/>
                  </a:lnTo>
                  <a:lnTo>
                    <a:pt x="269" y="69"/>
                  </a:lnTo>
                  <a:lnTo>
                    <a:pt x="205" y="0"/>
                  </a:lnTo>
                  <a:close/>
                  <a:moveTo>
                    <a:pt x="211" y="33"/>
                  </a:moveTo>
                  <a:lnTo>
                    <a:pt x="240" y="63"/>
                  </a:lnTo>
                  <a:lnTo>
                    <a:pt x="211" y="63"/>
                  </a:lnTo>
                  <a:lnTo>
                    <a:pt x="211" y="33"/>
                  </a:lnTo>
                  <a:close/>
                  <a:moveTo>
                    <a:pt x="251" y="343"/>
                  </a:moveTo>
                  <a:lnTo>
                    <a:pt x="251" y="343"/>
                  </a:lnTo>
                  <a:lnTo>
                    <a:pt x="251" y="344"/>
                  </a:lnTo>
                  <a:lnTo>
                    <a:pt x="247" y="346"/>
                  </a:lnTo>
                  <a:lnTo>
                    <a:pt x="22" y="346"/>
                  </a:lnTo>
                  <a:lnTo>
                    <a:pt x="22" y="346"/>
                  </a:lnTo>
                  <a:lnTo>
                    <a:pt x="20" y="344"/>
                  </a:lnTo>
                  <a:lnTo>
                    <a:pt x="19" y="343"/>
                  </a:lnTo>
                  <a:lnTo>
                    <a:pt x="19" y="22"/>
                  </a:lnTo>
                  <a:lnTo>
                    <a:pt x="19" y="22"/>
                  </a:lnTo>
                  <a:lnTo>
                    <a:pt x="20" y="20"/>
                  </a:lnTo>
                  <a:lnTo>
                    <a:pt x="22" y="18"/>
                  </a:lnTo>
                  <a:lnTo>
                    <a:pt x="193" y="18"/>
                  </a:lnTo>
                  <a:lnTo>
                    <a:pt x="193" y="72"/>
                  </a:lnTo>
                  <a:lnTo>
                    <a:pt x="193" y="72"/>
                  </a:lnTo>
                  <a:lnTo>
                    <a:pt x="193" y="76"/>
                  </a:lnTo>
                  <a:lnTo>
                    <a:pt x="194" y="80"/>
                  </a:lnTo>
                  <a:lnTo>
                    <a:pt x="198" y="82"/>
                  </a:lnTo>
                  <a:lnTo>
                    <a:pt x="202" y="82"/>
                  </a:lnTo>
                  <a:lnTo>
                    <a:pt x="251" y="82"/>
                  </a:lnTo>
                  <a:lnTo>
                    <a:pt x="251" y="343"/>
                  </a:lnTo>
                  <a:close/>
                  <a:moveTo>
                    <a:pt x="51" y="100"/>
                  </a:moveTo>
                  <a:lnTo>
                    <a:pt x="211" y="100"/>
                  </a:lnTo>
                  <a:lnTo>
                    <a:pt x="211" y="100"/>
                  </a:lnTo>
                  <a:lnTo>
                    <a:pt x="214" y="100"/>
                  </a:lnTo>
                  <a:lnTo>
                    <a:pt x="216" y="101"/>
                  </a:lnTo>
                  <a:lnTo>
                    <a:pt x="218" y="103"/>
                  </a:lnTo>
                  <a:lnTo>
                    <a:pt x="218" y="107"/>
                  </a:lnTo>
                  <a:lnTo>
                    <a:pt x="218" y="107"/>
                  </a:lnTo>
                  <a:lnTo>
                    <a:pt x="218" y="109"/>
                  </a:lnTo>
                  <a:lnTo>
                    <a:pt x="216" y="112"/>
                  </a:lnTo>
                  <a:lnTo>
                    <a:pt x="214" y="112"/>
                  </a:lnTo>
                  <a:lnTo>
                    <a:pt x="211" y="114"/>
                  </a:lnTo>
                  <a:lnTo>
                    <a:pt x="51" y="114"/>
                  </a:lnTo>
                  <a:lnTo>
                    <a:pt x="51" y="114"/>
                  </a:lnTo>
                  <a:lnTo>
                    <a:pt x="49" y="112"/>
                  </a:lnTo>
                  <a:lnTo>
                    <a:pt x="48" y="112"/>
                  </a:lnTo>
                  <a:lnTo>
                    <a:pt x="46" y="109"/>
                  </a:lnTo>
                  <a:lnTo>
                    <a:pt x="44" y="107"/>
                  </a:lnTo>
                  <a:lnTo>
                    <a:pt x="44" y="107"/>
                  </a:lnTo>
                  <a:lnTo>
                    <a:pt x="46" y="103"/>
                  </a:lnTo>
                  <a:lnTo>
                    <a:pt x="48" y="101"/>
                  </a:lnTo>
                  <a:lnTo>
                    <a:pt x="49" y="100"/>
                  </a:lnTo>
                  <a:lnTo>
                    <a:pt x="51" y="100"/>
                  </a:lnTo>
                  <a:lnTo>
                    <a:pt x="51" y="100"/>
                  </a:lnTo>
                  <a:close/>
                  <a:moveTo>
                    <a:pt x="218" y="154"/>
                  </a:moveTo>
                  <a:lnTo>
                    <a:pt x="218" y="154"/>
                  </a:lnTo>
                  <a:lnTo>
                    <a:pt x="218" y="156"/>
                  </a:lnTo>
                  <a:lnTo>
                    <a:pt x="216" y="160"/>
                  </a:lnTo>
                  <a:lnTo>
                    <a:pt x="214" y="161"/>
                  </a:lnTo>
                  <a:lnTo>
                    <a:pt x="211" y="161"/>
                  </a:lnTo>
                  <a:lnTo>
                    <a:pt x="51" y="161"/>
                  </a:lnTo>
                  <a:lnTo>
                    <a:pt x="51" y="161"/>
                  </a:lnTo>
                  <a:lnTo>
                    <a:pt x="49" y="161"/>
                  </a:lnTo>
                  <a:lnTo>
                    <a:pt x="48" y="160"/>
                  </a:lnTo>
                  <a:lnTo>
                    <a:pt x="46" y="156"/>
                  </a:lnTo>
                  <a:lnTo>
                    <a:pt x="44" y="154"/>
                  </a:lnTo>
                  <a:lnTo>
                    <a:pt x="44" y="154"/>
                  </a:lnTo>
                  <a:lnTo>
                    <a:pt x="46" y="150"/>
                  </a:lnTo>
                  <a:lnTo>
                    <a:pt x="48" y="149"/>
                  </a:lnTo>
                  <a:lnTo>
                    <a:pt x="49" y="147"/>
                  </a:lnTo>
                  <a:lnTo>
                    <a:pt x="51" y="147"/>
                  </a:lnTo>
                  <a:lnTo>
                    <a:pt x="211" y="147"/>
                  </a:lnTo>
                  <a:lnTo>
                    <a:pt x="211" y="147"/>
                  </a:lnTo>
                  <a:lnTo>
                    <a:pt x="214" y="147"/>
                  </a:lnTo>
                  <a:lnTo>
                    <a:pt x="216" y="149"/>
                  </a:lnTo>
                  <a:lnTo>
                    <a:pt x="218" y="150"/>
                  </a:lnTo>
                  <a:lnTo>
                    <a:pt x="218" y="154"/>
                  </a:lnTo>
                  <a:lnTo>
                    <a:pt x="218" y="154"/>
                  </a:lnTo>
                  <a:close/>
                  <a:moveTo>
                    <a:pt x="218" y="199"/>
                  </a:moveTo>
                  <a:lnTo>
                    <a:pt x="218" y="199"/>
                  </a:lnTo>
                  <a:lnTo>
                    <a:pt x="218" y="203"/>
                  </a:lnTo>
                  <a:lnTo>
                    <a:pt x="216" y="205"/>
                  </a:lnTo>
                  <a:lnTo>
                    <a:pt x="214" y="207"/>
                  </a:lnTo>
                  <a:lnTo>
                    <a:pt x="211" y="207"/>
                  </a:lnTo>
                  <a:lnTo>
                    <a:pt x="51" y="207"/>
                  </a:lnTo>
                  <a:lnTo>
                    <a:pt x="51" y="207"/>
                  </a:lnTo>
                  <a:lnTo>
                    <a:pt x="49" y="207"/>
                  </a:lnTo>
                  <a:lnTo>
                    <a:pt x="48" y="205"/>
                  </a:lnTo>
                  <a:lnTo>
                    <a:pt x="46" y="203"/>
                  </a:lnTo>
                  <a:lnTo>
                    <a:pt x="44" y="199"/>
                  </a:lnTo>
                  <a:lnTo>
                    <a:pt x="44" y="199"/>
                  </a:lnTo>
                  <a:lnTo>
                    <a:pt x="46" y="198"/>
                  </a:lnTo>
                  <a:lnTo>
                    <a:pt x="48" y="194"/>
                  </a:lnTo>
                  <a:lnTo>
                    <a:pt x="49" y="194"/>
                  </a:lnTo>
                  <a:lnTo>
                    <a:pt x="51" y="192"/>
                  </a:lnTo>
                  <a:lnTo>
                    <a:pt x="211" y="192"/>
                  </a:lnTo>
                  <a:lnTo>
                    <a:pt x="211" y="192"/>
                  </a:lnTo>
                  <a:lnTo>
                    <a:pt x="214" y="194"/>
                  </a:lnTo>
                  <a:lnTo>
                    <a:pt x="216" y="194"/>
                  </a:lnTo>
                  <a:lnTo>
                    <a:pt x="218" y="198"/>
                  </a:lnTo>
                  <a:lnTo>
                    <a:pt x="218" y="199"/>
                  </a:lnTo>
                  <a:lnTo>
                    <a:pt x="218" y="199"/>
                  </a:lnTo>
                  <a:close/>
                  <a:moveTo>
                    <a:pt x="218" y="247"/>
                  </a:moveTo>
                  <a:lnTo>
                    <a:pt x="218" y="247"/>
                  </a:lnTo>
                  <a:lnTo>
                    <a:pt x="218" y="248"/>
                  </a:lnTo>
                  <a:lnTo>
                    <a:pt x="216" y="252"/>
                  </a:lnTo>
                  <a:lnTo>
                    <a:pt x="214" y="252"/>
                  </a:lnTo>
                  <a:lnTo>
                    <a:pt x="211" y="254"/>
                  </a:lnTo>
                  <a:lnTo>
                    <a:pt x="51" y="254"/>
                  </a:lnTo>
                  <a:lnTo>
                    <a:pt x="51" y="254"/>
                  </a:lnTo>
                  <a:lnTo>
                    <a:pt x="49" y="252"/>
                  </a:lnTo>
                  <a:lnTo>
                    <a:pt x="48" y="252"/>
                  </a:lnTo>
                  <a:lnTo>
                    <a:pt x="46" y="248"/>
                  </a:lnTo>
                  <a:lnTo>
                    <a:pt x="44" y="247"/>
                  </a:lnTo>
                  <a:lnTo>
                    <a:pt x="44" y="247"/>
                  </a:lnTo>
                  <a:lnTo>
                    <a:pt x="46" y="243"/>
                  </a:lnTo>
                  <a:lnTo>
                    <a:pt x="48" y="241"/>
                  </a:lnTo>
                  <a:lnTo>
                    <a:pt x="49" y="239"/>
                  </a:lnTo>
                  <a:lnTo>
                    <a:pt x="51" y="239"/>
                  </a:lnTo>
                  <a:lnTo>
                    <a:pt x="211" y="239"/>
                  </a:lnTo>
                  <a:lnTo>
                    <a:pt x="211" y="239"/>
                  </a:lnTo>
                  <a:lnTo>
                    <a:pt x="214" y="239"/>
                  </a:lnTo>
                  <a:lnTo>
                    <a:pt x="216" y="241"/>
                  </a:lnTo>
                  <a:lnTo>
                    <a:pt x="218" y="243"/>
                  </a:lnTo>
                  <a:lnTo>
                    <a:pt x="218" y="247"/>
                  </a:lnTo>
                  <a:lnTo>
                    <a:pt x="218" y="247"/>
                  </a:lnTo>
                  <a:close/>
                </a:path>
              </a:pathLst>
            </a:custGeom>
            <a:solidFill>
              <a:srgbClr val="2F8FD1"/>
            </a:solidFill>
            <a:ln w="9525">
              <a:solidFill>
                <a:srgbClr val="2F8FD1"/>
              </a:solidFill>
              <a:round/>
              <a:headEnd/>
              <a:tailEnd/>
            </a:ln>
          </p:spPr>
          <p:txBody>
            <a:bodyPr vert="horz" wrap="square" lIns="68580" tIns="34290" rIns="68580" bIns="34290" numCol="1" anchor="t" anchorCtr="0" compatLnSpc="1">
              <a:prstTxWarp prst="textNoShape">
                <a:avLst/>
              </a:prstTxWarp>
            </a:bodyPr>
            <a:lstStyle/>
            <a:p>
              <a:pPr>
                <a:defRPr/>
              </a:pPr>
              <a:endParaRPr lang="en-US" sz="1350" b="1" dirty="0">
                <a:solidFill>
                  <a:srgbClr val="E16D22"/>
                </a:solidFill>
                <a:latin typeface="Arial"/>
              </a:endParaRPr>
            </a:p>
          </p:txBody>
        </p:sp>
      </p:grpSp>
      <p:grpSp>
        <p:nvGrpSpPr>
          <p:cNvPr id="3" name="Group 2"/>
          <p:cNvGrpSpPr/>
          <p:nvPr/>
        </p:nvGrpSpPr>
        <p:grpSpPr>
          <a:xfrm>
            <a:off x="4000498" y="3870409"/>
            <a:ext cx="742952" cy="686463"/>
            <a:chOff x="3809998" y="3068069"/>
            <a:chExt cx="990602" cy="915284"/>
          </a:xfrm>
        </p:grpSpPr>
        <p:sp>
          <p:nvSpPr>
            <p:cNvPr id="41" name="TextBox 40"/>
            <p:cNvSpPr txBox="1"/>
            <p:nvPr/>
          </p:nvSpPr>
          <p:spPr>
            <a:xfrm>
              <a:off x="3809998" y="3675577"/>
              <a:ext cx="990602" cy="307776"/>
            </a:xfrm>
            <a:prstGeom prst="rect">
              <a:avLst/>
            </a:prstGeom>
            <a:noFill/>
          </p:spPr>
          <p:txBody>
            <a:bodyPr wrap="square" rtlCol="0">
              <a:spAutoFit/>
            </a:bodyPr>
            <a:lstStyle/>
            <a:p>
              <a:pPr algn="ctr">
                <a:defRPr/>
              </a:pPr>
              <a:r>
                <a:rPr lang="en-US" sz="900" b="1" dirty="0">
                  <a:solidFill>
                    <a:srgbClr val="2F8FD1"/>
                  </a:solidFill>
                  <a:latin typeface="Lato" panose="020F0502020204030203" pitchFamily="34" charset="0"/>
                  <a:ea typeface="Lato" panose="020F0502020204030203" pitchFamily="34" charset="0"/>
                  <a:cs typeface="Lato" panose="020F0502020204030203" pitchFamily="34" charset="0"/>
                </a:rPr>
                <a:t>Salary</a:t>
              </a:r>
            </a:p>
          </p:txBody>
        </p:sp>
        <p:sp>
          <p:nvSpPr>
            <p:cNvPr id="51" name="Freeform 50"/>
            <p:cNvSpPr>
              <a:spLocks noEditPoints="1"/>
            </p:cNvSpPr>
            <p:nvPr/>
          </p:nvSpPr>
          <p:spPr bwMode="auto">
            <a:xfrm>
              <a:off x="4119986" y="3068069"/>
              <a:ext cx="370626" cy="378908"/>
            </a:xfrm>
            <a:custGeom>
              <a:avLst/>
              <a:gdLst>
                <a:gd name="T0" fmla="*/ 203 w 360"/>
                <a:gd name="T1" fmla="*/ 271 h 368"/>
                <a:gd name="T2" fmla="*/ 261 w 360"/>
                <a:gd name="T3" fmla="*/ 202 h 368"/>
                <a:gd name="T4" fmla="*/ 360 w 360"/>
                <a:gd name="T5" fmla="*/ 51 h 368"/>
                <a:gd name="T6" fmla="*/ 346 w 360"/>
                <a:gd name="T7" fmla="*/ 37 h 368"/>
                <a:gd name="T8" fmla="*/ 277 w 360"/>
                <a:gd name="T9" fmla="*/ 37 h 368"/>
                <a:gd name="T10" fmla="*/ 180 w 360"/>
                <a:gd name="T11" fmla="*/ 0 h 368"/>
                <a:gd name="T12" fmla="*/ 83 w 360"/>
                <a:gd name="T13" fmla="*/ 37 h 368"/>
                <a:gd name="T14" fmla="*/ 14 w 360"/>
                <a:gd name="T15" fmla="*/ 37 h 368"/>
                <a:gd name="T16" fmla="*/ 0 w 360"/>
                <a:gd name="T17" fmla="*/ 51 h 368"/>
                <a:gd name="T18" fmla="*/ 98 w 360"/>
                <a:gd name="T19" fmla="*/ 202 h 368"/>
                <a:gd name="T20" fmla="*/ 156 w 360"/>
                <a:gd name="T21" fmla="*/ 271 h 368"/>
                <a:gd name="T22" fmla="*/ 156 w 360"/>
                <a:gd name="T23" fmla="*/ 297 h 368"/>
                <a:gd name="T24" fmla="*/ 91 w 360"/>
                <a:gd name="T25" fmla="*/ 332 h 368"/>
                <a:gd name="T26" fmla="*/ 180 w 360"/>
                <a:gd name="T27" fmla="*/ 368 h 368"/>
                <a:gd name="T28" fmla="*/ 269 w 360"/>
                <a:gd name="T29" fmla="*/ 332 h 368"/>
                <a:gd name="T30" fmla="*/ 203 w 360"/>
                <a:gd name="T31" fmla="*/ 297 h 368"/>
                <a:gd name="T32" fmla="*/ 203 w 360"/>
                <a:gd name="T33" fmla="*/ 271 h 368"/>
                <a:gd name="T34" fmla="*/ 259 w 360"/>
                <a:gd name="T35" fmla="*/ 170 h 368"/>
                <a:gd name="T36" fmla="*/ 281 w 360"/>
                <a:gd name="T37" fmla="*/ 65 h 368"/>
                <a:gd name="T38" fmla="*/ 331 w 360"/>
                <a:gd name="T39" fmla="*/ 65 h 368"/>
                <a:gd name="T40" fmla="*/ 259 w 360"/>
                <a:gd name="T41" fmla="*/ 170 h 368"/>
                <a:gd name="T42" fmla="*/ 180 w 360"/>
                <a:gd name="T43" fmla="*/ 24 h 368"/>
                <a:gd name="T44" fmla="*/ 256 w 360"/>
                <a:gd name="T45" fmla="*/ 55 h 368"/>
                <a:gd name="T46" fmla="*/ 180 w 360"/>
                <a:gd name="T47" fmla="*/ 86 h 368"/>
                <a:gd name="T48" fmla="*/ 104 w 360"/>
                <a:gd name="T49" fmla="*/ 55 h 368"/>
                <a:gd name="T50" fmla="*/ 180 w 360"/>
                <a:gd name="T51" fmla="*/ 24 h 368"/>
                <a:gd name="T52" fmla="*/ 29 w 360"/>
                <a:gd name="T53" fmla="*/ 65 h 368"/>
                <a:gd name="T54" fmla="*/ 79 w 360"/>
                <a:gd name="T55" fmla="*/ 65 h 368"/>
                <a:gd name="T56" fmla="*/ 101 w 360"/>
                <a:gd name="T57" fmla="*/ 170 h 368"/>
                <a:gd name="T58" fmla="*/ 29 w 360"/>
                <a:gd name="T59" fmla="*/ 65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rgbClr val="2F8FD1"/>
            </a:solidFill>
            <a:ln>
              <a:noFill/>
            </a:ln>
          </p:spPr>
          <p:txBody>
            <a:bodyPr vert="horz" wrap="square" lIns="68580" tIns="34290" rIns="68580" bIns="34290" numCol="1" anchor="t" anchorCtr="0" compatLnSpc="1">
              <a:prstTxWarp prst="textNoShape">
                <a:avLst/>
              </a:prstTxWarp>
            </a:bodyPr>
            <a:lstStyle/>
            <a:p>
              <a:pPr>
                <a:defRPr/>
              </a:pPr>
              <a:endParaRPr lang="en-US" sz="1350" b="1" dirty="0">
                <a:solidFill>
                  <a:srgbClr val="E16D22"/>
                </a:solidFill>
                <a:latin typeface="Arial"/>
              </a:endParaRPr>
            </a:p>
          </p:txBody>
        </p:sp>
      </p:grpSp>
      <p:grpSp>
        <p:nvGrpSpPr>
          <p:cNvPr id="4" name="Group 3"/>
          <p:cNvGrpSpPr/>
          <p:nvPr/>
        </p:nvGrpSpPr>
        <p:grpSpPr>
          <a:xfrm>
            <a:off x="4772024" y="3893356"/>
            <a:ext cx="742952" cy="663515"/>
            <a:chOff x="4838699" y="3098666"/>
            <a:chExt cx="990602" cy="884687"/>
          </a:xfrm>
        </p:grpSpPr>
        <p:sp>
          <p:nvSpPr>
            <p:cNvPr id="46" name="TextBox 45"/>
            <p:cNvSpPr txBox="1"/>
            <p:nvPr/>
          </p:nvSpPr>
          <p:spPr>
            <a:xfrm>
              <a:off x="4838699" y="3675577"/>
              <a:ext cx="990602" cy="307776"/>
            </a:xfrm>
            <a:prstGeom prst="rect">
              <a:avLst/>
            </a:prstGeom>
            <a:noFill/>
          </p:spPr>
          <p:txBody>
            <a:bodyPr wrap="square" rtlCol="0">
              <a:spAutoFit/>
            </a:bodyPr>
            <a:lstStyle/>
            <a:p>
              <a:pPr algn="ctr">
                <a:defRPr/>
              </a:pPr>
              <a:r>
                <a:rPr lang="en-US" sz="900" b="1" dirty="0">
                  <a:solidFill>
                    <a:srgbClr val="2F8FD1"/>
                  </a:solidFill>
                  <a:latin typeface="Lato" panose="020F0502020204030203" pitchFamily="34" charset="0"/>
                  <a:ea typeface="Lato" panose="020F0502020204030203" pitchFamily="34" charset="0"/>
                  <a:cs typeface="Lato" panose="020F0502020204030203" pitchFamily="34" charset="0"/>
                </a:rPr>
                <a:t>No Debt</a:t>
              </a:r>
            </a:p>
          </p:txBody>
        </p:sp>
        <p:sp>
          <p:nvSpPr>
            <p:cNvPr id="52" name="Freeform 111"/>
            <p:cNvSpPr>
              <a:spLocks noEditPoints="1"/>
            </p:cNvSpPr>
            <p:nvPr/>
          </p:nvSpPr>
          <p:spPr bwMode="auto">
            <a:xfrm>
              <a:off x="5176271" y="3098666"/>
              <a:ext cx="315458" cy="317714"/>
            </a:xfrm>
            <a:custGeom>
              <a:avLst/>
              <a:gdLst/>
              <a:ahLst/>
              <a:cxnLst>
                <a:cxn ang="0">
                  <a:pos x="36" y="38"/>
                </a:cxn>
                <a:cxn ang="0">
                  <a:pos x="5" y="38"/>
                </a:cxn>
                <a:cxn ang="0">
                  <a:pos x="0" y="45"/>
                </a:cxn>
                <a:cxn ang="0">
                  <a:pos x="0" y="69"/>
                </a:cxn>
                <a:cxn ang="0">
                  <a:pos x="9" y="74"/>
                </a:cxn>
                <a:cxn ang="0">
                  <a:pos x="9" y="94"/>
                </a:cxn>
                <a:cxn ang="0">
                  <a:pos x="1" y="96"/>
                </a:cxn>
                <a:cxn ang="0">
                  <a:pos x="0" y="121"/>
                </a:cxn>
                <a:cxn ang="0">
                  <a:pos x="1" y="128"/>
                </a:cxn>
                <a:cxn ang="0">
                  <a:pos x="36" y="130"/>
                </a:cxn>
                <a:cxn ang="0">
                  <a:pos x="9" y="150"/>
                </a:cxn>
                <a:cxn ang="0">
                  <a:pos x="0" y="156"/>
                </a:cxn>
                <a:cxn ang="0">
                  <a:pos x="0" y="177"/>
                </a:cxn>
                <a:cxn ang="0">
                  <a:pos x="5" y="186"/>
                </a:cxn>
                <a:cxn ang="0">
                  <a:pos x="36" y="206"/>
                </a:cxn>
                <a:cxn ang="0">
                  <a:pos x="5" y="206"/>
                </a:cxn>
                <a:cxn ang="0">
                  <a:pos x="0" y="215"/>
                </a:cxn>
                <a:cxn ang="0">
                  <a:pos x="0" y="237"/>
                </a:cxn>
                <a:cxn ang="0">
                  <a:pos x="9" y="243"/>
                </a:cxn>
                <a:cxn ang="0">
                  <a:pos x="262" y="281"/>
                </a:cxn>
                <a:cxn ang="0">
                  <a:pos x="275" y="275"/>
                </a:cxn>
                <a:cxn ang="0">
                  <a:pos x="281" y="18"/>
                </a:cxn>
                <a:cxn ang="0">
                  <a:pos x="275" y="5"/>
                </a:cxn>
                <a:cxn ang="0">
                  <a:pos x="262" y="0"/>
                </a:cxn>
                <a:cxn ang="0">
                  <a:pos x="56" y="243"/>
                </a:cxn>
                <a:cxn ang="0">
                  <a:pos x="69" y="243"/>
                </a:cxn>
                <a:cxn ang="0">
                  <a:pos x="74" y="234"/>
                </a:cxn>
                <a:cxn ang="0">
                  <a:pos x="74" y="212"/>
                </a:cxn>
                <a:cxn ang="0">
                  <a:pos x="65" y="206"/>
                </a:cxn>
                <a:cxn ang="0">
                  <a:pos x="65" y="186"/>
                </a:cxn>
                <a:cxn ang="0">
                  <a:pos x="72" y="185"/>
                </a:cxn>
                <a:cxn ang="0">
                  <a:pos x="74" y="159"/>
                </a:cxn>
                <a:cxn ang="0">
                  <a:pos x="72" y="152"/>
                </a:cxn>
                <a:cxn ang="0">
                  <a:pos x="56" y="150"/>
                </a:cxn>
                <a:cxn ang="0">
                  <a:pos x="65" y="130"/>
                </a:cxn>
                <a:cxn ang="0">
                  <a:pos x="74" y="125"/>
                </a:cxn>
                <a:cxn ang="0">
                  <a:pos x="74" y="103"/>
                </a:cxn>
                <a:cxn ang="0">
                  <a:pos x="69" y="94"/>
                </a:cxn>
                <a:cxn ang="0">
                  <a:pos x="56" y="74"/>
                </a:cxn>
                <a:cxn ang="0">
                  <a:pos x="69" y="74"/>
                </a:cxn>
                <a:cxn ang="0">
                  <a:pos x="74" y="65"/>
                </a:cxn>
                <a:cxn ang="0">
                  <a:pos x="74" y="41"/>
                </a:cxn>
                <a:cxn ang="0">
                  <a:pos x="65" y="38"/>
                </a:cxn>
                <a:cxn ang="0">
                  <a:pos x="92" y="18"/>
                </a:cxn>
              </a:cxnLst>
              <a:rect l="0" t="0" r="r" b="b"/>
              <a:pathLst>
                <a:path w="281" h="281">
                  <a:moveTo>
                    <a:pt x="262" y="0"/>
                  </a:moveTo>
                  <a:lnTo>
                    <a:pt x="36" y="0"/>
                  </a:lnTo>
                  <a:lnTo>
                    <a:pt x="36" y="38"/>
                  </a:lnTo>
                  <a:lnTo>
                    <a:pt x="9" y="38"/>
                  </a:lnTo>
                  <a:lnTo>
                    <a:pt x="9" y="38"/>
                  </a:lnTo>
                  <a:lnTo>
                    <a:pt x="5" y="38"/>
                  </a:lnTo>
                  <a:lnTo>
                    <a:pt x="1" y="40"/>
                  </a:lnTo>
                  <a:lnTo>
                    <a:pt x="0" y="41"/>
                  </a:lnTo>
                  <a:lnTo>
                    <a:pt x="0" y="45"/>
                  </a:lnTo>
                  <a:lnTo>
                    <a:pt x="0" y="65"/>
                  </a:lnTo>
                  <a:lnTo>
                    <a:pt x="0" y="65"/>
                  </a:lnTo>
                  <a:lnTo>
                    <a:pt x="0" y="69"/>
                  </a:lnTo>
                  <a:lnTo>
                    <a:pt x="1" y="72"/>
                  </a:lnTo>
                  <a:lnTo>
                    <a:pt x="5" y="74"/>
                  </a:lnTo>
                  <a:lnTo>
                    <a:pt x="9" y="74"/>
                  </a:lnTo>
                  <a:lnTo>
                    <a:pt x="36" y="74"/>
                  </a:lnTo>
                  <a:lnTo>
                    <a:pt x="36" y="94"/>
                  </a:lnTo>
                  <a:lnTo>
                    <a:pt x="9" y="94"/>
                  </a:lnTo>
                  <a:lnTo>
                    <a:pt x="9" y="94"/>
                  </a:lnTo>
                  <a:lnTo>
                    <a:pt x="5" y="94"/>
                  </a:lnTo>
                  <a:lnTo>
                    <a:pt x="1" y="96"/>
                  </a:lnTo>
                  <a:lnTo>
                    <a:pt x="0" y="99"/>
                  </a:lnTo>
                  <a:lnTo>
                    <a:pt x="0" y="103"/>
                  </a:lnTo>
                  <a:lnTo>
                    <a:pt x="0" y="121"/>
                  </a:lnTo>
                  <a:lnTo>
                    <a:pt x="0" y="121"/>
                  </a:lnTo>
                  <a:lnTo>
                    <a:pt x="0" y="125"/>
                  </a:lnTo>
                  <a:lnTo>
                    <a:pt x="1" y="128"/>
                  </a:lnTo>
                  <a:lnTo>
                    <a:pt x="5" y="130"/>
                  </a:lnTo>
                  <a:lnTo>
                    <a:pt x="9" y="130"/>
                  </a:lnTo>
                  <a:lnTo>
                    <a:pt x="36" y="130"/>
                  </a:lnTo>
                  <a:lnTo>
                    <a:pt x="36" y="150"/>
                  </a:lnTo>
                  <a:lnTo>
                    <a:pt x="9" y="150"/>
                  </a:lnTo>
                  <a:lnTo>
                    <a:pt x="9" y="150"/>
                  </a:lnTo>
                  <a:lnTo>
                    <a:pt x="5" y="150"/>
                  </a:lnTo>
                  <a:lnTo>
                    <a:pt x="1" y="152"/>
                  </a:lnTo>
                  <a:lnTo>
                    <a:pt x="0" y="156"/>
                  </a:lnTo>
                  <a:lnTo>
                    <a:pt x="0" y="159"/>
                  </a:lnTo>
                  <a:lnTo>
                    <a:pt x="0" y="177"/>
                  </a:lnTo>
                  <a:lnTo>
                    <a:pt x="0" y="177"/>
                  </a:lnTo>
                  <a:lnTo>
                    <a:pt x="0" y="181"/>
                  </a:lnTo>
                  <a:lnTo>
                    <a:pt x="1" y="185"/>
                  </a:lnTo>
                  <a:lnTo>
                    <a:pt x="5" y="186"/>
                  </a:lnTo>
                  <a:lnTo>
                    <a:pt x="9" y="186"/>
                  </a:lnTo>
                  <a:lnTo>
                    <a:pt x="36" y="186"/>
                  </a:lnTo>
                  <a:lnTo>
                    <a:pt x="36" y="206"/>
                  </a:lnTo>
                  <a:lnTo>
                    <a:pt x="9" y="206"/>
                  </a:lnTo>
                  <a:lnTo>
                    <a:pt x="9" y="206"/>
                  </a:lnTo>
                  <a:lnTo>
                    <a:pt x="5" y="206"/>
                  </a:lnTo>
                  <a:lnTo>
                    <a:pt x="1" y="208"/>
                  </a:lnTo>
                  <a:lnTo>
                    <a:pt x="0" y="212"/>
                  </a:lnTo>
                  <a:lnTo>
                    <a:pt x="0" y="215"/>
                  </a:lnTo>
                  <a:lnTo>
                    <a:pt x="0" y="234"/>
                  </a:lnTo>
                  <a:lnTo>
                    <a:pt x="0" y="234"/>
                  </a:lnTo>
                  <a:lnTo>
                    <a:pt x="0" y="237"/>
                  </a:lnTo>
                  <a:lnTo>
                    <a:pt x="1" y="241"/>
                  </a:lnTo>
                  <a:lnTo>
                    <a:pt x="5" y="243"/>
                  </a:lnTo>
                  <a:lnTo>
                    <a:pt x="9" y="243"/>
                  </a:lnTo>
                  <a:lnTo>
                    <a:pt x="36" y="243"/>
                  </a:lnTo>
                  <a:lnTo>
                    <a:pt x="36" y="281"/>
                  </a:lnTo>
                  <a:lnTo>
                    <a:pt x="262" y="281"/>
                  </a:lnTo>
                  <a:lnTo>
                    <a:pt x="262" y="281"/>
                  </a:lnTo>
                  <a:lnTo>
                    <a:pt x="270" y="279"/>
                  </a:lnTo>
                  <a:lnTo>
                    <a:pt x="275" y="275"/>
                  </a:lnTo>
                  <a:lnTo>
                    <a:pt x="279" y="270"/>
                  </a:lnTo>
                  <a:lnTo>
                    <a:pt x="281" y="261"/>
                  </a:lnTo>
                  <a:lnTo>
                    <a:pt x="281" y="18"/>
                  </a:lnTo>
                  <a:lnTo>
                    <a:pt x="281" y="18"/>
                  </a:lnTo>
                  <a:lnTo>
                    <a:pt x="279" y="11"/>
                  </a:lnTo>
                  <a:lnTo>
                    <a:pt x="275" y="5"/>
                  </a:lnTo>
                  <a:lnTo>
                    <a:pt x="270" y="1"/>
                  </a:lnTo>
                  <a:lnTo>
                    <a:pt x="262" y="0"/>
                  </a:lnTo>
                  <a:lnTo>
                    <a:pt x="262" y="0"/>
                  </a:lnTo>
                  <a:close/>
                  <a:moveTo>
                    <a:pt x="92" y="263"/>
                  </a:moveTo>
                  <a:lnTo>
                    <a:pt x="56" y="263"/>
                  </a:lnTo>
                  <a:lnTo>
                    <a:pt x="56" y="243"/>
                  </a:lnTo>
                  <a:lnTo>
                    <a:pt x="65" y="243"/>
                  </a:lnTo>
                  <a:lnTo>
                    <a:pt x="65" y="243"/>
                  </a:lnTo>
                  <a:lnTo>
                    <a:pt x="69" y="243"/>
                  </a:lnTo>
                  <a:lnTo>
                    <a:pt x="72" y="241"/>
                  </a:lnTo>
                  <a:lnTo>
                    <a:pt x="74" y="237"/>
                  </a:lnTo>
                  <a:lnTo>
                    <a:pt x="74" y="234"/>
                  </a:lnTo>
                  <a:lnTo>
                    <a:pt x="74" y="215"/>
                  </a:lnTo>
                  <a:lnTo>
                    <a:pt x="74" y="215"/>
                  </a:lnTo>
                  <a:lnTo>
                    <a:pt x="74" y="212"/>
                  </a:lnTo>
                  <a:lnTo>
                    <a:pt x="72" y="208"/>
                  </a:lnTo>
                  <a:lnTo>
                    <a:pt x="69" y="206"/>
                  </a:lnTo>
                  <a:lnTo>
                    <a:pt x="65" y="206"/>
                  </a:lnTo>
                  <a:lnTo>
                    <a:pt x="56" y="206"/>
                  </a:lnTo>
                  <a:lnTo>
                    <a:pt x="56" y="186"/>
                  </a:lnTo>
                  <a:lnTo>
                    <a:pt x="65" y="186"/>
                  </a:lnTo>
                  <a:lnTo>
                    <a:pt x="65" y="186"/>
                  </a:lnTo>
                  <a:lnTo>
                    <a:pt x="69" y="186"/>
                  </a:lnTo>
                  <a:lnTo>
                    <a:pt x="72" y="185"/>
                  </a:lnTo>
                  <a:lnTo>
                    <a:pt x="74" y="181"/>
                  </a:lnTo>
                  <a:lnTo>
                    <a:pt x="74" y="177"/>
                  </a:lnTo>
                  <a:lnTo>
                    <a:pt x="74" y="159"/>
                  </a:lnTo>
                  <a:lnTo>
                    <a:pt x="74" y="159"/>
                  </a:lnTo>
                  <a:lnTo>
                    <a:pt x="74" y="156"/>
                  </a:lnTo>
                  <a:lnTo>
                    <a:pt x="72" y="152"/>
                  </a:lnTo>
                  <a:lnTo>
                    <a:pt x="69" y="150"/>
                  </a:lnTo>
                  <a:lnTo>
                    <a:pt x="65" y="150"/>
                  </a:lnTo>
                  <a:lnTo>
                    <a:pt x="56" y="150"/>
                  </a:lnTo>
                  <a:lnTo>
                    <a:pt x="56" y="130"/>
                  </a:lnTo>
                  <a:lnTo>
                    <a:pt x="65" y="130"/>
                  </a:lnTo>
                  <a:lnTo>
                    <a:pt x="65" y="130"/>
                  </a:lnTo>
                  <a:lnTo>
                    <a:pt x="69" y="130"/>
                  </a:lnTo>
                  <a:lnTo>
                    <a:pt x="72" y="128"/>
                  </a:lnTo>
                  <a:lnTo>
                    <a:pt x="74" y="125"/>
                  </a:lnTo>
                  <a:lnTo>
                    <a:pt x="74" y="121"/>
                  </a:lnTo>
                  <a:lnTo>
                    <a:pt x="74" y="103"/>
                  </a:lnTo>
                  <a:lnTo>
                    <a:pt x="74" y="103"/>
                  </a:lnTo>
                  <a:lnTo>
                    <a:pt x="74" y="99"/>
                  </a:lnTo>
                  <a:lnTo>
                    <a:pt x="72" y="96"/>
                  </a:lnTo>
                  <a:lnTo>
                    <a:pt x="69" y="94"/>
                  </a:lnTo>
                  <a:lnTo>
                    <a:pt x="65" y="94"/>
                  </a:lnTo>
                  <a:lnTo>
                    <a:pt x="56" y="94"/>
                  </a:lnTo>
                  <a:lnTo>
                    <a:pt x="56" y="74"/>
                  </a:lnTo>
                  <a:lnTo>
                    <a:pt x="65" y="74"/>
                  </a:lnTo>
                  <a:lnTo>
                    <a:pt x="65" y="74"/>
                  </a:lnTo>
                  <a:lnTo>
                    <a:pt x="69" y="74"/>
                  </a:lnTo>
                  <a:lnTo>
                    <a:pt x="72" y="72"/>
                  </a:lnTo>
                  <a:lnTo>
                    <a:pt x="74" y="69"/>
                  </a:lnTo>
                  <a:lnTo>
                    <a:pt x="74" y="65"/>
                  </a:lnTo>
                  <a:lnTo>
                    <a:pt x="74" y="45"/>
                  </a:lnTo>
                  <a:lnTo>
                    <a:pt x="74" y="45"/>
                  </a:lnTo>
                  <a:lnTo>
                    <a:pt x="74" y="41"/>
                  </a:lnTo>
                  <a:lnTo>
                    <a:pt x="72" y="40"/>
                  </a:lnTo>
                  <a:lnTo>
                    <a:pt x="69" y="38"/>
                  </a:lnTo>
                  <a:lnTo>
                    <a:pt x="65" y="38"/>
                  </a:lnTo>
                  <a:lnTo>
                    <a:pt x="56" y="38"/>
                  </a:lnTo>
                  <a:lnTo>
                    <a:pt x="56" y="18"/>
                  </a:lnTo>
                  <a:lnTo>
                    <a:pt x="92" y="18"/>
                  </a:lnTo>
                  <a:lnTo>
                    <a:pt x="92" y="263"/>
                  </a:lnTo>
                  <a:close/>
                </a:path>
              </a:pathLst>
            </a:custGeom>
            <a:solidFill>
              <a:srgbClr val="2F8FD1"/>
            </a:solidFill>
            <a:ln w="9525">
              <a:noFill/>
              <a:round/>
              <a:headEnd/>
              <a:tailEnd/>
            </a:ln>
          </p:spPr>
          <p:txBody>
            <a:bodyPr vert="horz" wrap="square" lIns="68580" tIns="34290" rIns="68580" bIns="34290" numCol="1" anchor="t" anchorCtr="0" compatLnSpc="1">
              <a:prstTxWarp prst="textNoShape">
                <a:avLst/>
              </a:prstTxWarp>
            </a:bodyPr>
            <a:lstStyle/>
            <a:p>
              <a:pPr>
                <a:defRPr/>
              </a:pPr>
              <a:endParaRPr lang="en-US" sz="1350" b="1">
                <a:solidFill>
                  <a:srgbClr val="E16D22"/>
                </a:solidFill>
                <a:latin typeface="Arial"/>
              </a:endParaRPr>
            </a:p>
          </p:txBody>
        </p:sp>
      </p:grpSp>
      <p:grpSp>
        <p:nvGrpSpPr>
          <p:cNvPr id="7" name="Group 6"/>
          <p:cNvGrpSpPr/>
          <p:nvPr/>
        </p:nvGrpSpPr>
        <p:grpSpPr>
          <a:xfrm>
            <a:off x="5514974" y="3893509"/>
            <a:ext cx="742952" cy="663363"/>
            <a:chOff x="5829299" y="3098869"/>
            <a:chExt cx="990602" cy="884484"/>
          </a:xfrm>
        </p:grpSpPr>
        <p:sp>
          <p:nvSpPr>
            <p:cNvPr id="47" name="TextBox 46"/>
            <p:cNvSpPr txBox="1"/>
            <p:nvPr/>
          </p:nvSpPr>
          <p:spPr>
            <a:xfrm>
              <a:off x="5829299" y="3675577"/>
              <a:ext cx="990602" cy="307776"/>
            </a:xfrm>
            <a:prstGeom prst="rect">
              <a:avLst/>
            </a:prstGeom>
            <a:noFill/>
          </p:spPr>
          <p:txBody>
            <a:bodyPr wrap="square" rtlCol="0">
              <a:spAutoFit/>
            </a:bodyPr>
            <a:lstStyle/>
            <a:p>
              <a:pPr algn="ctr">
                <a:defRPr/>
              </a:pPr>
              <a:r>
                <a:rPr lang="en-US" sz="900" b="1" dirty="0">
                  <a:solidFill>
                    <a:srgbClr val="2F8FD1"/>
                  </a:solidFill>
                  <a:latin typeface="Lato" panose="020F0502020204030203" pitchFamily="34" charset="0"/>
                  <a:ea typeface="Lato" panose="020F0502020204030203" pitchFamily="34" charset="0"/>
                  <a:cs typeface="Lato" panose="020F0502020204030203" pitchFamily="34" charset="0"/>
                </a:rPr>
                <a:t>NUS</a:t>
              </a:r>
            </a:p>
          </p:txBody>
        </p:sp>
        <p:sp>
          <p:nvSpPr>
            <p:cNvPr id="53" name="Freeform 60"/>
            <p:cNvSpPr>
              <a:spLocks noEditPoints="1"/>
            </p:cNvSpPr>
            <p:nvPr/>
          </p:nvSpPr>
          <p:spPr bwMode="auto">
            <a:xfrm>
              <a:off x="6127212" y="3098869"/>
              <a:ext cx="394776" cy="272728"/>
            </a:xfrm>
            <a:custGeom>
              <a:avLst/>
              <a:gdLst>
                <a:gd name="T0" fmla="*/ 396429 w 256"/>
                <a:gd name="T1" fmla="*/ 287338 h 176"/>
                <a:gd name="T2" fmla="*/ 19496 w 256"/>
                <a:gd name="T3" fmla="*/ 287338 h 176"/>
                <a:gd name="T4" fmla="*/ 0 w 256"/>
                <a:gd name="T5" fmla="*/ 267747 h 176"/>
                <a:gd name="T6" fmla="*/ 0 w 256"/>
                <a:gd name="T7" fmla="*/ 117547 h 176"/>
                <a:gd name="T8" fmla="*/ 415925 w 256"/>
                <a:gd name="T9" fmla="*/ 117547 h 176"/>
                <a:gd name="T10" fmla="*/ 415925 w 256"/>
                <a:gd name="T11" fmla="*/ 267747 h 176"/>
                <a:gd name="T12" fmla="*/ 396429 w 256"/>
                <a:gd name="T13" fmla="*/ 287338 h 176"/>
                <a:gd name="T14" fmla="*/ 38993 w 256"/>
                <a:gd name="T15" fmla="*/ 248156 h 176"/>
                <a:gd name="T16" fmla="*/ 116979 w 256"/>
                <a:gd name="T17" fmla="*/ 248156 h 176"/>
                <a:gd name="T18" fmla="*/ 116979 w 256"/>
                <a:gd name="T19" fmla="*/ 228564 h 176"/>
                <a:gd name="T20" fmla="*/ 38993 w 256"/>
                <a:gd name="T21" fmla="*/ 228564 h 176"/>
                <a:gd name="T22" fmla="*/ 38993 w 256"/>
                <a:gd name="T23" fmla="*/ 248156 h 176"/>
                <a:gd name="T24" fmla="*/ 233958 w 256"/>
                <a:gd name="T25" fmla="*/ 189382 h 176"/>
                <a:gd name="T26" fmla="*/ 38993 w 256"/>
                <a:gd name="T27" fmla="*/ 189382 h 176"/>
                <a:gd name="T28" fmla="*/ 38993 w 256"/>
                <a:gd name="T29" fmla="*/ 208973 h 176"/>
                <a:gd name="T30" fmla="*/ 233958 w 256"/>
                <a:gd name="T31" fmla="*/ 208973 h 176"/>
                <a:gd name="T32" fmla="*/ 233958 w 256"/>
                <a:gd name="T33" fmla="*/ 189382 h 176"/>
                <a:gd name="T34" fmla="*/ 0 w 256"/>
                <a:gd name="T35" fmla="*/ 19591 h 176"/>
                <a:gd name="T36" fmla="*/ 19496 w 256"/>
                <a:gd name="T37" fmla="*/ 0 h 176"/>
                <a:gd name="T38" fmla="*/ 396429 w 256"/>
                <a:gd name="T39" fmla="*/ 0 h 176"/>
                <a:gd name="T40" fmla="*/ 415925 w 256"/>
                <a:gd name="T41" fmla="*/ 19591 h 176"/>
                <a:gd name="T42" fmla="*/ 415925 w 256"/>
                <a:gd name="T43" fmla="*/ 78365 h 176"/>
                <a:gd name="T44" fmla="*/ 0 w 256"/>
                <a:gd name="T45" fmla="*/ 78365 h 176"/>
                <a:gd name="T46" fmla="*/ 0 w 256"/>
                <a:gd name="T47" fmla="*/ 19591 h 17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256" h="176">
                  <a:moveTo>
                    <a:pt x="244" y="176"/>
                  </a:moveTo>
                  <a:cubicBezTo>
                    <a:pt x="12" y="176"/>
                    <a:pt x="12" y="176"/>
                    <a:pt x="12" y="176"/>
                  </a:cubicBezTo>
                  <a:cubicBezTo>
                    <a:pt x="5" y="176"/>
                    <a:pt x="0" y="171"/>
                    <a:pt x="0" y="164"/>
                  </a:cubicBezTo>
                  <a:cubicBezTo>
                    <a:pt x="0" y="72"/>
                    <a:pt x="0" y="72"/>
                    <a:pt x="0" y="72"/>
                  </a:cubicBezTo>
                  <a:cubicBezTo>
                    <a:pt x="256" y="72"/>
                    <a:pt x="256" y="72"/>
                    <a:pt x="256" y="72"/>
                  </a:cubicBezTo>
                  <a:cubicBezTo>
                    <a:pt x="256" y="164"/>
                    <a:pt x="256" y="164"/>
                    <a:pt x="256" y="164"/>
                  </a:cubicBezTo>
                  <a:cubicBezTo>
                    <a:pt x="256" y="171"/>
                    <a:pt x="251" y="176"/>
                    <a:pt x="244" y="176"/>
                  </a:cubicBezTo>
                  <a:moveTo>
                    <a:pt x="24" y="152"/>
                  </a:moveTo>
                  <a:cubicBezTo>
                    <a:pt x="72" y="152"/>
                    <a:pt x="72" y="152"/>
                    <a:pt x="72" y="152"/>
                  </a:cubicBezTo>
                  <a:cubicBezTo>
                    <a:pt x="72" y="140"/>
                    <a:pt x="72" y="140"/>
                    <a:pt x="72" y="140"/>
                  </a:cubicBezTo>
                  <a:cubicBezTo>
                    <a:pt x="24" y="140"/>
                    <a:pt x="24" y="140"/>
                    <a:pt x="24" y="140"/>
                  </a:cubicBezTo>
                  <a:lnTo>
                    <a:pt x="24" y="152"/>
                  </a:lnTo>
                  <a:close/>
                  <a:moveTo>
                    <a:pt x="144" y="116"/>
                  </a:moveTo>
                  <a:cubicBezTo>
                    <a:pt x="24" y="116"/>
                    <a:pt x="24" y="116"/>
                    <a:pt x="24" y="116"/>
                  </a:cubicBezTo>
                  <a:cubicBezTo>
                    <a:pt x="24" y="128"/>
                    <a:pt x="24" y="128"/>
                    <a:pt x="24" y="128"/>
                  </a:cubicBezTo>
                  <a:cubicBezTo>
                    <a:pt x="144" y="128"/>
                    <a:pt x="144" y="128"/>
                    <a:pt x="144" y="128"/>
                  </a:cubicBezTo>
                  <a:lnTo>
                    <a:pt x="144" y="116"/>
                  </a:lnTo>
                  <a:close/>
                  <a:moveTo>
                    <a:pt x="0" y="12"/>
                  </a:moveTo>
                  <a:cubicBezTo>
                    <a:pt x="0" y="5"/>
                    <a:pt x="5" y="0"/>
                    <a:pt x="12" y="0"/>
                  </a:cubicBezTo>
                  <a:cubicBezTo>
                    <a:pt x="244" y="0"/>
                    <a:pt x="244" y="0"/>
                    <a:pt x="244" y="0"/>
                  </a:cubicBezTo>
                  <a:cubicBezTo>
                    <a:pt x="251" y="0"/>
                    <a:pt x="256" y="5"/>
                    <a:pt x="256" y="12"/>
                  </a:cubicBezTo>
                  <a:cubicBezTo>
                    <a:pt x="256" y="48"/>
                    <a:pt x="256" y="48"/>
                    <a:pt x="256" y="48"/>
                  </a:cubicBezTo>
                  <a:cubicBezTo>
                    <a:pt x="0" y="48"/>
                    <a:pt x="0" y="48"/>
                    <a:pt x="0" y="48"/>
                  </a:cubicBezTo>
                  <a:lnTo>
                    <a:pt x="0" y="12"/>
                  </a:lnTo>
                  <a:close/>
                </a:path>
              </a:pathLst>
            </a:custGeom>
            <a:solidFill>
              <a:srgbClr val="2F8FD1"/>
            </a:solidFill>
            <a:ln>
              <a:noFill/>
            </a:ln>
          </p:spPr>
          <p:txBody>
            <a:bodyPr/>
            <a:lstStyle/>
            <a:p>
              <a:pPr>
                <a:defRPr/>
              </a:pPr>
              <a:endParaRPr lang="en-US" sz="1013" b="1">
                <a:solidFill>
                  <a:srgbClr val="E16D22"/>
                </a:solidFill>
                <a:latin typeface="Arial"/>
              </a:endParaRPr>
            </a:p>
          </p:txBody>
        </p:sp>
      </p:grpSp>
      <p:grpSp>
        <p:nvGrpSpPr>
          <p:cNvPr id="8" name="Group 7"/>
          <p:cNvGrpSpPr/>
          <p:nvPr/>
        </p:nvGrpSpPr>
        <p:grpSpPr>
          <a:xfrm>
            <a:off x="6269142" y="3876672"/>
            <a:ext cx="742952" cy="668660"/>
            <a:chOff x="6834856" y="3076419"/>
            <a:chExt cx="990602" cy="891546"/>
          </a:xfrm>
        </p:grpSpPr>
        <p:sp>
          <p:nvSpPr>
            <p:cNvPr id="48" name="TextBox 47"/>
            <p:cNvSpPr txBox="1"/>
            <p:nvPr/>
          </p:nvSpPr>
          <p:spPr>
            <a:xfrm>
              <a:off x="6834856" y="3675577"/>
              <a:ext cx="990602" cy="292388"/>
            </a:xfrm>
            <a:prstGeom prst="rect">
              <a:avLst/>
            </a:prstGeom>
            <a:noFill/>
          </p:spPr>
          <p:txBody>
            <a:bodyPr wrap="square" rtlCol="0">
              <a:spAutoFit/>
            </a:bodyPr>
            <a:lstStyle/>
            <a:p>
              <a:pPr algn="ctr">
                <a:defRPr/>
              </a:pPr>
              <a:r>
                <a:rPr lang="en-US" sz="825" b="1" dirty="0">
                  <a:solidFill>
                    <a:srgbClr val="2F8FD1"/>
                  </a:solidFill>
                  <a:latin typeface="Lato" panose="020F0502020204030203" pitchFamily="34" charset="0"/>
                  <a:ea typeface="Lato" panose="020F0502020204030203" pitchFamily="34" charset="0"/>
                  <a:cs typeface="Lato" panose="020F0502020204030203" pitchFamily="34" charset="0"/>
                </a:rPr>
                <a:t>Experience</a:t>
              </a:r>
            </a:p>
          </p:txBody>
        </p:sp>
        <p:sp>
          <p:nvSpPr>
            <p:cNvPr id="54" name="Freeform 23"/>
            <p:cNvSpPr>
              <a:spLocks noEditPoints="1"/>
            </p:cNvSpPr>
            <p:nvPr/>
          </p:nvSpPr>
          <p:spPr bwMode="auto">
            <a:xfrm>
              <a:off x="7125109" y="3076419"/>
              <a:ext cx="410096" cy="340246"/>
            </a:xfrm>
            <a:custGeom>
              <a:avLst/>
              <a:gdLst/>
              <a:ahLst/>
              <a:cxnLst>
                <a:cxn ang="0">
                  <a:pos x="312" y="110"/>
                </a:cxn>
                <a:cxn ang="0">
                  <a:pos x="323" y="138"/>
                </a:cxn>
                <a:cxn ang="0">
                  <a:pos x="350" y="127"/>
                </a:cxn>
                <a:cxn ang="0">
                  <a:pos x="339" y="100"/>
                </a:cxn>
                <a:cxn ang="0">
                  <a:pos x="25" y="100"/>
                </a:cxn>
                <a:cxn ang="0">
                  <a:pos x="15" y="127"/>
                </a:cxn>
                <a:cxn ang="0">
                  <a:pos x="42" y="138"/>
                </a:cxn>
                <a:cxn ang="0">
                  <a:pos x="53" y="110"/>
                </a:cxn>
                <a:cxn ang="0">
                  <a:pos x="270" y="60"/>
                </a:cxn>
                <a:cxn ang="0">
                  <a:pos x="248" y="69"/>
                </a:cxn>
                <a:cxn ang="0">
                  <a:pos x="239" y="91"/>
                </a:cxn>
                <a:cxn ang="0">
                  <a:pos x="252" y="116"/>
                </a:cxn>
                <a:cxn ang="0">
                  <a:pos x="276" y="121"/>
                </a:cxn>
                <a:cxn ang="0">
                  <a:pos x="297" y="103"/>
                </a:cxn>
                <a:cxn ang="0">
                  <a:pos x="297" y="80"/>
                </a:cxn>
                <a:cxn ang="0">
                  <a:pos x="276" y="62"/>
                </a:cxn>
                <a:cxn ang="0">
                  <a:pos x="330" y="183"/>
                </a:cxn>
                <a:cxn ang="0">
                  <a:pos x="321" y="152"/>
                </a:cxn>
                <a:cxn ang="0">
                  <a:pos x="350" y="158"/>
                </a:cxn>
                <a:cxn ang="0">
                  <a:pos x="364" y="185"/>
                </a:cxn>
                <a:cxn ang="0">
                  <a:pos x="83" y="63"/>
                </a:cxn>
                <a:cxn ang="0">
                  <a:pos x="65" y="85"/>
                </a:cxn>
                <a:cxn ang="0">
                  <a:pos x="71" y="109"/>
                </a:cxn>
                <a:cxn ang="0">
                  <a:pos x="96" y="121"/>
                </a:cxn>
                <a:cxn ang="0">
                  <a:pos x="118" y="112"/>
                </a:cxn>
                <a:cxn ang="0">
                  <a:pos x="127" y="91"/>
                </a:cxn>
                <a:cxn ang="0">
                  <a:pos x="112" y="65"/>
                </a:cxn>
                <a:cxn ang="0">
                  <a:pos x="35" y="150"/>
                </a:cxn>
                <a:cxn ang="0">
                  <a:pos x="36" y="176"/>
                </a:cxn>
                <a:cxn ang="0">
                  <a:pos x="0" y="185"/>
                </a:cxn>
                <a:cxn ang="0">
                  <a:pos x="15" y="158"/>
                </a:cxn>
                <a:cxn ang="0">
                  <a:pos x="183" y="0"/>
                </a:cxn>
                <a:cxn ang="0">
                  <a:pos x="151" y="13"/>
                </a:cxn>
                <a:cxn ang="0">
                  <a:pos x="138" y="45"/>
                </a:cxn>
                <a:cxn ang="0">
                  <a:pos x="158" y="81"/>
                </a:cxn>
                <a:cxn ang="0">
                  <a:pos x="192" y="89"/>
                </a:cxn>
                <a:cxn ang="0">
                  <a:pos x="225" y="62"/>
                </a:cxn>
                <a:cxn ang="0">
                  <a:pos x="225" y="27"/>
                </a:cxn>
                <a:cxn ang="0">
                  <a:pos x="192" y="0"/>
                </a:cxn>
                <a:cxn ang="0">
                  <a:pos x="265" y="174"/>
                </a:cxn>
                <a:cxn ang="0">
                  <a:pos x="256" y="136"/>
                </a:cxn>
                <a:cxn ang="0">
                  <a:pos x="279" y="136"/>
                </a:cxn>
                <a:cxn ang="0">
                  <a:pos x="316" y="165"/>
                </a:cxn>
                <a:cxn ang="0">
                  <a:pos x="100" y="272"/>
                </a:cxn>
                <a:cxn ang="0">
                  <a:pos x="51" y="165"/>
                </a:cxn>
                <a:cxn ang="0">
                  <a:pos x="85" y="136"/>
                </a:cxn>
                <a:cxn ang="0">
                  <a:pos x="109" y="136"/>
                </a:cxn>
                <a:cxn ang="0">
                  <a:pos x="100" y="174"/>
                </a:cxn>
                <a:cxn ang="0">
                  <a:pos x="252" y="159"/>
                </a:cxn>
                <a:cxn ang="0">
                  <a:pos x="210" y="109"/>
                </a:cxn>
                <a:cxn ang="0">
                  <a:pos x="154" y="109"/>
                </a:cxn>
                <a:cxn ang="0">
                  <a:pos x="112" y="159"/>
                </a:cxn>
              </a:cxnLst>
              <a:rect l="0" t="0" r="r" b="b"/>
              <a:pathLst>
                <a:path w="364" h="301">
                  <a:moveTo>
                    <a:pt x="332" y="98"/>
                  </a:moveTo>
                  <a:lnTo>
                    <a:pt x="332" y="98"/>
                  </a:lnTo>
                  <a:lnTo>
                    <a:pt x="323" y="100"/>
                  </a:lnTo>
                  <a:lnTo>
                    <a:pt x="317" y="105"/>
                  </a:lnTo>
                  <a:lnTo>
                    <a:pt x="312" y="110"/>
                  </a:lnTo>
                  <a:lnTo>
                    <a:pt x="310" y="120"/>
                  </a:lnTo>
                  <a:lnTo>
                    <a:pt x="310" y="120"/>
                  </a:lnTo>
                  <a:lnTo>
                    <a:pt x="312" y="127"/>
                  </a:lnTo>
                  <a:lnTo>
                    <a:pt x="317" y="134"/>
                  </a:lnTo>
                  <a:lnTo>
                    <a:pt x="323" y="138"/>
                  </a:lnTo>
                  <a:lnTo>
                    <a:pt x="332" y="139"/>
                  </a:lnTo>
                  <a:lnTo>
                    <a:pt x="332" y="139"/>
                  </a:lnTo>
                  <a:lnTo>
                    <a:pt x="339" y="138"/>
                  </a:lnTo>
                  <a:lnTo>
                    <a:pt x="346" y="134"/>
                  </a:lnTo>
                  <a:lnTo>
                    <a:pt x="350" y="127"/>
                  </a:lnTo>
                  <a:lnTo>
                    <a:pt x="352" y="120"/>
                  </a:lnTo>
                  <a:lnTo>
                    <a:pt x="352" y="120"/>
                  </a:lnTo>
                  <a:lnTo>
                    <a:pt x="350" y="110"/>
                  </a:lnTo>
                  <a:lnTo>
                    <a:pt x="346" y="105"/>
                  </a:lnTo>
                  <a:lnTo>
                    <a:pt x="339" y="100"/>
                  </a:lnTo>
                  <a:lnTo>
                    <a:pt x="332" y="98"/>
                  </a:lnTo>
                  <a:lnTo>
                    <a:pt x="332" y="98"/>
                  </a:lnTo>
                  <a:close/>
                  <a:moveTo>
                    <a:pt x="35" y="98"/>
                  </a:moveTo>
                  <a:lnTo>
                    <a:pt x="35" y="98"/>
                  </a:lnTo>
                  <a:lnTo>
                    <a:pt x="25" y="100"/>
                  </a:lnTo>
                  <a:lnTo>
                    <a:pt x="20" y="105"/>
                  </a:lnTo>
                  <a:lnTo>
                    <a:pt x="15" y="110"/>
                  </a:lnTo>
                  <a:lnTo>
                    <a:pt x="13" y="120"/>
                  </a:lnTo>
                  <a:lnTo>
                    <a:pt x="13" y="120"/>
                  </a:lnTo>
                  <a:lnTo>
                    <a:pt x="15" y="127"/>
                  </a:lnTo>
                  <a:lnTo>
                    <a:pt x="20" y="134"/>
                  </a:lnTo>
                  <a:lnTo>
                    <a:pt x="25" y="138"/>
                  </a:lnTo>
                  <a:lnTo>
                    <a:pt x="35" y="139"/>
                  </a:lnTo>
                  <a:lnTo>
                    <a:pt x="35" y="139"/>
                  </a:lnTo>
                  <a:lnTo>
                    <a:pt x="42" y="138"/>
                  </a:lnTo>
                  <a:lnTo>
                    <a:pt x="49" y="134"/>
                  </a:lnTo>
                  <a:lnTo>
                    <a:pt x="53" y="127"/>
                  </a:lnTo>
                  <a:lnTo>
                    <a:pt x="54" y="120"/>
                  </a:lnTo>
                  <a:lnTo>
                    <a:pt x="54" y="120"/>
                  </a:lnTo>
                  <a:lnTo>
                    <a:pt x="53" y="110"/>
                  </a:lnTo>
                  <a:lnTo>
                    <a:pt x="49" y="105"/>
                  </a:lnTo>
                  <a:lnTo>
                    <a:pt x="42" y="100"/>
                  </a:lnTo>
                  <a:lnTo>
                    <a:pt x="35" y="98"/>
                  </a:lnTo>
                  <a:lnTo>
                    <a:pt x="35" y="98"/>
                  </a:lnTo>
                  <a:close/>
                  <a:moveTo>
                    <a:pt x="270" y="60"/>
                  </a:moveTo>
                  <a:lnTo>
                    <a:pt x="270" y="60"/>
                  </a:lnTo>
                  <a:lnTo>
                    <a:pt x="263" y="62"/>
                  </a:lnTo>
                  <a:lnTo>
                    <a:pt x="258" y="63"/>
                  </a:lnTo>
                  <a:lnTo>
                    <a:pt x="252" y="65"/>
                  </a:lnTo>
                  <a:lnTo>
                    <a:pt x="248" y="69"/>
                  </a:lnTo>
                  <a:lnTo>
                    <a:pt x="245" y="74"/>
                  </a:lnTo>
                  <a:lnTo>
                    <a:pt x="241" y="80"/>
                  </a:lnTo>
                  <a:lnTo>
                    <a:pt x="239" y="85"/>
                  </a:lnTo>
                  <a:lnTo>
                    <a:pt x="239" y="91"/>
                  </a:lnTo>
                  <a:lnTo>
                    <a:pt x="239" y="91"/>
                  </a:lnTo>
                  <a:lnTo>
                    <a:pt x="239" y="98"/>
                  </a:lnTo>
                  <a:lnTo>
                    <a:pt x="241" y="103"/>
                  </a:lnTo>
                  <a:lnTo>
                    <a:pt x="245" y="109"/>
                  </a:lnTo>
                  <a:lnTo>
                    <a:pt x="248" y="112"/>
                  </a:lnTo>
                  <a:lnTo>
                    <a:pt x="252" y="116"/>
                  </a:lnTo>
                  <a:lnTo>
                    <a:pt x="258" y="120"/>
                  </a:lnTo>
                  <a:lnTo>
                    <a:pt x="263" y="121"/>
                  </a:lnTo>
                  <a:lnTo>
                    <a:pt x="270" y="121"/>
                  </a:lnTo>
                  <a:lnTo>
                    <a:pt x="270" y="121"/>
                  </a:lnTo>
                  <a:lnTo>
                    <a:pt x="276" y="121"/>
                  </a:lnTo>
                  <a:lnTo>
                    <a:pt x="281" y="120"/>
                  </a:lnTo>
                  <a:lnTo>
                    <a:pt x="287" y="116"/>
                  </a:lnTo>
                  <a:lnTo>
                    <a:pt x="292" y="112"/>
                  </a:lnTo>
                  <a:lnTo>
                    <a:pt x="296" y="109"/>
                  </a:lnTo>
                  <a:lnTo>
                    <a:pt x="297" y="103"/>
                  </a:lnTo>
                  <a:lnTo>
                    <a:pt x="299" y="98"/>
                  </a:lnTo>
                  <a:lnTo>
                    <a:pt x="301" y="91"/>
                  </a:lnTo>
                  <a:lnTo>
                    <a:pt x="301" y="91"/>
                  </a:lnTo>
                  <a:lnTo>
                    <a:pt x="299" y="85"/>
                  </a:lnTo>
                  <a:lnTo>
                    <a:pt x="297" y="80"/>
                  </a:lnTo>
                  <a:lnTo>
                    <a:pt x="296" y="74"/>
                  </a:lnTo>
                  <a:lnTo>
                    <a:pt x="292" y="69"/>
                  </a:lnTo>
                  <a:lnTo>
                    <a:pt x="287" y="65"/>
                  </a:lnTo>
                  <a:lnTo>
                    <a:pt x="281" y="63"/>
                  </a:lnTo>
                  <a:lnTo>
                    <a:pt x="276" y="62"/>
                  </a:lnTo>
                  <a:lnTo>
                    <a:pt x="270" y="60"/>
                  </a:lnTo>
                  <a:lnTo>
                    <a:pt x="270" y="60"/>
                  </a:lnTo>
                  <a:close/>
                  <a:moveTo>
                    <a:pt x="364" y="248"/>
                  </a:moveTo>
                  <a:lnTo>
                    <a:pt x="330" y="248"/>
                  </a:lnTo>
                  <a:lnTo>
                    <a:pt x="330" y="183"/>
                  </a:lnTo>
                  <a:lnTo>
                    <a:pt x="330" y="183"/>
                  </a:lnTo>
                  <a:lnTo>
                    <a:pt x="330" y="176"/>
                  </a:lnTo>
                  <a:lnTo>
                    <a:pt x="328" y="167"/>
                  </a:lnTo>
                  <a:lnTo>
                    <a:pt x="321" y="152"/>
                  </a:lnTo>
                  <a:lnTo>
                    <a:pt x="321" y="152"/>
                  </a:lnTo>
                  <a:lnTo>
                    <a:pt x="332" y="150"/>
                  </a:lnTo>
                  <a:lnTo>
                    <a:pt x="332" y="150"/>
                  </a:lnTo>
                  <a:lnTo>
                    <a:pt x="337" y="152"/>
                  </a:lnTo>
                  <a:lnTo>
                    <a:pt x="345" y="154"/>
                  </a:lnTo>
                  <a:lnTo>
                    <a:pt x="350" y="158"/>
                  </a:lnTo>
                  <a:lnTo>
                    <a:pt x="355" y="161"/>
                  </a:lnTo>
                  <a:lnTo>
                    <a:pt x="359" y="167"/>
                  </a:lnTo>
                  <a:lnTo>
                    <a:pt x="363" y="172"/>
                  </a:lnTo>
                  <a:lnTo>
                    <a:pt x="364" y="178"/>
                  </a:lnTo>
                  <a:lnTo>
                    <a:pt x="364" y="185"/>
                  </a:lnTo>
                  <a:lnTo>
                    <a:pt x="364" y="248"/>
                  </a:lnTo>
                  <a:close/>
                  <a:moveTo>
                    <a:pt x="96" y="60"/>
                  </a:moveTo>
                  <a:lnTo>
                    <a:pt x="96" y="60"/>
                  </a:lnTo>
                  <a:lnTo>
                    <a:pt x="89" y="62"/>
                  </a:lnTo>
                  <a:lnTo>
                    <a:pt x="83" y="63"/>
                  </a:lnTo>
                  <a:lnTo>
                    <a:pt x="78" y="65"/>
                  </a:lnTo>
                  <a:lnTo>
                    <a:pt x="74" y="69"/>
                  </a:lnTo>
                  <a:lnTo>
                    <a:pt x="71" y="74"/>
                  </a:lnTo>
                  <a:lnTo>
                    <a:pt x="67" y="80"/>
                  </a:lnTo>
                  <a:lnTo>
                    <a:pt x="65" y="85"/>
                  </a:lnTo>
                  <a:lnTo>
                    <a:pt x="65" y="91"/>
                  </a:lnTo>
                  <a:lnTo>
                    <a:pt x="65" y="91"/>
                  </a:lnTo>
                  <a:lnTo>
                    <a:pt x="65" y="98"/>
                  </a:lnTo>
                  <a:lnTo>
                    <a:pt x="67" y="103"/>
                  </a:lnTo>
                  <a:lnTo>
                    <a:pt x="71" y="109"/>
                  </a:lnTo>
                  <a:lnTo>
                    <a:pt x="74" y="112"/>
                  </a:lnTo>
                  <a:lnTo>
                    <a:pt x="78" y="116"/>
                  </a:lnTo>
                  <a:lnTo>
                    <a:pt x="83" y="120"/>
                  </a:lnTo>
                  <a:lnTo>
                    <a:pt x="89" y="121"/>
                  </a:lnTo>
                  <a:lnTo>
                    <a:pt x="96" y="121"/>
                  </a:lnTo>
                  <a:lnTo>
                    <a:pt x="96" y="121"/>
                  </a:lnTo>
                  <a:lnTo>
                    <a:pt x="102" y="121"/>
                  </a:lnTo>
                  <a:lnTo>
                    <a:pt x="107" y="120"/>
                  </a:lnTo>
                  <a:lnTo>
                    <a:pt x="112" y="116"/>
                  </a:lnTo>
                  <a:lnTo>
                    <a:pt x="118" y="112"/>
                  </a:lnTo>
                  <a:lnTo>
                    <a:pt x="122" y="109"/>
                  </a:lnTo>
                  <a:lnTo>
                    <a:pt x="123" y="103"/>
                  </a:lnTo>
                  <a:lnTo>
                    <a:pt x="125" y="98"/>
                  </a:lnTo>
                  <a:lnTo>
                    <a:pt x="127" y="91"/>
                  </a:lnTo>
                  <a:lnTo>
                    <a:pt x="127" y="91"/>
                  </a:lnTo>
                  <a:lnTo>
                    <a:pt x="125" y="85"/>
                  </a:lnTo>
                  <a:lnTo>
                    <a:pt x="123" y="80"/>
                  </a:lnTo>
                  <a:lnTo>
                    <a:pt x="122" y="74"/>
                  </a:lnTo>
                  <a:lnTo>
                    <a:pt x="118" y="69"/>
                  </a:lnTo>
                  <a:lnTo>
                    <a:pt x="112" y="65"/>
                  </a:lnTo>
                  <a:lnTo>
                    <a:pt x="107" y="63"/>
                  </a:lnTo>
                  <a:lnTo>
                    <a:pt x="102" y="62"/>
                  </a:lnTo>
                  <a:lnTo>
                    <a:pt x="96" y="60"/>
                  </a:lnTo>
                  <a:lnTo>
                    <a:pt x="96" y="60"/>
                  </a:lnTo>
                  <a:close/>
                  <a:moveTo>
                    <a:pt x="35" y="150"/>
                  </a:moveTo>
                  <a:lnTo>
                    <a:pt x="35" y="150"/>
                  </a:lnTo>
                  <a:lnTo>
                    <a:pt x="44" y="152"/>
                  </a:lnTo>
                  <a:lnTo>
                    <a:pt x="44" y="152"/>
                  </a:lnTo>
                  <a:lnTo>
                    <a:pt x="38" y="167"/>
                  </a:lnTo>
                  <a:lnTo>
                    <a:pt x="36" y="176"/>
                  </a:lnTo>
                  <a:lnTo>
                    <a:pt x="35" y="183"/>
                  </a:lnTo>
                  <a:lnTo>
                    <a:pt x="35" y="248"/>
                  </a:lnTo>
                  <a:lnTo>
                    <a:pt x="0" y="248"/>
                  </a:lnTo>
                  <a:lnTo>
                    <a:pt x="0" y="185"/>
                  </a:lnTo>
                  <a:lnTo>
                    <a:pt x="0" y="185"/>
                  </a:lnTo>
                  <a:lnTo>
                    <a:pt x="0" y="178"/>
                  </a:lnTo>
                  <a:lnTo>
                    <a:pt x="2" y="172"/>
                  </a:lnTo>
                  <a:lnTo>
                    <a:pt x="6" y="167"/>
                  </a:lnTo>
                  <a:lnTo>
                    <a:pt x="9" y="161"/>
                  </a:lnTo>
                  <a:lnTo>
                    <a:pt x="15" y="158"/>
                  </a:lnTo>
                  <a:lnTo>
                    <a:pt x="20" y="154"/>
                  </a:lnTo>
                  <a:lnTo>
                    <a:pt x="27" y="152"/>
                  </a:lnTo>
                  <a:lnTo>
                    <a:pt x="35" y="150"/>
                  </a:lnTo>
                  <a:lnTo>
                    <a:pt x="35" y="150"/>
                  </a:lnTo>
                  <a:close/>
                  <a:moveTo>
                    <a:pt x="183" y="0"/>
                  </a:moveTo>
                  <a:lnTo>
                    <a:pt x="183" y="0"/>
                  </a:lnTo>
                  <a:lnTo>
                    <a:pt x="174" y="0"/>
                  </a:lnTo>
                  <a:lnTo>
                    <a:pt x="165" y="4"/>
                  </a:lnTo>
                  <a:lnTo>
                    <a:pt x="158" y="7"/>
                  </a:lnTo>
                  <a:lnTo>
                    <a:pt x="151" y="13"/>
                  </a:lnTo>
                  <a:lnTo>
                    <a:pt x="145" y="20"/>
                  </a:lnTo>
                  <a:lnTo>
                    <a:pt x="141" y="27"/>
                  </a:lnTo>
                  <a:lnTo>
                    <a:pt x="138" y="36"/>
                  </a:lnTo>
                  <a:lnTo>
                    <a:pt x="138" y="45"/>
                  </a:lnTo>
                  <a:lnTo>
                    <a:pt x="138" y="45"/>
                  </a:lnTo>
                  <a:lnTo>
                    <a:pt x="138" y="54"/>
                  </a:lnTo>
                  <a:lnTo>
                    <a:pt x="141" y="62"/>
                  </a:lnTo>
                  <a:lnTo>
                    <a:pt x="145" y="71"/>
                  </a:lnTo>
                  <a:lnTo>
                    <a:pt x="151" y="76"/>
                  </a:lnTo>
                  <a:lnTo>
                    <a:pt x="158" y="81"/>
                  </a:lnTo>
                  <a:lnTo>
                    <a:pt x="165" y="87"/>
                  </a:lnTo>
                  <a:lnTo>
                    <a:pt x="174" y="89"/>
                  </a:lnTo>
                  <a:lnTo>
                    <a:pt x="183" y="91"/>
                  </a:lnTo>
                  <a:lnTo>
                    <a:pt x="183" y="91"/>
                  </a:lnTo>
                  <a:lnTo>
                    <a:pt x="192" y="89"/>
                  </a:lnTo>
                  <a:lnTo>
                    <a:pt x="200" y="87"/>
                  </a:lnTo>
                  <a:lnTo>
                    <a:pt x="209" y="81"/>
                  </a:lnTo>
                  <a:lnTo>
                    <a:pt x="214" y="76"/>
                  </a:lnTo>
                  <a:lnTo>
                    <a:pt x="219" y="71"/>
                  </a:lnTo>
                  <a:lnTo>
                    <a:pt x="225" y="62"/>
                  </a:lnTo>
                  <a:lnTo>
                    <a:pt x="227" y="54"/>
                  </a:lnTo>
                  <a:lnTo>
                    <a:pt x="229" y="45"/>
                  </a:lnTo>
                  <a:lnTo>
                    <a:pt x="229" y="45"/>
                  </a:lnTo>
                  <a:lnTo>
                    <a:pt x="227" y="36"/>
                  </a:lnTo>
                  <a:lnTo>
                    <a:pt x="225" y="27"/>
                  </a:lnTo>
                  <a:lnTo>
                    <a:pt x="219" y="20"/>
                  </a:lnTo>
                  <a:lnTo>
                    <a:pt x="214" y="13"/>
                  </a:lnTo>
                  <a:lnTo>
                    <a:pt x="209" y="7"/>
                  </a:lnTo>
                  <a:lnTo>
                    <a:pt x="200" y="4"/>
                  </a:lnTo>
                  <a:lnTo>
                    <a:pt x="192" y="0"/>
                  </a:lnTo>
                  <a:lnTo>
                    <a:pt x="183" y="0"/>
                  </a:lnTo>
                  <a:lnTo>
                    <a:pt x="183" y="0"/>
                  </a:lnTo>
                  <a:close/>
                  <a:moveTo>
                    <a:pt x="319" y="272"/>
                  </a:moveTo>
                  <a:lnTo>
                    <a:pt x="265" y="272"/>
                  </a:lnTo>
                  <a:lnTo>
                    <a:pt x="265" y="174"/>
                  </a:lnTo>
                  <a:lnTo>
                    <a:pt x="265" y="174"/>
                  </a:lnTo>
                  <a:lnTo>
                    <a:pt x="265" y="163"/>
                  </a:lnTo>
                  <a:lnTo>
                    <a:pt x="263" y="154"/>
                  </a:lnTo>
                  <a:lnTo>
                    <a:pt x="259" y="145"/>
                  </a:lnTo>
                  <a:lnTo>
                    <a:pt x="256" y="136"/>
                  </a:lnTo>
                  <a:lnTo>
                    <a:pt x="256" y="136"/>
                  </a:lnTo>
                  <a:lnTo>
                    <a:pt x="263" y="134"/>
                  </a:lnTo>
                  <a:lnTo>
                    <a:pt x="270" y="134"/>
                  </a:lnTo>
                  <a:lnTo>
                    <a:pt x="270" y="134"/>
                  </a:lnTo>
                  <a:lnTo>
                    <a:pt x="279" y="136"/>
                  </a:lnTo>
                  <a:lnTo>
                    <a:pt x="288" y="138"/>
                  </a:lnTo>
                  <a:lnTo>
                    <a:pt x="297" y="143"/>
                  </a:lnTo>
                  <a:lnTo>
                    <a:pt x="305" y="149"/>
                  </a:lnTo>
                  <a:lnTo>
                    <a:pt x="310" y="156"/>
                  </a:lnTo>
                  <a:lnTo>
                    <a:pt x="316" y="165"/>
                  </a:lnTo>
                  <a:lnTo>
                    <a:pt x="317" y="174"/>
                  </a:lnTo>
                  <a:lnTo>
                    <a:pt x="319" y="183"/>
                  </a:lnTo>
                  <a:lnTo>
                    <a:pt x="319" y="272"/>
                  </a:lnTo>
                  <a:close/>
                  <a:moveTo>
                    <a:pt x="100" y="174"/>
                  </a:moveTo>
                  <a:lnTo>
                    <a:pt x="100" y="272"/>
                  </a:lnTo>
                  <a:lnTo>
                    <a:pt x="45" y="272"/>
                  </a:lnTo>
                  <a:lnTo>
                    <a:pt x="45" y="183"/>
                  </a:lnTo>
                  <a:lnTo>
                    <a:pt x="45" y="183"/>
                  </a:lnTo>
                  <a:lnTo>
                    <a:pt x="47" y="174"/>
                  </a:lnTo>
                  <a:lnTo>
                    <a:pt x="51" y="165"/>
                  </a:lnTo>
                  <a:lnTo>
                    <a:pt x="54" y="156"/>
                  </a:lnTo>
                  <a:lnTo>
                    <a:pt x="60" y="149"/>
                  </a:lnTo>
                  <a:lnTo>
                    <a:pt x="67" y="143"/>
                  </a:lnTo>
                  <a:lnTo>
                    <a:pt x="76" y="138"/>
                  </a:lnTo>
                  <a:lnTo>
                    <a:pt x="85" y="136"/>
                  </a:lnTo>
                  <a:lnTo>
                    <a:pt x="96" y="134"/>
                  </a:lnTo>
                  <a:lnTo>
                    <a:pt x="96" y="134"/>
                  </a:lnTo>
                  <a:lnTo>
                    <a:pt x="103" y="134"/>
                  </a:lnTo>
                  <a:lnTo>
                    <a:pt x="109" y="136"/>
                  </a:lnTo>
                  <a:lnTo>
                    <a:pt x="109" y="136"/>
                  </a:lnTo>
                  <a:lnTo>
                    <a:pt x="105" y="145"/>
                  </a:lnTo>
                  <a:lnTo>
                    <a:pt x="102" y="154"/>
                  </a:lnTo>
                  <a:lnTo>
                    <a:pt x="100" y="163"/>
                  </a:lnTo>
                  <a:lnTo>
                    <a:pt x="100" y="174"/>
                  </a:lnTo>
                  <a:lnTo>
                    <a:pt x="100" y="174"/>
                  </a:lnTo>
                  <a:close/>
                  <a:moveTo>
                    <a:pt x="111" y="301"/>
                  </a:moveTo>
                  <a:lnTo>
                    <a:pt x="254" y="301"/>
                  </a:lnTo>
                  <a:lnTo>
                    <a:pt x="254" y="174"/>
                  </a:lnTo>
                  <a:lnTo>
                    <a:pt x="254" y="174"/>
                  </a:lnTo>
                  <a:lnTo>
                    <a:pt x="252" y="159"/>
                  </a:lnTo>
                  <a:lnTo>
                    <a:pt x="248" y="145"/>
                  </a:lnTo>
                  <a:lnTo>
                    <a:pt x="241" y="134"/>
                  </a:lnTo>
                  <a:lnTo>
                    <a:pt x="232" y="123"/>
                  </a:lnTo>
                  <a:lnTo>
                    <a:pt x="223" y="114"/>
                  </a:lnTo>
                  <a:lnTo>
                    <a:pt x="210" y="109"/>
                  </a:lnTo>
                  <a:lnTo>
                    <a:pt x="198" y="103"/>
                  </a:lnTo>
                  <a:lnTo>
                    <a:pt x="183" y="101"/>
                  </a:lnTo>
                  <a:lnTo>
                    <a:pt x="183" y="101"/>
                  </a:lnTo>
                  <a:lnTo>
                    <a:pt x="169" y="103"/>
                  </a:lnTo>
                  <a:lnTo>
                    <a:pt x="154" y="109"/>
                  </a:lnTo>
                  <a:lnTo>
                    <a:pt x="143" y="114"/>
                  </a:lnTo>
                  <a:lnTo>
                    <a:pt x="132" y="123"/>
                  </a:lnTo>
                  <a:lnTo>
                    <a:pt x="123" y="134"/>
                  </a:lnTo>
                  <a:lnTo>
                    <a:pt x="116" y="145"/>
                  </a:lnTo>
                  <a:lnTo>
                    <a:pt x="112" y="159"/>
                  </a:lnTo>
                  <a:lnTo>
                    <a:pt x="111" y="174"/>
                  </a:lnTo>
                  <a:lnTo>
                    <a:pt x="111" y="301"/>
                  </a:lnTo>
                  <a:close/>
                </a:path>
              </a:pathLst>
            </a:custGeom>
            <a:solidFill>
              <a:srgbClr val="2F8FD1"/>
            </a:solidFill>
            <a:ln w="9525">
              <a:noFill/>
              <a:round/>
              <a:headEnd/>
              <a:tailEnd/>
            </a:ln>
          </p:spPr>
          <p:txBody>
            <a:bodyPr vert="horz" wrap="square" lIns="68580" tIns="34290" rIns="68580" bIns="34290" numCol="1" anchor="t" anchorCtr="0" compatLnSpc="1">
              <a:prstTxWarp prst="textNoShape">
                <a:avLst/>
              </a:prstTxWarp>
            </a:bodyPr>
            <a:lstStyle/>
            <a:p>
              <a:pPr>
                <a:defRPr/>
              </a:pPr>
              <a:endParaRPr lang="en-US" sz="1350" b="1">
                <a:solidFill>
                  <a:srgbClr val="E16D22"/>
                </a:solidFill>
                <a:latin typeface="Arial"/>
              </a:endParaRPr>
            </a:p>
          </p:txBody>
        </p:sp>
      </p:grpSp>
      <p:grpSp>
        <p:nvGrpSpPr>
          <p:cNvPr id="9" name="Group 8"/>
          <p:cNvGrpSpPr/>
          <p:nvPr/>
        </p:nvGrpSpPr>
        <p:grpSpPr>
          <a:xfrm>
            <a:off x="7012092" y="3876671"/>
            <a:ext cx="742952" cy="680201"/>
            <a:chOff x="7825456" y="3076419"/>
            <a:chExt cx="990602" cy="906934"/>
          </a:xfrm>
        </p:grpSpPr>
        <p:sp>
          <p:nvSpPr>
            <p:cNvPr id="49" name="TextBox 48"/>
            <p:cNvSpPr txBox="1"/>
            <p:nvPr/>
          </p:nvSpPr>
          <p:spPr>
            <a:xfrm>
              <a:off x="7825456" y="3675577"/>
              <a:ext cx="990602" cy="307776"/>
            </a:xfrm>
            <a:prstGeom prst="rect">
              <a:avLst/>
            </a:prstGeom>
            <a:noFill/>
          </p:spPr>
          <p:txBody>
            <a:bodyPr wrap="square" rtlCol="0">
              <a:spAutoFit/>
            </a:bodyPr>
            <a:lstStyle/>
            <a:p>
              <a:pPr algn="ctr">
                <a:defRPr/>
              </a:pPr>
              <a:r>
                <a:rPr lang="en-US" sz="900" b="1" dirty="0">
                  <a:solidFill>
                    <a:srgbClr val="2F8FD1"/>
                  </a:solidFill>
                  <a:latin typeface="Lato" panose="020F0502020204030203" pitchFamily="34" charset="0"/>
                  <a:ea typeface="Lato" panose="020F0502020204030203" pitchFamily="34" charset="0"/>
                  <a:cs typeface="Lato" panose="020F0502020204030203" pitchFamily="34" charset="0"/>
                </a:rPr>
                <a:t>4-6 Years</a:t>
              </a:r>
            </a:p>
          </p:txBody>
        </p:sp>
        <p:grpSp>
          <p:nvGrpSpPr>
            <p:cNvPr id="55" name="Group 115"/>
            <p:cNvGrpSpPr/>
            <p:nvPr/>
          </p:nvGrpSpPr>
          <p:grpSpPr>
            <a:xfrm>
              <a:off x="8078307" y="3076419"/>
              <a:ext cx="484900" cy="406000"/>
              <a:chOff x="2951142" y="2589225"/>
              <a:chExt cx="468313" cy="392113"/>
            </a:xfrm>
            <a:solidFill>
              <a:srgbClr val="F6510A"/>
            </a:solidFill>
          </p:grpSpPr>
          <p:sp>
            <p:nvSpPr>
              <p:cNvPr id="56" name="Freeform 13"/>
              <p:cNvSpPr>
                <a:spLocks noEditPoints="1"/>
              </p:cNvSpPr>
              <p:nvPr/>
            </p:nvSpPr>
            <p:spPr bwMode="auto">
              <a:xfrm>
                <a:off x="2951142" y="2646375"/>
                <a:ext cx="284163" cy="284163"/>
              </a:xfrm>
              <a:custGeom>
                <a:avLst/>
                <a:gdLst/>
                <a:ahLst/>
                <a:cxnLst>
                  <a:cxn ang="0">
                    <a:pos x="208" y="331"/>
                  </a:cxn>
                  <a:cxn ang="0">
                    <a:pos x="239" y="322"/>
                  </a:cxn>
                  <a:cxn ang="0">
                    <a:pos x="286" y="326"/>
                  </a:cxn>
                  <a:cxn ang="0">
                    <a:pos x="307" y="267"/>
                  </a:cxn>
                  <a:cxn ang="0">
                    <a:pos x="328" y="223"/>
                  </a:cxn>
                  <a:cxn ang="0">
                    <a:pos x="359" y="150"/>
                  </a:cxn>
                  <a:cxn ang="0">
                    <a:pos x="328" y="136"/>
                  </a:cxn>
                  <a:cxn ang="0">
                    <a:pos x="307" y="91"/>
                  </a:cxn>
                  <a:cxn ang="0">
                    <a:pos x="267" y="51"/>
                  </a:cxn>
                  <a:cxn ang="0">
                    <a:pos x="239" y="37"/>
                  </a:cxn>
                  <a:cxn ang="0">
                    <a:pos x="208" y="0"/>
                  </a:cxn>
                  <a:cxn ang="0">
                    <a:pos x="179" y="65"/>
                  </a:cxn>
                  <a:cxn ang="0">
                    <a:pos x="213" y="70"/>
                  </a:cxn>
                  <a:cxn ang="0">
                    <a:pos x="244" y="85"/>
                  </a:cxn>
                  <a:cxn ang="0">
                    <a:pos x="267" y="106"/>
                  </a:cxn>
                  <a:cxn ang="0">
                    <a:pos x="284" y="134"/>
                  </a:cxn>
                  <a:cxn ang="0">
                    <a:pos x="293" y="168"/>
                  </a:cxn>
                  <a:cxn ang="0">
                    <a:pos x="293" y="191"/>
                  </a:cxn>
                  <a:cxn ang="0">
                    <a:pos x="284" y="223"/>
                  </a:cxn>
                  <a:cxn ang="0">
                    <a:pos x="267" y="252"/>
                  </a:cxn>
                  <a:cxn ang="0">
                    <a:pos x="244" y="274"/>
                  </a:cxn>
                  <a:cxn ang="0">
                    <a:pos x="213" y="289"/>
                  </a:cxn>
                  <a:cxn ang="0">
                    <a:pos x="179" y="294"/>
                  </a:cxn>
                  <a:cxn ang="0">
                    <a:pos x="32" y="286"/>
                  </a:cxn>
                  <a:cxn ang="0">
                    <a:pos x="92" y="307"/>
                  </a:cxn>
                  <a:cxn ang="0">
                    <a:pos x="135" y="327"/>
                  </a:cxn>
                  <a:cxn ang="0">
                    <a:pos x="179" y="358"/>
                  </a:cxn>
                  <a:cxn ang="0">
                    <a:pos x="179" y="294"/>
                  </a:cxn>
                  <a:cxn ang="0">
                    <a:pos x="145" y="289"/>
                  </a:cxn>
                  <a:cxn ang="0">
                    <a:pos x="115" y="274"/>
                  </a:cxn>
                  <a:cxn ang="0">
                    <a:pos x="92" y="252"/>
                  </a:cxn>
                  <a:cxn ang="0">
                    <a:pos x="74" y="223"/>
                  </a:cxn>
                  <a:cxn ang="0">
                    <a:pos x="66" y="191"/>
                  </a:cxn>
                  <a:cxn ang="0">
                    <a:pos x="66" y="168"/>
                  </a:cxn>
                  <a:cxn ang="0">
                    <a:pos x="74" y="134"/>
                  </a:cxn>
                  <a:cxn ang="0">
                    <a:pos x="92" y="106"/>
                  </a:cxn>
                  <a:cxn ang="0">
                    <a:pos x="115" y="85"/>
                  </a:cxn>
                  <a:cxn ang="0">
                    <a:pos x="145" y="70"/>
                  </a:cxn>
                  <a:cxn ang="0">
                    <a:pos x="179" y="65"/>
                  </a:cxn>
                  <a:cxn ang="0">
                    <a:pos x="179" y="0"/>
                  </a:cxn>
                  <a:cxn ang="0">
                    <a:pos x="151" y="27"/>
                  </a:cxn>
                  <a:cxn ang="0">
                    <a:pos x="105" y="43"/>
                  </a:cxn>
                  <a:cxn ang="0">
                    <a:pos x="32" y="72"/>
                  </a:cxn>
                  <a:cxn ang="0">
                    <a:pos x="43" y="105"/>
                  </a:cxn>
                  <a:cxn ang="0">
                    <a:pos x="27" y="150"/>
                  </a:cxn>
                  <a:cxn ang="0">
                    <a:pos x="27" y="207"/>
                  </a:cxn>
                  <a:cxn ang="0">
                    <a:pos x="36" y="238"/>
                  </a:cxn>
                  <a:cxn ang="0">
                    <a:pos x="52" y="267"/>
                  </a:cxn>
                </a:cxnLst>
                <a:rect l="0" t="0" r="r" b="b"/>
                <a:pathLst>
                  <a:path w="359" h="358">
                    <a:moveTo>
                      <a:pt x="179" y="358"/>
                    </a:moveTo>
                    <a:lnTo>
                      <a:pt x="208" y="358"/>
                    </a:lnTo>
                    <a:lnTo>
                      <a:pt x="208" y="331"/>
                    </a:lnTo>
                    <a:lnTo>
                      <a:pt x="208" y="331"/>
                    </a:lnTo>
                    <a:lnTo>
                      <a:pt x="224" y="327"/>
                    </a:lnTo>
                    <a:lnTo>
                      <a:pt x="239" y="322"/>
                    </a:lnTo>
                    <a:lnTo>
                      <a:pt x="254" y="315"/>
                    </a:lnTo>
                    <a:lnTo>
                      <a:pt x="267" y="307"/>
                    </a:lnTo>
                    <a:lnTo>
                      <a:pt x="286" y="326"/>
                    </a:lnTo>
                    <a:lnTo>
                      <a:pt x="326" y="286"/>
                    </a:lnTo>
                    <a:lnTo>
                      <a:pt x="307" y="267"/>
                    </a:lnTo>
                    <a:lnTo>
                      <a:pt x="307" y="267"/>
                    </a:lnTo>
                    <a:lnTo>
                      <a:pt x="315" y="253"/>
                    </a:lnTo>
                    <a:lnTo>
                      <a:pt x="323" y="238"/>
                    </a:lnTo>
                    <a:lnTo>
                      <a:pt x="328" y="223"/>
                    </a:lnTo>
                    <a:lnTo>
                      <a:pt x="331" y="207"/>
                    </a:lnTo>
                    <a:lnTo>
                      <a:pt x="359" y="207"/>
                    </a:lnTo>
                    <a:lnTo>
                      <a:pt x="359" y="150"/>
                    </a:lnTo>
                    <a:lnTo>
                      <a:pt x="331" y="150"/>
                    </a:lnTo>
                    <a:lnTo>
                      <a:pt x="331" y="150"/>
                    </a:lnTo>
                    <a:lnTo>
                      <a:pt x="328" y="136"/>
                    </a:lnTo>
                    <a:lnTo>
                      <a:pt x="323" y="119"/>
                    </a:lnTo>
                    <a:lnTo>
                      <a:pt x="315" y="105"/>
                    </a:lnTo>
                    <a:lnTo>
                      <a:pt x="307" y="91"/>
                    </a:lnTo>
                    <a:lnTo>
                      <a:pt x="326" y="72"/>
                    </a:lnTo>
                    <a:lnTo>
                      <a:pt x="286" y="33"/>
                    </a:lnTo>
                    <a:lnTo>
                      <a:pt x="267" y="51"/>
                    </a:lnTo>
                    <a:lnTo>
                      <a:pt x="267" y="51"/>
                    </a:lnTo>
                    <a:lnTo>
                      <a:pt x="254" y="43"/>
                    </a:lnTo>
                    <a:lnTo>
                      <a:pt x="239" y="37"/>
                    </a:lnTo>
                    <a:lnTo>
                      <a:pt x="224" y="30"/>
                    </a:lnTo>
                    <a:lnTo>
                      <a:pt x="208" y="27"/>
                    </a:lnTo>
                    <a:lnTo>
                      <a:pt x="208" y="0"/>
                    </a:lnTo>
                    <a:lnTo>
                      <a:pt x="179" y="0"/>
                    </a:lnTo>
                    <a:lnTo>
                      <a:pt x="179" y="65"/>
                    </a:lnTo>
                    <a:lnTo>
                      <a:pt x="179" y="65"/>
                    </a:lnTo>
                    <a:lnTo>
                      <a:pt x="190" y="65"/>
                    </a:lnTo>
                    <a:lnTo>
                      <a:pt x="203" y="68"/>
                    </a:lnTo>
                    <a:lnTo>
                      <a:pt x="213" y="70"/>
                    </a:lnTo>
                    <a:lnTo>
                      <a:pt x="224" y="74"/>
                    </a:lnTo>
                    <a:lnTo>
                      <a:pt x="234" y="79"/>
                    </a:lnTo>
                    <a:lnTo>
                      <a:pt x="244" y="85"/>
                    </a:lnTo>
                    <a:lnTo>
                      <a:pt x="252" y="91"/>
                    </a:lnTo>
                    <a:lnTo>
                      <a:pt x="260" y="98"/>
                    </a:lnTo>
                    <a:lnTo>
                      <a:pt x="267" y="106"/>
                    </a:lnTo>
                    <a:lnTo>
                      <a:pt x="275" y="116"/>
                    </a:lnTo>
                    <a:lnTo>
                      <a:pt x="279" y="124"/>
                    </a:lnTo>
                    <a:lnTo>
                      <a:pt x="284" y="134"/>
                    </a:lnTo>
                    <a:lnTo>
                      <a:pt x="288" y="145"/>
                    </a:lnTo>
                    <a:lnTo>
                      <a:pt x="292" y="157"/>
                    </a:lnTo>
                    <a:lnTo>
                      <a:pt x="293" y="168"/>
                    </a:lnTo>
                    <a:lnTo>
                      <a:pt x="293" y="179"/>
                    </a:lnTo>
                    <a:lnTo>
                      <a:pt x="293" y="179"/>
                    </a:lnTo>
                    <a:lnTo>
                      <a:pt x="293" y="191"/>
                    </a:lnTo>
                    <a:lnTo>
                      <a:pt x="292" y="202"/>
                    </a:lnTo>
                    <a:lnTo>
                      <a:pt x="288" y="213"/>
                    </a:lnTo>
                    <a:lnTo>
                      <a:pt x="284" y="223"/>
                    </a:lnTo>
                    <a:lnTo>
                      <a:pt x="279" y="233"/>
                    </a:lnTo>
                    <a:lnTo>
                      <a:pt x="275" y="243"/>
                    </a:lnTo>
                    <a:lnTo>
                      <a:pt x="267" y="252"/>
                    </a:lnTo>
                    <a:lnTo>
                      <a:pt x="260" y="260"/>
                    </a:lnTo>
                    <a:lnTo>
                      <a:pt x="252" y="268"/>
                    </a:lnTo>
                    <a:lnTo>
                      <a:pt x="244" y="274"/>
                    </a:lnTo>
                    <a:lnTo>
                      <a:pt x="234" y="280"/>
                    </a:lnTo>
                    <a:lnTo>
                      <a:pt x="224" y="285"/>
                    </a:lnTo>
                    <a:lnTo>
                      <a:pt x="213" y="289"/>
                    </a:lnTo>
                    <a:lnTo>
                      <a:pt x="203" y="291"/>
                    </a:lnTo>
                    <a:lnTo>
                      <a:pt x="190" y="293"/>
                    </a:lnTo>
                    <a:lnTo>
                      <a:pt x="179" y="294"/>
                    </a:lnTo>
                    <a:lnTo>
                      <a:pt x="179" y="358"/>
                    </a:lnTo>
                    <a:close/>
                    <a:moveTo>
                      <a:pt x="52" y="267"/>
                    </a:moveTo>
                    <a:lnTo>
                      <a:pt x="32" y="286"/>
                    </a:lnTo>
                    <a:lnTo>
                      <a:pt x="73" y="326"/>
                    </a:lnTo>
                    <a:lnTo>
                      <a:pt x="92" y="307"/>
                    </a:lnTo>
                    <a:lnTo>
                      <a:pt x="92" y="307"/>
                    </a:lnTo>
                    <a:lnTo>
                      <a:pt x="105" y="315"/>
                    </a:lnTo>
                    <a:lnTo>
                      <a:pt x="120" y="322"/>
                    </a:lnTo>
                    <a:lnTo>
                      <a:pt x="135" y="327"/>
                    </a:lnTo>
                    <a:lnTo>
                      <a:pt x="151" y="331"/>
                    </a:lnTo>
                    <a:lnTo>
                      <a:pt x="151" y="358"/>
                    </a:lnTo>
                    <a:lnTo>
                      <a:pt x="179" y="358"/>
                    </a:lnTo>
                    <a:lnTo>
                      <a:pt x="179" y="294"/>
                    </a:lnTo>
                    <a:lnTo>
                      <a:pt x="179" y="294"/>
                    </a:lnTo>
                    <a:lnTo>
                      <a:pt x="179" y="294"/>
                    </a:lnTo>
                    <a:lnTo>
                      <a:pt x="168" y="293"/>
                    </a:lnTo>
                    <a:lnTo>
                      <a:pt x="156" y="291"/>
                    </a:lnTo>
                    <a:lnTo>
                      <a:pt x="145" y="289"/>
                    </a:lnTo>
                    <a:lnTo>
                      <a:pt x="135" y="285"/>
                    </a:lnTo>
                    <a:lnTo>
                      <a:pt x="125" y="280"/>
                    </a:lnTo>
                    <a:lnTo>
                      <a:pt x="115" y="274"/>
                    </a:lnTo>
                    <a:lnTo>
                      <a:pt x="106" y="268"/>
                    </a:lnTo>
                    <a:lnTo>
                      <a:pt x="99" y="260"/>
                    </a:lnTo>
                    <a:lnTo>
                      <a:pt x="92" y="252"/>
                    </a:lnTo>
                    <a:lnTo>
                      <a:pt x="84" y="243"/>
                    </a:lnTo>
                    <a:lnTo>
                      <a:pt x="79" y="233"/>
                    </a:lnTo>
                    <a:lnTo>
                      <a:pt x="74" y="223"/>
                    </a:lnTo>
                    <a:lnTo>
                      <a:pt x="71" y="213"/>
                    </a:lnTo>
                    <a:lnTo>
                      <a:pt x="67" y="202"/>
                    </a:lnTo>
                    <a:lnTo>
                      <a:pt x="66" y="191"/>
                    </a:lnTo>
                    <a:lnTo>
                      <a:pt x="64" y="179"/>
                    </a:lnTo>
                    <a:lnTo>
                      <a:pt x="64" y="179"/>
                    </a:lnTo>
                    <a:lnTo>
                      <a:pt x="66" y="168"/>
                    </a:lnTo>
                    <a:lnTo>
                      <a:pt x="67" y="157"/>
                    </a:lnTo>
                    <a:lnTo>
                      <a:pt x="71" y="145"/>
                    </a:lnTo>
                    <a:lnTo>
                      <a:pt x="74" y="134"/>
                    </a:lnTo>
                    <a:lnTo>
                      <a:pt x="79" y="124"/>
                    </a:lnTo>
                    <a:lnTo>
                      <a:pt x="84" y="116"/>
                    </a:lnTo>
                    <a:lnTo>
                      <a:pt x="92" y="106"/>
                    </a:lnTo>
                    <a:lnTo>
                      <a:pt x="99" y="98"/>
                    </a:lnTo>
                    <a:lnTo>
                      <a:pt x="106" y="91"/>
                    </a:lnTo>
                    <a:lnTo>
                      <a:pt x="115" y="85"/>
                    </a:lnTo>
                    <a:lnTo>
                      <a:pt x="125" y="79"/>
                    </a:lnTo>
                    <a:lnTo>
                      <a:pt x="135" y="74"/>
                    </a:lnTo>
                    <a:lnTo>
                      <a:pt x="145" y="70"/>
                    </a:lnTo>
                    <a:lnTo>
                      <a:pt x="156" y="68"/>
                    </a:lnTo>
                    <a:lnTo>
                      <a:pt x="168" y="65"/>
                    </a:lnTo>
                    <a:lnTo>
                      <a:pt x="179" y="65"/>
                    </a:lnTo>
                    <a:lnTo>
                      <a:pt x="179" y="65"/>
                    </a:lnTo>
                    <a:lnTo>
                      <a:pt x="179" y="65"/>
                    </a:lnTo>
                    <a:lnTo>
                      <a:pt x="179" y="0"/>
                    </a:lnTo>
                    <a:lnTo>
                      <a:pt x="151" y="0"/>
                    </a:lnTo>
                    <a:lnTo>
                      <a:pt x="151" y="27"/>
                    </a:lnTo>
                    <a:lnTo>
                      <a:pt x="151" y="27"/>
                    </a:lnTo>
                    <a:lnTo>
                      <a:pt x="135" y="30"/>
                    </a:lnTo>
                    <a:lnTo>
                      <a:pt x="120" y="37"/>
                    </a:lnTo>
                    <a:lnTo>
                      <a:pt x="105" y="43"/>
                    </a:lnTo>
                    <a:lnTo>
                      <a:pt x="92" y="51"/>
                    </a:lnTo>
                    <a:lnTo>
                      <a:pt x="73" y="33"/>
                    </a:lnTo>
                    <a:lnTo>
                      <a:pt x="32" y="72"/>
                    </a:lnTo>
                    <a:lnTo>
                      <a:pt x="52" y="91"/>
                    </a:lnTo>
                    <a:lnTo>
                      <a:pt x="52" y="91"/>
                    </a:lnTo>
                    <a:lnTo>
                      <a:pt x="43" y="105"/>
                    </a:lnTo>
                    <a:lnTo>
                      <a:pt x="36" y="119"/>
                    </a:lnTo>
                    <a:lnTo>
                      <a:pt x="31" y="136"/>
                    </a:lnTo>
                    <a:lnTo>
                      <a:pt x="27" y="150"/>
                    </a:lnTo>
                    <a:lnTo>
                      <a:pt x="0" y="150"/>
                    </a:lnTo>
                    <a:lnTo>
                      <a:pt x="0" y="207"/>
                    </a:lnTo>
                    <a:lnTo>
                      <a:pt x="27" y="207"/>
                    </a:lnTo>
                    <a:lnTo>
                      <a:pt x="27" y="207"/>
                    </a:lnTo>
                    <a:lnTo>
                      <a:pt x="31" y="223"/>
                    </a:lnTo>
                    <a:lnTo>
                      <a:pt x="36" y="238"/>
                    </a:lnTo>
                    <a:lnTo>
                      <a:pt x="43" y="253"/>
                    </a:lnTo>
                    <a:lnTo>
                      <a:pt x="52" y="267"/>
                    </a:lnTo>
                    <a:lnTo>
                      <a:pt x="52" y="267"/>
                    </a:lnTo>
                    <a:close/>
                  </a:path>
                </a:pathLst>
              </a:custGeom>
              <a:solidFill>
                <a:srgbClr val="2F8FD1"/>
              </a:solidFill>
              <a:ln w="9525">
                <a:noFill/>
                <a:round/>
                <a:headEnd/>
                <a:tailEnd/>
              </a:ln>
            </p:spPr>
            <p:txBody>
              <a:bodyPr vert="horz" wrap="square" lIns="68580" tIns="34290" rIns="68580" bIns="34290" numCol="1" anchor="t" anchorCtr="0" compatLnSpc="1">
                <a:prstTxWarp prst="textNoShape">
                  <a:avLst/>
                </a:prstTxWarp>
              </a:bodyPr>
              <a:lstStyle/>
              <a:p>
                <a:pPr>
                  <a:defRPr/>
                </a:pPr>
                <a:endParaRPr lang="en-US" sz="1350" b="1" dirty="0">
                  <a:solidFill>
                    <a:srgbClr val="E16D22"/>
                  </a:solidFill>
                  <a:latin typeface="Arial"/>
                </a:endParaRPr>
              </a:p>
            </p:txBody>
          </p:sp>
          <p:sp>
            <p:nvSpPr>
              <p:cNvPr id="57" name="Freeform 14"/>
              <p:cNvSpPr>
                <a:spLocks noEditPoints="1"/>
              </p:cNvSpPr>
              <p:nvPr/>
            </p:nvSpPr>
            <p:spPr bwMode="auto">
              <a:xfrm>
                <a:off x="3233717" y="2798775"/>
                <a:ext cx="182563" cy="182563"/>
              </a:xfrm>
              <a:custGeom>
                <a:avLst/>
                <a:gdLst/>
                <a:ahLst/>
                <a:cxnLst>
                  <a:cxn ang="0">
                    <a:pos x="131" y="20"/>
                  </a:cxn>
                  <a:cxn ang="0">
                    <a:pos x="152" y="6"/>
                  </a:cxn>
                  <a:cxn ang="0">
                    <a:pos x="183" y="21"/>
                  </a:cxn>
                  <a:cxn ang="0">
                    <a:pos x="179" y="42"/>
                  </a:cxn>
                  <a:cxn ang="0">
                    <a:pos x="198" y="64"/>
                  </a:cxn>
                  <a:cxn ang="0">
                    <a:pos x="219" y="64"/>
                  </a:cxn>
                  <a:cxn ang="0">
                    <a:pos x="230" y="97"/>
                  </a:cxn>
                  <a:cxn ang="0">
                    <a:pos x="213" y="109"/>
                  </a:cxn>
                  <a:cxn ang="0">
                    <a:pos x="210" y="137"/>
                  </a:cxn>
                  <a:cxn ang="0">
                    <a:pos x="225" y="152"/>
                  </a:cxn>
                  <a:cxn ang="0">
                    <a:pos x="210" y="183"/>
                  </a:cxn>
                  <a:cxn ang="0">
                    <a:pos x="189" y="179"/>
                  </a:cxn>
                  <a:cxn ang="0">
                    <a:pos x="167" y="198"/>
                  </a:cxn>
                  <a:cxn ang="0">
                    <a:pos x="167" y="220"/>
                  </a:cxn>
                  <a:cxn ang="0">
                    <a:pos x="135" y="230"/>
                  </a:cxn>
                  <a:cxn ang="0">
                    <a:pos x="123" y="213"/>
                  </a:cxn>
                  <a:cxn ang="0">
                    <a:pos x="115" y="163"/>
                  </a:cxn>
                  <a:cxn ang="0">
                    <a:pos x="136" y="158"/>
                  </a:cxn>
                  <a:cxn ang="0">
                    <a:pos x="153" y="144"/>
                  </a:cxn>
                  <a:cxn ang="0">
                    <a:pos x="161" y="131"/>
                  </a:cxn>
                  <a:cxn ang="0">
                    <a:pos x="161" y="103"/>
                  </a:cxn>
                  <a:cxn ang="0">
                    <a:pos x="147" y="80"/>
                  </a:cxn>
                  <a:cxn ang="0">
                    <a:pos x="130" y="71"/>
                  </a:cxn>
                  <a:cxn ang="0">
                    <a:pos x="115" y="19"/>
                  </a:cxn>
                  <a:cxn ang="0">
                    <a:pos x="11" y="167"/>
                  </a:cxn>
                  <a:cxn ang="0">
                    <a:pos x="1" y="135"/>
                  </a:cxn>
                  <a:cxn ang="0">
                    <a:pos x="19" y="123"/>
                  </a:cxn>
                  <a:cxn ang="0">
                    <a:pos x="20" y="94"/>
                  </a:cxn>
                  <a:cxn ang="0">
                    <a:pos x="5" y="79"/>
                  </a:cxn>
                  <a:cxn ang="0">
                    <a:pos x="21" y="48"/>
                  </a:cxn>
                  <a:cxn ang="0">
                    <a:pos x="42" y="52"/>
                  </a:cxn>
                  <a:cxn ang="0">
                    <a:pos x="63" y="34"/>
                  </a:cxn>
                  <a:cxn ang="0">
                    <a:pos x="63" y="12"/>
                  </a:cxn>
                  <a:cxn ang="0">
                    <a:pos x="97" y="1"/>
                  </a:cxn>
                  <a:cxn ang="0">
                    <a:pos x="109" y="19"/>
                  </a:cxn>
                  <a:cxn ang="0">
                    <a:pos x="115" y="68"/>
                  </a:cxn>
                  <a:cxn ang="0">
                    <a:pos x="94" y="73"/>
                  </a:cxn>
                  <a:cxn ang="0">
                    <a:pos x="78" y="88"/>
                  </a:cxn>
                  <a:cxn ang="0">
                    <a:pos x="71" y="100"/>
                  </a:cxn>
                  <a:cxn ang="0">
                    <a:pos x="71" y="129"/>
                  </a:cxn>
                  <a:cxn ang="0">
                    <a:pos x="84" y="151"/>
                  </a:cxn>
                  <a:cxn ang="0">
                    <a:pos x="100" y="161"/>
                  </a:cxn>
                  <a:cxn ang="0">
                    <a:pos x="115" y="213"/>
                  </a:cxn>
                  <a:cxn ang="0">
                    <a:pos x="84" y="208"/>
                  </a:cxn>
                  <a:cxn ang="0">
                    <a:pos x="68" y="221"/>
                  </a:cxn>
                  <a:cxn ang="0">
                    <a:pos x="40" y="203"/>
                  </a:cxn>
                  <a:cxn ang="0">
                    <a:pos x="45" y="183"/>
                  </a:cxn>
                  <a:cxn ang="0">
                    <a:pos x="29" y="160"/>
                  </a:cxn>
                </a:cxnLst>
                <a:rect l="0" t="0" r="r" b="b"/>
                <a:pathLst>
                  <a:path w="231" h="231">
                    <a:moveTo>
                      <a:pt x="115" y="19"/>
                    </a:moveTo>
                    <a:lnTo>
                      <a:pt x="115" y="19"/>
                    </a:lnTo>
                    <a:lnTo>
                      <a:pt x="131" y="20"/>
                    </a:lnTo>
                    <a:lnTo>
                      <a:pt x="146" y="24"/>
                    </a:lnTo>
                    <a:lnTo>
                      <a:pt x="152" y="6"/>
                    </a:lnTo>
                    <a:lnTo>
                      <a:pt x="152" y="6"/>
                    </a:lnTo>
                    <a:lnTo>
                      <a:pt x="163" y="10"/>
                    </a:lnTo>
                    <a:lnTo>
                      <a:pt x="173" y="15"/>
                    </a:lnTo>
                    <a:lnTo>
                      <a:pt x="183" y="21"/>
                    </a:lnTo>
                    <a:lnTo>
                      <a:pt x="192" y="29"/>
                    </a:lnTo>
                    <a:lnTo>
                      <a:pt x="179" y="42"/>
                    </a:lnTo>
                    <a:lnTo>
                      <a:pt x="179" y="42"/>
                    </a:lnTo>
                    <a:lnTo>
                      <a:pt x="187" y="48"/>
                    </a:lnTo>
                    <a:lnTo>
                      <a:pt x="193" y="56"/>
                    </a:lnTo>
                    <a:lnTo>
                      <a:pt x="198" y="64"/>
                    </a:lnTo>
                    <a:lnTo>
                      <a:pt x="203" y="72"/>
                    </a:lnTo>
                    <a:lnTo>
                      <a:pt x="219" y="64"/>
                    </a:lnTo>
                    <a:lnTo>
                      <a:pt x="219" y="64"/>
                    </a:lnTo>
                    <a:lnTo>
                      <a:pt x="224" y="74"/>
                    </a:lnTo>
                    <a:lnTo>
                      <a:pt x="228" y="85"/>
                    </a:lnTo>
                    <a:lnTo>
                      <a:pt x="230" y="97"/>
                    </a:lnTo>
                    <a:lnTo>
                      <a:pt x="231" y="108"/>
                    </a:lnTo>
                    <a:lnTo>
                      <a:pt x="213" y="109"/>
                    </a:lnTo>
                    <a:lnTo>
                      <a:pt x="213" y="109"/>
                    </a:lnTo>
                    <a:lnTo>
                      <a:pt x="213" y="119"/>
                    </a:lnTo>
                    <a:lnTo>
                      <a:pt x="213" y="127"/>
                    </a:lnTo>
                    <a:lnTo>
                      <a:pt x="210" y="137"/>
                    </a:lnTo>
                    <a:lnTo>
                      <a:pt x="208" y="147"/>
                    </a:lnTo>
                    <a:lnTo>
                      <a:pt x="225" y="152"/>
                    </a:lnTo>
                    <a:lnTo>
                      <a:pt x="225" y="152"/>
                    </a:lnTo>
                    <a:lnTo>
                      <a:pt x="221" y="163"/>
                    </a:lnTo>
                    <a:lnTo>
                      <a:pt x="217" y="173"/>
                    </a:lnTo>
                    <a:lnTo>
                      <a:pt x="210" y="183"/>
                    </a:lnTo>
                    <a:lnTo>
                      <a:pt x="203" y="192"/>
                    </a:lnTo>
                    <a:lnTo>
                      <a:pt x="189" y="179"/>
                    </a:lnTo>
                    <a:lnTo>
                      <a:pt x="189" y="179"/>
                    </a:lnTo>
                    <a:lnTo>
                      <a:pt x="183" y="187"/>
                    </a:lnTo>
                    <a:lnTo>
                      <a:pt x="176" y="193"/>
                    </a:lnTo>
                    <a:lnTo>
                      <a:pt x="167" y="198"/>
                    </a:lnTo>
                    <a:lnTo>
                      <a:pt x="160" y="203"/>
                    </a:lnTo>
                    <a:lnTo>
                      <a:pt x="167" y="220"/>
                    </a:lnTo>
                    <a:lnTo>
                      <a:pt x="167" y="220"/>
                    </a:lnTo>
                    <a:lnTo>
                      <a:pt x="157" y="224"/>
                    </a:lnTo>
                    <a:lnTo>
                      <a:pt x="146" y="228"/>
                    </a:lnTo>
                    <a:lnTo>
                      <a:pt x="135" y="230"/>
                    </a:lnTo>
                    <a:lnTo>
                      <a:pt x="124" y="231"/>
                    </a:lnTo>
                    <a:lnTo>
                      <a:pt x="123" y="213"/>
                    </a:lnTo>
                    <a:lnTo>
                      <a:pt x="123" y="213"/>
                    </a:lnTo>
                    <a:lnTo>
                      <a:pt x="115" y="213"/>
                    </a:lnTo>
                    <a:lnTo>
                      <a:pt x="115" y="163"/>
                    </a:lnTo>
                    <a:lnTo>
                      <a:pt x="115" y="163"/>
                    </a:lnTo>
                    <a:lnTo>
                      <a:pt x="123" y="162"/>
                    </a:lnTo>
                    <a:lnTo>
                      <a:pt x="130" y="161"/>
                    </a:lnTo>
                    <a:lnTo>
                      <a:pt x="136" y="158"/>
                    </a:lnTo>
                    <a:lnTo>
                      <a:pt x="144" y="155"/>
                    </a:lnTo>
                    <a:lnTo>
                      <a:pt x="149" y="150"/>
                    </a:lnTo>
                    <a:lnTo>
                      <a:pt x="153" y="144"/>
                    </a:lnTo>
                    <a:lnTo>
                      <a:pt x="157" y="137"/>
                    </a:lnTo>
                    <a:lnTo>
                      <a:pt x="161" y="131"/>
                    </a:lnTo>
                    <a:lnTo>
                      <a:pt x="161" y="131"/>
                    </a:lnTo>
                    <a:lnTo>
                      <a:pt x="162" y="121"/>
                    </a:lnTo>
                    <a:lnTo>
                      <a:pt x="162" y="113"/>
                    </a:lnTo>
                    <a:lnTo>
                      <a:pt x="161" y="103"/>
                    </a:lnTo>
                    <a:lnTo>
                      <a:pt x="158" y="94"/>
                    </a:lnTo>
                    <a:lnTo>
                      <a:pt x="153" y="87"/>
                    </a:lnTo>
                    <a:lnTo>
                      <a:pt x="147" y="80"/>
                    </a:lnTo>
                    <a:lnTo>
                      <a:pt x="140" y="74"/>
                    </a:lnTo>
                    <a:lnTo>
                      <a:pt x="130" y="71"/>
                    </a:lnTo>
                    <a:lnTo>
                      <a:pt x="130" y="71"/>
                    </a:lnTo>
                    <a:lnTo>
                      <a:pt x="123" y="69"/>
                    </a:lnTo>
                    <a:lnTo>
                      <a:pt x="115" y="68"/>
                    </a:lnTo>
                    <a:lnTo>
                      <a:pt x="115" y="19"/>
                    </a:lnTo>
                    <a:close/>
                    <a:moveTo>
                      <a:pt x="29" y="160"/>
                    </a:moveTo>
                    <a:lnTo>
                      <a:pt x="11" y="167"/>
                    </a:lnTo>
                    <a:lnTo>
                      <a:pt x="11" y="167"/>
                    </a:lnTo>
                    <a:lnTo>
                      <a:pt x="8" y="157"/>
                    </a:lnTo>
                    <a:lnTo>
                      <a:pt x="4" y="146"/>
                    </a:lnTo>
                    <a:lnTo>
                      <a:pt x="1" y="135"/>
                    </a:lnTo>
                    <a:lnTo>
                      <a:pt x="0" y="124"/>
                    </a:lnTo>
                    <a:lnTo>
                      <a:pt x="19" y="123"/>
                    </a:lnTo>
                    <a:lnTo>
                      <a:pt x="19" y="123"/>
                    </a:lnTo>
                    <a:lnTo>
                      <a:pt x="17" y="114"/>
                    </a:lnTo>
                    <a:lnTo>
                      <a:pt x="19" y="104"/>
                    </a:lnTo>
                    <a:lnTo>
                      <a:pt x="20" y="94"/>
                    </a:lnTo>
                    <a:lnTo>
                      <a:pt x="24" y="85"/>
                    </a:lnTo>
                    <a:lnTo>
                      <a:pt x="5" y="79"/>
                    </a:lnTo>
                    <a:lnTo>
                      <a:pt x="5" y="79"/>
                    </a:lnTo>
                    <a:lnTo>
                      <a:pt x="10" y="68"/>
                    </a:lnTo>
                    <a:lnTo>
                      <a:pt x="15" y="58"/>
                    </a:lnTo>
                    <a:lnTo>
                      <a:pt x="21" y="48"/>
                    </a:lnTo>
                    <a:lnTo>
                      <a:pt x="29" y="40"/>
                    </a:lnTo>
                    <a:lnTo>
                      <a:pt x="42" y="52"/>
                    </a:lnTo>
                    <a:lnTo>
                      <a:pt x="42" y="52"/>
                    </a:lnTo>
                    <a:lnTo>
                      <a:pt x="48" y="45"/>
                    </a:lnTo>
                    <a:lnTo>
                      <a:pt x="56" y="38"/>
                    </a:lnTo>
                    <a:lnTo>
                      <a:pt x="63" y="34"/>
                    </a:lnTo>
                    <a:lnTo>
                      <a:pt x="72" y="29"/>
                    </a:lnTo>
                    <a:lnTo>
                      <a:pt x="63" y="12"/>
                    </a:lnTo>
                    <a:lnTo>
                      <a:pt x="63" y="12"/>
                    </a:lnTo>
                    <a:lnTo>
                      <a:pt x="74" y="8"/>
                    </a:lnTo>
                    <a:lnTo>
                      <a:pt x="85" y="4"/>
                    </a:lnTo>
                    <a:lnTo>
                      <a:pt x="97" y="1"/>
                    </a:lnTo>
                    <a:lnTo>
                      <a:pt x="108" y="0"/>
                    </a:lnTo>
                    <a:lnTo>
                      <a:pt x="109" y="19"/>
                    </a:lnTo>
                    <a:lnTo>
                      <a:pt x="109" y="19"/>
                    </a:lnTo>
                    <a:lnTo>
                      <a:pt x="115" y="19"/>
                    </a:lnTo>
                    <a:lnTo>
                      <a:pt x="115" y="68"/>
                    </a:lnTo>
                    <a:lnTo>
                      <a:pt x="115" y="68"/>
                    </a:lnTo>
                    <a:lnTo>
                      <a:pt x="108" y="69"/>
                    </a:lnTo>
                    <a:lnTo>
                      <a:pt x="102" y="71"/>
                    </a:lnTo>
                    <a:lnTo>
                      <a:pt x="94" y="73"/>
                    </a:lnTo>
                    <a:lnTo>
                      <a:pt x="88" y="77"/>
                    </a:lnTo>
                    <a:lnTo>
                      <a:pt x="83" y="82"/>
                    </a:lnTo>
                    <a:lnTo>
                      <a:pt x="78" y="88"/>
                    </a:lnTo>
                    <a:lnTo>
                      <a:pt x="74" y="94"/>
                    </a:lnTo>
                    <a:lnTo>
                      <a:pt x="71" y="100"/>
                    </a:lnTo>
                    <a:lnTo>
                      <a:pt x="71" y="100"/>
                    </a:lnTo>
                    <a:lnTo>
                      <a:pt x="68" y="110"/>
                    </a:lnTo>
                    <a:lnTo>
                      <a:pt x="68" y="120"/>
                    </a:lnTo>
                    <a:lnTo>
                      <a:pt x="71" y="129"/>
                    </a:lnTo>
                    <a:lnTo>
                      <a:pt x="73" y="137"/>
                    </a:lnTo>
                    <a:lnTo>
                      <a:pt x="78" y="145"/>
                    </a:lnTo>
                    <a:lnTo>
                      <a:pt x="84" y="151"/>
                    </a:lnTo>
                    <a:lnTo>
                      <a:pt x="92" y="157"/>
                    </a:lnTo>
                    <a:lnTo>
                      <a:pt x="100" y="161"/>
                    </a:lnTo>
                    <a:lnTo>
                      <a:pt x="100" y="161"/>
                    </a:lnTo>
                    <a:lnTo>
                      <a:pt x="108" y="162"/>
                    </a:lnTo>
                    <a:lnTo>
                      <a:pt x="115" y="163"/>
                    </a:lnTo>
                    <a:lnTo>
                      <a:pt x="115" y="213"/>
                    </a:lnTo>
                    <a:lnTo>
                      <a:pt x="115" y="213"/>
                    </a:lnTo>
                    <a:lnTo>
                      <a:pt x="100" y="212"/>
                    </a:lnTo>
                    <a:lnTo>
                      <a:pt x="84" y="208"/>
                    </a:lnTo>
                    <a:lnTo>
                      <a:pt x="79" y="226"/>
                    </a:lnTo>
                    <a:lnTo>
                      <a:pt x="79" y="226"/>
                    </a:lnTo>
                    <a:lnTo>
                      <a:pt x="68" y="221"/>
                    </a:lnTo>
                    <a:lnTo>
                      <a:pt x="58" y="216"/>
                    </a:lnTo>
                    <a:lnTo>
                      <a:pt x="48" y="210"/>
                    </a:lnTo>
                    <a:lnTo>
                      <a:pt x="40" y="203"/>
                    </a:lnTo>
                    <a:lnTo>
                      <a:pt x="52" y="189"/>
                    </a:lnTo>
                    <a:lnTo>
                      <a:pt x="52" y="189"/>
                    </a:lnTo>
                    <a:lnTo>
                      <a:pt x="45" y="183"/>
                    </a:lnTo>
                    <a:lnTo>
                      <a:pt x="38" y="176"/>
                    </a:lnTo>
                    <a:lnTo>
                      <a:pt x="34" y="168"/>
                    </a:lnTo>
                    <a:lnTo>
                      <a:pt x="29" y="160"/>
                    </a:lnTo>
                    <a:lnTo>
                      <a:pt x="29" y="160"/>
                    </a:lnTo>
                    <a:close/>
                  </a:path>
                </a:pathLst>
              </a:custGeom>
              <a:solidFill>
                <a:srgbClr val="2F8FD1"/>
              </a:solidFill>
              <a:ln w="9525">
                <a:noFill/>
                <a:round/>
                <a:headEnd/>
                <a:tailEnd/>
              </a:ln>
            </p:spPr>
            <p:txBody>
              <a:bodyPr vert="horz" wrap="square" lIns="68580" tIns="34290" rIns="68580" bIns="34290" numCol="1" anchor="t" anchorCtr="0" compatLnSpc="1">
                <a:prstTxWarp prst="textNoShape">
                  <a:avLst/>
                </a:prstTxWarp>
              </a:bodyPr>
              <a:lstStyle/>
              <a:p>
                <a:pPr>
                  <a:defRPr/>
                </a:pPr>
                <a:endParaRPr lang="en-US" sz="1350" b="1" dirty="0">
                  <a:solidFill>
                    <a:srgbClr val="E16D22"/>
                  </a:solidFill>
                  <a:latin typeface="Arial"/>
                </a:endParaRPr>
              </a:p>
            </p:txBody>
          </p:sp>
          <p:sp>
            <p:nvSpPr>
              <p:cNvPr id="58" name="Freeform 15"/>
              <p:cNvSpPr>
                <a:spLocks noEditPoints="1"/>
              </p:cNvSpPr>
              <p:nvPr/>
            </p:nvSpPr>
            <p:spPr bwMode="auto">
              <a:xfrm>
                <a:off x="3228955" y="2589225"/>
                <a:ext cx="190500" cy="190500"/>
              </a:xfrm>
              <a:custGeom>
                <a:avLst/>
                <a:gdLst/>
                <a:ahLst/>
                <a:cxnLst>
                  <a:cxn ang="0">
                    <a:pos x="131" y="0"/>
                  </a:cxn>
                  <a:cxn ang="0">
                    <a:pos x="170" y="10"/>
                  </a:cxn>
                  <a:cxn ang="0">
                    <a:pos x="163" y="47"/>
                  </a:cxn>
                  <a:cxn ang="0">
                    <a:pos x="186" y="65"/>
                  </a:cxn>
                  <a:cxn ang="0">
                    <a:pos x="222" y="53"/>
                  </a:cxn>
                  <a:cxn ang="0">
                    <a:pos x="234" y="76"/>
                  </a:cxn>
                  <a:cxn ang="0">
                    <a:pos x="204" y="107"/>
                  </a:cxn>
                  <a:cxn ang="0">
                    <a:pos x="205" y="127"/>
                  </a:cxn>
                  <a:cxn ang="0">
                    <a:pos x="236" y="157"/>
                  </a:cxn>
                  <a:cxn ang="0">
                    <a:pos x="225" y="180"/>
                  </a:cxn>
                  <a:cxn ang="0">
                    <a:pos x="182" y="178"/>
                  </a:cxn>
                  <a:cxn ang="0">
                    <a:pos x="168" y="190"/>
                  </a:cxn>
                  <a:cxn ang="0">
                    <a:pos x="151" y="199"/>
                  </a:cxn>
                  <a:cxn ang="0">
                    <a:pos x="154" y="236"/>
                  </a:cxn>
                  <a:cxn ang="0">
                    <a:pos x="121" y="240"/>
                  </a:cxn>
                  <a:cxn ang="0">
                    <a:pos x="134" y="189"/>
                  </a:cxn>
                  <a:cxn ang="0">
                    <a:pos x="158" y="179"/>
                  </a:cxn>
                  <a:cxn ang="0">
                    <a:pos x="184" y="148"/>
                  </a:cxn>
                  <a:cxn ang="0">
                    <a:pos x="191" y="109"/>
                  </a:cxn>
                  <a:cxn ang="0">
                    <a:pos x="182" y="85"/>
                  </a:cxn>
                  <a:cxn ang="0">
                    <a:pos x="160" y="62"/>
                  </a:cxn>
                  <a:cxn ang="0">
                    <a:pos x="131" y="50"/>
                  </a:cxn>
                  <a:cxn ang="0">
                    <a:pos x="121" y="34"/>
                  </a:cxn>
                  <a:cxn ang="0">
                    <a:pos x="121" y="240"/>
                  </a:cxn>
                  <a:cxn ang="0">
                    <a:pos x="114" y="204"/>
                  </a:cxn>
                  <a:cxn ang="0">
                    <a:pos x="95" y="200"/>
                  </a:cxn>
                  <a:cxn ang="0">
                    <a:pos x="60" y="224"/>
                  </a:cxn>
                  <a:cxn ang="0">
                    <a:pos x="39" y="208"/>
                  </a:cxn>
                  <a:cxn ang="0">
                    <a:pos x="51" y="167"/>
                  </a:cxn>
                  <a:cxn ang="0">
                    <a:pos x="42" y="149"/>
                  </a:cxn>
                  <a:cxn ang="0">
                    <a:pos x="37" y="131"/>
                  </a:cxn>
                  <a:cxn ang="0">
                    <a:pos x="0" y="122"/>
                  </a:cxn>
                  <a:cxn ang="0">
                    <a:pos x="6" y="83"/>
                  </a:cxn>
                  <a:cxn ang="0">
                    <a:pos x="43" y="85"/>
                  </a:cxn>
                  <a:cxn ang="0">
                    <a:pos x="60" y="62"/>
                  </a:cxn>
                  <a:cxn ang="0">
                    <a:pos x="42" y="27"/>
                  </a:cxn>
                  <a:cxn ang="0">
                    <a:pos x="78" y="7"/>
                  </a:cxn>
                  <a:cxn ang="0">
                    <a:pos x="105" y="37"/>
                  </a:cxn>
                  <a:cxn ang="0">
                    <a:pos x="121" y="49"/>
                  </a:cxn>
                  <a:cxn ang="0">
                    <a:pos x="95" y="54"/>
                  </a:cxn>
                  <a:cxn ang="0">
                    <a:pos x="63" y="79"/>
                  </a:cxn>
                  <a:cxn ang="0">
                    <a:pos x="51" y="117"/>
                  </a:cxn>
                  <a:cxn ang="0">
                    <a:pos x="55" y="144"/>
                  </a:cxn>
                  <a:cxn ang="0">
                    <a:pos x="73" y="172"/>
                  </a:cxn>
                  <a:cxn ang="0">
                    <a:pos x="100" y="186"/>
                  </a:cxn>
                  <a:cxn ang="0">
                    <a:pos x="121" y="240"/>
                  </a:cxn>
                </a:cxnLst>
                <a:rect l="0" t="0" r="r" b="b"/>
                <a:pathLst>
                  <a:path w="240" h="240">
                    <a:moveTo>
                      <a:pt x="128" y="36"/>
                    </a:moveTo>
                    <a:lnTo>
                      <a:pt x="131" y="0"/>
                    </a:lnTo>
                    <a:lnTo>
                      <a:pt x="131" y="0"/>
                    </a:lnTo>
                    <a:lnTo>
                      <a:pt x="145" y="1"/>
                    </a:lnTo>
                    <a:lnTo>
                      <a:pt x="157" y="5"/>
                    </a:lnTo>
                    <a:lnTo>
                      <a:pt x="170" y="10"/>
                    </a:lnTo>
                    <a:lnTo>
                      <a:pt x="182" y="16"/>
                    </a:lnTo>
                    <a:lnTo>
                      <a:pt x="163" y="47"/>
                    </a:lnTo>
                    <a:lnTo>
                      <a:pt x="163" y="47"/>
                    </a:lnTo>
                    <a:lnTo>
                      <a:pt x="172" y="52"/>
                    </a:lnTo>
                    <a:lnTo>
                      <a:pt x="178" y="58"/>
                    </a:lnTo>
                    <a:lnTo>
                      <a:pt x="186" y="65"/>
                    </a:lnTo>
                    <a:lnTo>
                      <a:pt x="191" y="73"/>
                    </a:lnTo>
                    <a:lnTo>
                      <a:pt x="222" y="53"/>
                    </a:lnTo>
                    <a:lnTo>
                      <a:pt x="222" y="53"/>
                    </a:lnTo>
                    <a:lnTo>
                      <a:pt x="228" y="64"/>
                    </a:lnTo>
                    <a:lnTo>
                      <a:pt x="234" y="76"/>
                    </a:lnTo>
                    <a:lnTo>
                      <a:pt x="234" y="76"/>
                    </a:lnTo>
                    <a:lnTo>
                      <a:pt x="238" y="90"/>
                    </a:lnTo>
                    <a:lnTo>
                      <a:pt x="240" y="102"/>
                    </a:lnTo>
                    <a:lnTo>
                      <a:pt x="204" y="107"/>
                    </a:lnTo>
                    <a:lnTo>
                      <a:pt x="204" y="107"/>
                    </a:lnTo>
                    <a:lnTo>
                      <a:pt x="205" y="117"/>
                    </a:lnTo>
                    <a:lnTo>
                      <a:pt x="205" y="127"/>
                    </a:lnTo>
                    <a:lnTo>
                      <a:pt x="204" y="136"/>
                    </a:lnTo>
                    <a:lnTo>
                      <a:pt x="202" y="146"/>
                    </a:lnTo>
                    <a:lnTo>
                      <a:pt x="236" y="157"/>
                    </a:lnTo>
                    <a:lnTo>
                      <a:pt x="236" y="157"/>
                    </a:lnTo>
                    <a:lnTo>
                      <a:pt x="231" y="169"/>
                    </a:lnTo>
                    <a:lnTo>
                      <a:pt x="225" y="180"/>
                    </a:lnTo>
                    <a:lnTo>
                      <a:pt x="218" y="193"/>
                    </a:lnTo>
                    <a:lnTo>
                      <a:pt x="208" y="203"/>
                    </a:lnTo>
                    <a:lnTo>
                      <a:pt x="182" y="178"/>
                    </a:lnTo>
                    <a:lnTo>
                      <a:pt x="182" y="178"/>
                    </a:lnTo>
                    <a:lnTo>
                      <a:pt x="176" y="184"/>
                    </a:lnTo>
                    <a:lnTo>
                      <a:pt x="168" y="190"/>
                    </a:lnTo>
                    <a:lnTo>
                      <a:pt x="160" y="195"/>
                    </a:lnTo>
                    <a:lnTo>
                      <a:pt x="151" y="199"/>
                    </a:lnTo>
                    <a:lnTo>
                      <a:pt x="151" y="199"/>
                    </a:lnTo>
                    <a:lnTo>
                      <a:pt x="163" y="232"/>
                    </a:lnTo>
                    <a:lnTo>
                      <a:pt x="163" y="232"/>
                    </a:lnTo>
                    <a:lnTo>
                      <a:pt x="154" y="236"/>
                    </a:lnTo>
                    <a:lnTo>
                      <a:pt x="142" y="238"/>
                    </a:lnTo>
                    <a:lnTo>
                      <a:pt x="131" y="240"/>
                    </a:lnTo>
                    <a:lnTo>
                      <a:pt x="121" y="240"/>
                    </a:lnTo>
                    <a:lnTo>
                      <a:pt x="121" y="190"/>
                    </a:lnTo>
                    <a:lnTo>
                      <a:pt x="121" y="190"/>
                    </a:lnTo>
                    <a:lnTo>
                      <a:pt x="134" y="189"/>
                    </a:lnTo>
                    <a:lnTo>
                      <a:pt x="146" y="185"/>
                    </a:lnTo>
                    <a:lnTo>
                      <a:pt x="146" y="185"/>
                    </a:lnTo>
                    <a:lnTo>
                      <a:pt x="158" y="179"/>
                    </a:lnTo>
                    <a:lnTo>
                      <a:pt x="170" y="170"/>
                    </a:lnTo>
                    <a:lnTo>
                      <a:pt x="178" y="161"/>
                    </a:lnTo>
                    <a:lnTo>
                      <a:pt x="184" y="148"/>
                    </a:lnTo>
                    <a:lnTo>
                      <a:pt x="189" y="136"/>
                    </a:lnTo>
                    <a:lnTo>
                      <a:pt x="191" y="122"/>
                    </a:lnTo>
                    <a:lnTo>
                      <a:pt x="191" y="109"/>
                    </a:lnTo>
                    <a:lnTo>
                      <a:pt x="187" y="95"/>
                    </a:lnTo>
                    <a:lnTo>
                      <a:pt x="187" y="95"/>
                    </a:lnTo>
                    <a:lnTo>
                      <a:pt x="182" y="85"/>
                    </a:lnTo>
                    <a:lnTo>
                      <a:pt x="176" y="75"/>
                    </a:lnTo>
                    <a:lnTo>
                      <a:pt x="168" y="68"/>
                    </a:lnTo>
                    <a:lnTo>
                      <a:pt x="160" y="62"/>
                    </a:lnTo>
                    <a:lnTo>
                      <a:pt x="151" y="57"/>
                    </a:lnTo>
                    <a:lnTo>
                      <a:pt x="141" y="53"/>
                    </a:lnTo>
                    <a:lnTo>
                      <a:pt x="131" y="50"/>
                    </a:lnTo>
                    <a:lnTo>
                      <a:pt x="121" y="49"/>
                    </a:lnTo>
                    <a:lnTo>
                      <a:pt x="121" y="34"/>
                    </a:lnTo>
                    <a:lnTo>
                      <a:pt x="121" y="34"/>
                    </a:lnTo>
                    <a:lnTo>
                      <a:pt x="128" y="36"/>
                    </a:lnTo>
                    <a:lnTo>
                      <a:pt x="128" y="36"/>
                    </a:lnTo>
                    <a:close/>
                    <a:moveTo>
                      <a:pt x="121" y="240"/>
                    </a:moveTo>
                    <a:lnTo>
                      <a:pt x="121" y="240"/>
                    </a:lnTo>
                    <a:lnTo>
                      <a:pt x="110" y="240"/>
                    </a:lnTo>
                    <a:lnTo>
                      <a:pt x="114" y="204"/>
                    </a:lnTo>
                    <a:lnTo>
                      <a:pt x="114" y="204"/>
                    </a:lnTo>
                    <a:lnTo>
                      <a:pt x="104" y="203"/>
                    </a:lnTo>
                    <a:lnTo>
                      <a:pt x="95" y="200"/>
                    </a:lnTo>
                    <a:lnTo>
                      <a:pt x="87" y="196"/>
                    </a:lnTo>
                    <a:lnTo>
                      <a:pt x="78" y="193"/>
                    </a:lnTo>
                    <a:lnTo>
                      <a:pt x="60" y="224"/>
                    </a:lnTo>
                    <a:lnTo>
                      <a:pt x="60" y="224"/>
                    </a:lnTo>
                    <a:lnTo>
                      <a:pt x="48" y="216"/>
                    </a:lnTo>
                    <a:lnTo>
                      <a:pt x="39" y="208"/>
                    </a:lnTo>
                    <a:lnTo>
                      <a:pt x="29" y="198"/>
                    </a:lnTo>
                    <a:lnTo>
                      <a:pt x="20" y="186"/>
                    </a:lnTo>
                    <a:lnTo>
                      <a:pt x="51" y="167"/>
                    </a:lnTo>
                    <a:lnTo>
                      <a:pt x="51" y="167"/>
                    </a:lnTo>
                    <a:lnTo>
                      <a:pt x="46" y="158"/>
                    </a:lnTo>
                    <a:lnTo>
                      <a:pt x="42" y="149"/>
                    </a:lnTo>
                    <a:lnTo>
                      <a:pt x="42" y="149"/>
                    </a:lnTo>
                    <a:lnTo>
                      <a:pt x="39" y="141"/>
                    </a:lnTo>
                    <a:lnTo>
                      <a:pt x="37" y="131"/>
                    </a:lnTo>
                    <a:lnTo>
                      <a:pt x="1" y="137"/>
                    </a:lnTo>
                    <a:lnTo>
                      <a:pt x="1" y="137"/>
                    </a:lnTo>
                    <a:lnTo>
                      <a:pt x="0" y="122"/>
                    </a:lnTo>
                    <a:lnTo>
                      <a:pt x="0" y="109"/>
                    </a:lnTo>
                    <a:lnTo>
                      <a:pt x="3" y="96"/>
                    </a:lnTo>
                    <a:lnTo>
                      <a:pt x="6" y="83"/>
                    </a:lnTo>
                    <a:lnTo>
                      <a:pt x="40" y="94"/>
                    </a:lnTo>
                    <a:lnTo>
                      <a:pt x="40" y="94"/>
                    </a:lnTo>
                    <a:lnTo>
                      <a:pt x="43" y="85"/>
                    </a:lnTo>
                    <a:lnTo>
                      <a:pt x="48" y="76"/>
                    </a:lnTo>
                    <a:lnTo>
                      <a:pt x="53" y="69"/>
                    </a:lnTo>
                    <a:lnTo>
                      <a:pt x="60" y="62"/>
                    </a:lnTo>
                    <a:lnTo>
                      <a:pt x="34" y="37"/>
                    </a:lnTo>
                    <a:lnTo>
                      <a:pt x="34" y="37"/>
                    </a:lnTo>
                    <a:lnTo>
                      <a:pt x="42" y="27"/>
                    </a:lnTo>
                    <a:lnTo>
                      <a:pt x="53" y="20"/>
                    </a:lnTo>
                    <a:lnTo>
                      <a:pt x="64" y="12"/>
                    </a:lnTo>
                    <a:lnTo>
                      <a:pt x="78" y="7"/>
                    </a:lnTo>
                    <a:lnTo>
                      <a:pt x="90" y="41"/>
                    </a:lnTo>
                    <a:lnTo>
                      <a:pt x="90" y="41"/>
                    </a:lnTo>
                    <a:lnTo>
                      <a:pt x="105" y="37"/>
                    </a:lnTo>
                    <a:lnTo>
                      <a:pt x="121" y="34"/>
                    </a:lnTo>
                    <a:lnTo>
                      <a:pt x="121" y="49"/>
                    </a:lnTo>
                    <a:lnTo>
                      <a:pt x="121" y="49"/>
                    </a:lnTo>
                    <a:lnTo>
                      <a:pt x="108" y="50"/>
                    </a:lnTo>
                    <a:lnTo>
                      <a:pt x="95" y="54"/>
                    </a:lnTo>
                    <a:lnTo>
                      <a:pt x="95" y="54"/>
                    </a:lnTo>
                    <a:lnTo>
                      <a:pt x="83" y="60"/>
                    </a:lnTo>
                    <a:lnTo>
                      <a:pt x="72" y="69"/>
                    </a:lnTo>
                    <a:lnTo>
                      <a:pt x="63" y="79"/>
                    </a:lnTo>
                    <a:lnTo>
                      <a:pt x="57" y="91"/>
                    </a:lnTo>
                    <a:lnTo>
                      <a:pt x="52" y="104"/>
                    </a:lnTo>
                    <a:lnTo>
                      <a:pt x="51" y="117"/>
                    </a:lnTo>
                    <a:lnTo>
                      <a:pt x="51" y="131"/>
                    </a:lnTo>
                    <a:lnTo>
                      <a:pt x="55" y="144"/>
                    </a:lnTo>
                    <a:lnTo>
                      <a:pt x="55" y="144"/>
                    </a:lnTo>
                    <a:lnTo>
                      <a:pt x="60" y="154"/>
                    </a:lnTo>
                    <a:lnTo>
                      <a:pt x="66" y="163"/>
                    </a:lnTo>
                    <a:lnTo>
                      <a:pt x="73" y="172"/>
                    </a:lnTo>
                    <a:lnTo>
                      <a:pt x="82" y="178"/>
                    </a:lnTo>
                    <a:lnTo>
                      <a:pt x="90" y="183"/>
                    </a:lnTo>
                    <a:lnTo>
                      <a:pt x="100" y="186"/>
                    </a:lnTo>
                    <a:lnTo>
                      <a:pt x="110" y="189"/>
                    </a:lnTo>
                    <a:lnTo>
                      <a:pt x="121" y="190"/>
                    </a:lnTo>
                    <a:lnTo>
                      <a:pt x="121" y="240"/>
                    </a:lnTo>
                    <a:close/>
                  </a:path>
                </a:pathLst>
              </a:custGeom>
              <a:solidFill>
                <a:srgbClr val="2F8FD1"/>
              </a:solidFill>
              <a:ln w="9525">
                <a:noFill/>
                <a:round/>
                <a:headEnd/>
                <a:tailEnd/>
              </a:ln>
            </p:spPr>
            <p:txBody>
              <a:bodyPr vert="horz" wrap="square" lIns="68580" tIns="34290" rIns="68580" bIns="34290" numCol="1" anchor="t" anchorCtr="0" compatLnSpc="1">
                <a:prstTxWarp prst="textNoShape">
                  <a:avLst/>
                </a:prstTxWarp>
              </a:bodyPr>
              <a:lstStyle/>
              <a:p>
                <a:pPr>
                  <a:defRPr/>
                </a:pPr>
                <a:endParaRPr lang="en-US" sz="1350" b="1">
                  <a:solidFill>
                    <a:srgbClr val="E16D22"/>
                  </a:solidFill>
                  <a:latin typeface="Arial"/>
                </a:endParaRPr>
              </a:p>
            </p:txBody>
          </p:sp>
        </p:grpSp>
      </p:grpSp>
      <p:sp>
        <p:nvSpPr>
          <p:cNvPr id="44" name="Title 1">
            <a:extLst>
              <a:ext uri="{FF2B5EF4-FFF2-40B4-BE49-F238E27FC236}">
                <a16:creationId xmlns:a16="http://schemas.microsoft.com/office/drawing/2014/main" id="{A338031B-C3D7-479E-A423-BB14120D533C}"/>
              </a:ext>
            </a:extLst>
          </p:cNvPr>
          <p:cNvSpPr txBox="1">
            <a:spLocks/>
          </p:cNvSpPr>
          <p:nvPr/>
        </p:nvSpPr>
        <p:spPr>
          <a:xfrm>
            <a:off x="1412649" y="1133746"/>
            <a:ext cx="4293477" cy="600164"/>
          </a:xfrm>
          <a:prstGeom prst="rect">
            <a:avLst/>
          </a:prstGeom>
        </p:spPr>
        <p:txBody>
          <a:bodyPr vert="horz" lIns="0" tIns="27000" rIns="0" bIns="0" rtlCol="0" anchor="t" anchorCtr="0">
            <a:noAutofit/>
          </a:bodyPr>
          <a:lstStyle>
            <a:lvl1pPr algn="l" defTabSz="914400" rtl="0" eaLnBrk="1" latinLnBrk="0" hangingPunct="1">
              <a:spcBef>
                <a:spcPct val="0"/>
              </a:spcBef>
              <a:buNone/>
              <a:defRPr sz="2600" b="1" kern="1200">
                <a:solidFill>
                  <a:schemeClr val="tx1"/>
                </a:solidFill>
                <a:latin typeface="Arial" pitchFamily="34" charset="0"/>
                <a:ea typeface="+mj-ea"/>
                <a:cs typeface="Arial" pitchFamily="34" charset="0"/>
              </a:defRPr>
            </a:lvl1pPr>
          </a:lstStyle>
          <a:p>
            <a:pPr>
              <a:defRPr/>
            </a:pPr>
            <a:r>
              <a:rPr lang="en-GB" sz="1950" dirty="0">
                <a:solidFill>
                  <a:srgbClr val="2F8FD1"/>
                </a:solidFill>
              </a:rPr>
              <a:t>How do apprenticeships compare to full time university?</a:t>
            </a:r>
          </a:p>
        </p:txBody>
      </p:sp>
      <p:sp>
        <p:nvSpPr>
          <p:cNvPr id="5" name="Right Brace 4">
            <a:extLst>
              <a:ext uri="{FF2B5EF4-FFF2-40B4-BE49-F238E27FC236}">
                <a16:creationId xmlns:a16="http://schemas.microsoft.com/office/drawing/2014/main" id="{865B5ADC-6712-4148-9C63-92DF9A8398AD}"/>
              </a:ext>
            </a:extLst>
          </p:cNvPr>
          <p:cNvSpPr/>
          <p:nvPr/>
        </p:nvSpPr>
        <p:spPr>
          <a:xfrm rot="5400000">
            <a:off x="5346948" y="2931601"/>
            <a:ext cx="323466" cy="3817578"/>
          </a:xfrm>
          <a:prstGeom prst="rightBrace">
            <a:avLst>
              <a:gd name="adj1" fmla="val 8333"/>
              <a:gd name="adj2" fmla="val 50544"/>
            </a:avLst>
          </a:prstGeom>
          <a:solidFill>
            <a:srgbClr val="2F8FD1"/>
          </a:solidFill>
          <a:ln>
            <a:solidFill>
              <a:srgbClr val="2F8FD1"/>
            </a:solidFill>
          </a:ln>
        </p:spPr>
        <p:style>
          <a:lnRef idx="3">
            <a:schemeClr val="dk1"/>
          </a:lnRef>
          <a:fillRef idx="0">
            <a:schemeClr val="dk1"/>
          </a:fillRef>
          <a:effectRef idx="2">
            <a:schemeClr val="dk1"/>
          </a:effectRef>
          <a:fontRef idx="minor">
            <a:schemeClr val="tx1"/>
          </a:fontRef>
        </p:style>
        <p:txBody>
          <a:bodyPr rtlCol="0" anchor="ctr"/>
          <a:lstStyle/>
          <a:p>
            <a:pPr algn="ctr">
              <a:defRPr/>
            </a:pPr>
            <a:endParaRPr lang="en-GB" sz="1350">
              <a:solidFill>
                <a:srgbClr val="E16D22"/>
              </a:solidFill>
              <a:latin typeface="Arial"/>
            </a:endParaRPr>
          </a:p>
        </p:txBody>
      </p:sp>
      <p:sp>
        <p:nvSpPr>
          <p:cNvPr id="6" name="TextBox 5">
            <a:extLst>
              <a:ext uri="{FF2B5EF4-FFF2-40B4-BE49-F238E27FC236}">
                <a16:creationId xmlns:a16="http://schemas.microsoft.com/office/drawing/2014/main" id="{2F4ED1EC-0AA8-4C3D-BE50-A7251EB9F28E}"/>
              </a:ext>
            </a:extLst>
          </p:cNvPr>
          <p:cNvSpPr txBox="1"/>
          <p:nvPr/>
        </p:nvSpPr>
        <p:spPr>
          <a:xfrm>
            <a:off x="3599892" y="5071061"/>
            <a:ext cx="3817578" cy="1061829"/>
          </a:xfrm>
          <a:prstGeom prst="rect">
            <a:avLst/>
          </a:prstGeom>
          <a:noFill/>
        </p:spPr>
        <p:txBody>
          <a:bodyPr wrap="square" rtlCol="0">
            <a:spAutoFit/>
          </a:bodyPr>
          <a:lstStyle/>
          <a:p>
            <a:pPr algn="ctr">
              <a:defRPr/>
            </a:pPr>
            <a:r>
              <a:rPr lang="en-GB" sz="2100" b="1" dirty="0">
                <a:solidFill>
                  <a:srgbClr val="2F8FD1"/>
                </a:solidFill>
                <a:latin typeface="Arial"/>
              </a:rPr>
              <a:t>University fees paid by employer and/or government</a:t>
            </a:r>
          </a:p>
        </p:txBody>
      </p:sp>
      <p:sp>
        <p:nvSpPr>
          <p:cNvPr id="35" name="Rectangle 34">
            <a:extLst>
              <a:ext uri="{FF2B5EF4-FFF2-40B4-BE49-F238E27FC236}">
                <a16:creationId xmlns:a16="http://schemas.microsoft.com/office/drawing/2014/main" id="{AF555910-D47E-439A-9D85-447C0408989C}"/>
              </a:ext>
            </a:extLst>
          </p:cNvPr>
          <p:cNvSpPr/>
          <p:nvPr/>
        </p:nvSpPr>
        <p:spPr>
          <a:xfrm>
            <a:off x="3277001" y="3645657"/>
            <a:ext cx="742950" cy="1023283"/>
          </a:xfrm>
          <a:prstGeom prst="rect">
            <a:avLst/>
          </a:prstGeom>
          <a:noFill/>
          <a:ln w="3810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a:solidFill>
                <a:srgbClr val="FFFFFF"/>
              </a:solidFill>
              <a:latin typeface="Arial"/>
            </a:endParaRPr>
          </a:p>
        </p:txBody>
      </p:sp>
      <p:sp>
        <p:nvSpPr>
          <p:cNvPr id="38" name="Rectangle 37">
            <a:extLst>
              <a:ext uri="{FF2B5EF4-FFF2-40B4-BE49-F238E27FC236}">
                <a16:creationId xmlns:a16="http://schemas.microsoft.com/office/drawing/2014/main" id="{8B8EA5F0-8632-4266-A8AB-903B40274CFC}"/>
              </a:ext>
            </a:extLst>
          </p:cNvPr>
          <p:cNvSpPr/>
          <p:nvPr/>
        </p:nvSpPr>
        <p:spPr>
          <a:xfrm>
            <a:off x="4015300" y="3642948"/>
            <a:ext cx="742950" cy="1023283"/>
          </a:xfrm>
          <a:prstGeom prst="rect">
            <a:avLst/>
          </a:prstGeom>
          <a:noFill/>
          <a:ln w="3810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a:solidFill>
                <a:srgbClr val="FFFFFF"/>
              </a:solidFill>
              <a:latin typeface="Arial"/>
            </a:endParaRPr>
          </a:p>
        </p:txBody>
      </p:sp>
      <p:sp>
        <p:nvSpPr>
          <p:cNvPr id="59" name="Rectangle 58">
            <a:extLst>
              <a:ext uri="{FF2B5EF4-FFF2-40B4-BE49-F238E27FC236}">
                <a16:creationId xmlns:a16="http://schemas.microsoft.com/office/drawing/2014/main" id="{9F991CDF-D666-42CB-9457-2ED6C83DD464}"/>
              </a:ext>
            </a:extLst>
          </p:cNvPr>
          <p:cNvSpPr/>
          <p:nvPr/>
        </p:nvSpPr>
        <p:spPr>
          <a:xfrm>
            <a:off x="4754666" y="3645657"/>
            <a:ext cx="742950" cy="1023283"/>
          </a:xfrm>
          <a:prstGeom prst="rect">
            <a:avLst/>
          </a:prstGeom>
          <a:noFill/>
          <a:ln w="3810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a:solidFill>
                <a:srgbClr val="FFFFFF"/>
              </a:solidFill>
              <a:latin typeface="Arial"/>
            </a:endParaRPr>
          </a:p>
        </p:txBody>
      </p:sp>
      <p:sp>
        <p:nvSpPr>
          <p:cNvPr id="60" name="Rectangle 59">
            <a:extLst>
              <a:ext uri="{FF2B5EF4-FFF2-40B4-BE49-F238E27FC236}">
                <a16:creationId xmlns:a16="http://schemas.microsoft.com/office/drawing/2014/main" id="{05EF8EAD-37C3-40A8-BEAF-A7D90F15B1C7}"/>
              </a:ext>
            </a:extLst>
          </p:cNvPr>
          <p:cNvSpPr/>
          <p:nvPr/>
        </p:nvSpPr>
        <p:spPr>
          <a:xfrm>
            <a:off x="5500175" y="3645657"/>
            <a:ext cx="742950" cy="1023283"/>
          </a:xfrm>
          <a:prstGeom prst="rect">
            <a:avLst/>
          </a:prstGeom>
          <a:noFill/>
          <a:ln w="3810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a:solidFill>
                <a:srgbClr val="FFFFFF"/>
              </a:solidFill>
              <a:latin typeface="Arial"/>
            </a:endParaRPr>
          </a:p>
        </p:txBody>
      </p:sp>
      <p:sp>
        <p:nvSpPr>
          <p:cNvPr id="61" name="Rectangle 60">
            <a:extLst>
              <a:ext uri="{FF2B5EF4-FFF2-40B4-BE49-F238E27FC236}">
                <a16:creationId xmlns:a16="http://schemas.microsoft.com/office/drawing/2014/main" id="{C6E0DEEA-8ED2-4266-B18F-CC16B812563B}"/>
              </a:ext>
            </a:extLst>
          </p:cNvPr>
          <p:cNvSpPr/>
          <p:nvPr/>
        </p:nvSpPr>
        <p:spPr>
          <a:xfrm>
            <a:off x="6248444" y="3645657"/>
            <a:ext cx="742950" cy="1023283"/>
          </a:xfrm>
          <a:prstGeom prst="rect">
            <a:avLst/>
          </a:prstGeom>
          <a:noFill/>
          <a:ln w="3810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a:solidFill>
                <a:srgbClr val="FFFFFF"/>
              </a:solidFill>
              <a:latin typeface="Arial"/>
            </a:endParaRPr>
          </a:p>
        </p:txBody>
      </p:sp>
      <p:sp>
        <p:nvSpPr>
          <p:cNvPr id="62" name="Rectangle 61">
            <a:extLst>
              <a:ext uri="{FF2B5EF4-FFF2-40B4-BE49-F238E27FC236}">
                <a16:creationId xmlns:a16="http://schemas.microsoft.com/office/drawing/2014/main" id="{8E977168-9CB0-4347-87A6-5B88312AEAC5}"/>
              </a:ext>
            </a:extLst>
          </p:cNvPr>
          <p:cNvSpPr/>
          <p:nvPr/>
        </p:nvSpPr>
        <p:spPr>
          <a:xfrm>
            <a:off x="6991394" y="3645657"/>
            <a:ext cx="742950" cy="1023283"/>
          </a:xfrm>
          <a:prstGeom prst="rect">
            <a:avLst/>
          </a:prstGeom>
          <a:noFill/>
          <a:ln w="3810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a:solidFill>
                <a:srgbClr val="FFFFFF"/>
              </a:solidFill>
              <a:latin typeface="Arial"/>
            </a:endParaRPr>
          </a:p>
        </p:txBody>
      </p:sp>
      <p:pic>
        <p:nvPicPr>
          <p:cNvPr id="10" name="Graphic 9">
            <a:extLst>
              <a:ext uri="{FF2B5EF4-FFF2-40B4-BE49-F238E27FC236}">
                <a16:creationId xmlns:a16="http://schemas.microsoft.com/office/drawing/2014/main" id="{B1DFC4BE-668F-44DB-A32E-8C5D29E00039}"/>
              </a:ext>
            </a:extLst>
          </p:cNvPr>
          <p:cNvPicPr>
            <a:picLocks noChangeAspect="1"/>
          </p:cNvPicPr>
          <p:nvPr/>
        </p:nvPicPr>
        <p:blipFill>
          <a:blip r:embed="rId5"/>
          <a:stretch>
            <a:fillRect/>
          </a:stretch>
        </p:blipFill>
        <p:spPr>
          <a:xfrm>
            <a:off x="1632423" y="2943298"/>
            <a:ext cx="1256036" cy="1256036"/>
          </a:xfrm>
          <a:prstGeom prst="rect">
            <a:avLst/>
          </a:prstGeom>
        </p:spPr>
      </p:pic>
      <p:pic>
        <p:nvPicPr>
          <p:cNvPr id="11" name="Audio 10">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623300" y="6337300"/>
            <a:ext cx="304800" cy="304800"/>
          </a:xfrm>
          <a:prstGeom prst="rect">
            <a:avLst/>
          </a:prstGeom>
        </p:spPr>
      </p:pic>
    </p:spTree>
    <p:extLst>
      <p:ext uri="{BB962C8B-B14F-4D97-AF65-F5344CB8AC3E}">
        <p14:creationId xmlns:p14="http://schemas.microsoft.com/office/powerpoint/2010/main" val="4081845873"/>
      </p:ext>
    </p:extLst>
  </p:cSld>
  <p:clrMapOvr>
    <a:masterClrMapping/>
  </p:clrMapOvr>
  <mc:AlternateContent xmlns:mc="http://schemas.openxmlformats.org/markup-compatibility/2006" xmlns:p14="http://schemas.microsoft.com/office/powerpoint/2010/main">
    <mc:Choice Requires="p14">
      <p:transition spd="slow" p14:dur="1600" advTm="56869">
        <p:blinds dir="vert"/>
      </p:transition>
    </mc:Choice>
    <mc:Fallback xmlns="">
      <p:transition spd="slow" advTm="56869">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par>
                          <p:cTn id="7" fill="hold">
                            <p:stCondLst>
                              <p:cond delay="0"/>
                            </p:stCondLst>
                            <p:childTnLst>
                              <p:par>
                                <p:cTn id="8" presetID="12" presetClass="entr" presetSubtype="4" fill="hold" nodeType="after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500"/>
                                        <p:tgtEl>
                                          <p:spTgt spid="2"/>
                                        </p:tgtEl>
                                        <p:attrNameLst>
                                          <p:attrName>ppt_y</p:attrName>
                                        </p:attrNameLst>
                                      </p:cBhvr>
                                      <p:tavLst>
                                        <p:tav tm="0">
                                          <p:val>
                                            <p:strVal val="#ppt_y+#ppt_h*1.125000"/>
                                          </p:val>
                                        </p:tav>
                                        <p:tav tm="100000">
                                          <p:val>
                                            <p:strVal val="#ppt_y"/>
                                          </p:val>
                                        </p:tav>
                                      </p:tavLst>
                                    </p:anim>
                                    <p:animEffect transition="in" filter="wipe(up)">
                                      <p:cBhvr>
                                        <p:cTn id="11" dur="500"/>
                                        <p:tgtEl>
                                          <p:spTgt spid="2"/>
                                        </p:tgtEl>
                                      </p:cBhvr>
                                    </p:animEffect>
                                  </p:childTnLst>
                                </p:cTn>
                              </p:par>
                            </p:childTnLst>
                          </p:cTn>
                        </p:par>
                        <p:par>
                          <p:cTn id="12" fill="hold">
                            <p:stCondLst>
                              <p:cond delay="500"/>
                            </p:stCondLst>
                            <p:childTnLst>
                              <p:par>
                                <p:cTn id="13" presetID="12" presetClass="entr" presetSubtype="4"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500"/>
                                        <p:tgtEl>
                                          <p:spTgt spid="3"/>
                                        </p:tgtEl>
                                        <p:attrNameLst>
                                          <p:attrName>ppt_y</p:attrName>
                                        </p:attrNameLst>
                                      </p:cBhvr>
                                      <p:tavLst>
                                        <p:tav tm="0">
                                          <p:val>
                                            <p:strVal val="#ppt_y+#ppt_h*1.125000"/>
                                          </p:val>
                                        </p:tav>
                                        <p:tav tm="100000">
                                          <p:val>
                                            <p:strVal val="#ppt_y"/>
                                          </p:val>
                                        </p:tav>
                                      </p:tavLst>
                                    </p:anim>
                                    <p:animEffect transition="in" filter="wipe(up)">
                                      <p:cBhvr>
                                        <p:cTn id="16" dur="500"/>
                                        <p:tgtEl>
                                          <p:spTgt spid="3"/>
                                        </p:tgtEl>
                                      </p:cBhvr>
                                    </p:animEffect>
                                  </p:childTnLst>
                                </p:cTn>
                              </p:par>
                            </p:childTnLst>
                          </p:cTn>
                        </p:par>
                        <p:par>
                          <p:cTn id="17" fill="hold">
                            <p:stCondLst>
                              <p:cond delay="1000"/>
                            </p:stCondLst>
                            <p:childTnLst>
                              <p:par>
                                <p:cTn id="18" presetID="12" presetClass="entr" presetSubtype="4"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500"/>
                                        <p:tgtEl>
                                          <p:spTgt spid="4"/>
                                        </p:tgtEl>
                                        <p:attrNameLst>
                                          <p:attrName>ppt_y</p:attrName>
                                        </p:attrNameLst>
                                      </p:cBhvr>
                                      <p:tavLst>
                                        <p:tav tm="0">
                                          <p:val>
                                            <p:strVal val="#ppt_y+#ppt_h*1.125000"/>
                                          </p:val>
                                        </p:tav>
                                        <p:tav tm="100000">
                                          <p:val>
                                            <p:strVal val="#ppt_y"/>
                                          </p:val>
                                        </p:tav>
                                      </p:tavLst>
                                    </p:anim>
                                    <p:animEffect transition="in" filter="wipe(up)">
                                      <p:cBhvr>
                                        <p:cTn id="21" dur="500"/>
                                        <p:tgtEl>
                                          <p:spTgt spid="4"/>
                                        </p:tgtEl>
                                      </p:cBhvr>
                                    </p:animEffect>
                                  </p:childTnLst>
                                </p:cTn>
                              </p:par>
                            </p:childTnLst>
                          </p:cTn>
                        </p:par>
                        <p:par>
                          <p:cTn id="22" fill="hold">
                            <p:stCondLst>
                              <p:cond delay="1500"/>
                            </p:stCondLst>
                            <p:childTnLst>
                              <p:par>
                                <p:cTn id="23" presetID="12" presetClass="entr" presetSubtype="4" fill="hold"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p:tgtEl>
                                          <p:spTgt spid="7"/>
                                        </p:tgtEl>
                                        <p:attrNameLst>
                                          <p:attrName>ppt_y</p:attrName>
                                        </p:attrNameLst>
                                      </p:cBhvr>
                                      <p:tavLst>
                                        <p:tav tm="0">
                                          <p:val>
                                            <p:strVal val="#ppt_y+#ppt_h*1.125000"/>
                                          </p:val>
                                        </p:tav>
                                        <p:tav tm="100000">
                                          <p:val>
                                            <p:strVal val="#ppt_y"/>
                                          </p:val>
                                        </p:tav>
                                      </p:tavLst>
                                    </p:anim>
                                    <p:animEffect transition="in" filter="wipe(up)">
                                      <p:cBhvr>
                                        <p:cTn id="26" dur="500"/>
                                        <p:tgtEl>
                                          <p:spTgt spid="7"/>
                                        </p:tgtEl>
                                      </p:cBhvr>
                                    </p:animEffect>
                                  </p:childTnLst>
                                </p:cTn>
                              </p:par>
                            </p:childTnLst>
                          </p:cTn>
                        </p:par>
                        <p:par>
                          <p:cTn id="27" fill="hold">
                            <p:stCondLst>
                              <p:cond delay="2000"/>
                            </p:stCondLst>
                            <p:childTnLst>
                              <p:par>
                                <p:cTn id="28" presetID="12" presetClass="entr" presetSubtype="4" fill="hold" nodeType="after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p:tgtEl>
                                          <p:spTgt spid="8"/>
                                        </p:tgtEl>
                                        <p:attrNameLst>
                                          <p:attrName>ppt_y</p:attrName>
                                        </p:attrNameLst>
                                      </p:cBhvr>
                                      <p:tavLst>
                                        <p:tav tm="0">
                                          <p:val>
                                            <p:strVal val="#ppt_y+#ppt_h*1.125000"/>
                                          </p:val>
                                        </p:tav>
                                        <p:tav tm="100000">
                                          <p:val>
                                            <p:strVal val="#ppt_y"/>
                                          </p:val>
                                        </p:tav>
                                      </p:tavLst>
                                    </p:anim>
                                    <p:animEffect transition="in" filter="wipe(up)">
                                      <p:cBhvr>
                                        <p:cTn id="31" dur="500"/>
                                        <p:tgtEl>
                                          <p:spTgt spid="8"/>
                                        </p:tgtEl>
                                      </p:cBhvr>
                                    </p:animEffect>
                                  </p:childTnLst>
                                </p:cTn>
                              </p:par>
                            </p:childTnLst>
                          </p:cTn>
                        </p:par>
                        <p:par>
                          <p:cTn id="32" fill="hold">
                            <p:stCondLst>
                              <p:cond delay="2500"/>
                            </p:stCondLst>
                            <p:childTnLst>
                              <p:par>
                                <p:cTn id="33" presetID="12" presetClass="entr" presetSubtype="4" fill="hold" nodeType="after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p:tgtEl>
                                          <p:spTgt spid="9"/>
                                        </p:tgtEl>
                                        <p:attrNameLst>
                                          <p:attrName>ppt_y</p:attrName>
                                        </p:attrNameLst>
                                      </p:cBhvr>
                                      <p:tavLst>
                                        <p:tav tm="0">
                                          <p:val>
                                            <p:strVal val="#ppt_y+#ppt_h*1.125000"/>
                                          </p:val>
                                        </p:tav>
                                        <p:tav tm="100000">
                                          <p:val>
                                            <p:strVal val="#ppt_y"/>
                                          </p:val>
                                        </p:tav>
                                      </p:tavLst>
                                    </p:anim>
                                    <p:animEffect transition="in" filter="wipe(up)">
                                      <p:cBhvr>
                                        <p:cTn id="36" dur="500"/>
                                        <p:tgtEl>
                                          <p:spTgt spid="9"/>
                                        </p:tgtEl>
                                      </p:cBhvr>
                                    </p:animEffect>
                                  </p:childTnLst>
                                </p:cTn>
                              </p:par>
                            </p:childTnLst>
                          </p:cTn>
                        </p:par>
                        <p:par>
                          <p:cTn id="37" fill="hold">
                            <p:stCondLst>
                              <p:cond delay="3000"/>
                            </p:stCondLst>
                            <p:childTnLst>
                              <p:par>
                                <p:cTn id="38" presetID="22" presetClass="entr" presetSubtype="1" fill="hold" grpId="0" nodeType="after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wipe(up)">
                                      <p:cBhvr>
                                        <p:cTn id="40" dur="500"/>
                                        <p:tgtEl>
                                          <p:spTgt spid="5"/>
                                        </p:tgtEl>
                                      </p:cBhvr>
                                    </p:animEffect>
                                  </p:childTnLst>
                                </p:cTn>
                              </p:par>
                            </p:childTnLst>
                          </p:cTn>
                        </p:par>
                        <p:par>
                          <p:cTn id="41" fill="hold">
                            <p:stCondLst>
                              <p:cond delay="3500"/>
                            </p:stCondLst>
                            <p:childTnLst>
                              <p:par>
                                <p:cTn id="42" presetID="22" presetClass="entr" presetSubtype="1" fill="hold" nodeType="afterEffect">
                                  <p:stCondLst>
                                    <p:cond delay="0"/>
                                  </p:stCondLst>
                                  <p:childTnLst>
                                    <p:set>
                                      <p:cBhvr>
                                        <p:cTn id="43" dur="1" fill="hold">
                                          <p:stCondLst>
                                            <p:cond delay="0"/>
                                          </p:stCondLst>
                                        </p:cTn>
                                        <p:tgtEl>
                                          <p:spTgt spid="6">
                                            <p:txEl>
                                              <p:pRg st="0" end="0"/>
                                            </p:txEl>
                                          </p:spTgt>
                                        </p:tgtEl>
                                        <p:attrNameLst>
                                          <p:attrName>style.visibility</p:attrName>
                                        </p:attrNameLst>
                                      </p:cBhvr>
                                      <p:to>
                                        <p:strVal val="visible"/>
                                      </p:to>
                                    </p:set>
                                    <p:animEffect transition="in" filter="wipe(up)">
                                      <p:cBhvr>
                                        <p:cTn id="44"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5" fill="hold" display="0">
                  <p:stCondLst>
                    <p:cond delay="indefinite"/>
                  </p:stCondLst>
                  <p:endCondLst>
                    <p:cond evt="onStopAudio" delay="0">
                      <p:tgtEl>
                        <p:sldTgt/>
                      </p:tgtEl>
                    </p:cond>
                  </p:endCondLst>
                </p:cTn>
                <p:tgtEl>
                  <p:spTgt spid="11"/>
                </p:tgtEl>
              </p:cMediaNode>
            </p:audio>
          </p:childTnLst>
        </p:cTn>
      </p:par>
    </p:tnLst>
    <p:bldLst>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ctrTitle"/>
          </p:nvPr>
        </p:nvSpPr>
        <p:spPr>
          <a:solidFill>
            <a:schemeClr val="bg1"/>
          </a:solidFill>
        </p:spPr>
        <p:txBody>
          <a:bodyPr/>
          <a:lstStyle/>
          <a:p>
            <a:pPr eaLnBrk="1" hangingPunct="1"/>
            <a:r>
              <a:rPr lang="en-GB" altLang="en-US" dirty="0"/>
              <a:t>Are there any jobs?</a:t>
            </a:r>
            <a:br>
              <a:rPr lang="en-GB" altLang="en-US" dirty="0"/>
            </a:br>
            <a:r>
              <a:rPr lang="en-GB" altLang="en-US" dirty="0">
                <a:solidFill>
                  <a:schemeClr val="tx2"/>
                </a:solidFill>
              </a:rPr>
              <a:t>How many vacancies are near me?</a:t>
            </a:r>
          </a:p>
        </p:txBody>
      </p:sp>
      <p:pic>
        <p:nvPicPr>
          <p:cNvPr id="6" name="Graphic 5">
            <a:extLst>
              <a:ext uri="{FF2B5EF4-FFF2-40B4-BE49-F238E27FC236}">
                <a16:creationId xmlns:a16="http://schemas.microsoft.com/office/drawing/2014/main" id="{EB8B4D83-887D-49F6-A044-9498D816396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196660">
            <a:off x="4983922" y="1320641"/>
            <a:ext cx="4461387" cy="4461387"/>
          </a:xfrm>
          <a:prstGeom prst="rect">
            <a:avLst/>
          </a:prstGeom>
        </p:spPr>
      </p:pic>
      <p:sp>
        <p:nvSpPr>
          <p:cNvPr id="7" name="TextBox 6">
            <a:extLst>
              <a:ext uri="{FF2B5EF4-FFF2-40B4-BE49-F238E27FC236}">
                <a16:creationId xmlns:a16="http://schemas.microsoft.com/office/drawing/2014/main" id="{E7FDC0F7-4003-4073-88F9-8352E9EF1A00}"/>
              </a:ext>
            </a:extLst>
          </p:cNvPr>
          <p:cNvSpPr txBox="1"/>
          <p:nvPr/>
        </p:nvSpPr>
        <p:spPr>
          <a:xfrm>
            <a:off x="1403648" y="2045172"/>
            <a:ext cx="4608512" cy="707886"/>
          </a:xfrm>
          <a:prstGeom prst="rect">
            <a:avLst/>
          </a:prstGeom>
          <a:noFill/>
        </p:spPr>
        <p:txBody>
          <a:bodyPr wrap="square" rtlCol="0">
            <a:spAutoFit/>
          </a:bodyPr>
          <a:lstStyle/>
          <a:p>
            <a:r>
              <a:rPr lang="en-GB" sz="4000" b="1" dirty="0">
                <a:solidFill>
                  <a:srgbClr val="2F8FD1"/>
                </a:solidFill>
              </a:rPr>
              <a:t>10,000+ vacancies</a:t>
            </a:r>
          </a:p>
        </p:txBody>
      </p:sp>
      <p:sp>
        <p:nvSpPr>
          <p:cNvPr id="8" name="Rectangle 7">
            <a:extLst>
              <a:ext uri="{FF2B5EF4-FFF2-40B4-BE49-F238E27FC236}">
                <a16:creationId xmlns:a16="http://schemas.microsoft.com/office/drawing/2014/main" id="{746F9EFB-59C1-4D1A-ACE2-3BB1D9382CFC}"/>
              </a:ext>
            </a:extLst>
          </p:cNvPr>
          <p:cNvSpPr/>
          <p:nvPr/>
        </p:nvSpPr>
        <p:spPr>
          <a:xfrm>
            <a:off x="557277" y="2780928"/>
            <a:ext cx="6102424" cy="2182777"/>
          </a:xfrm>
          <a:prstGeom prst="rect">
            <a:avLst/>
          </a:prstGeom>
        </p:spPr>
        <p:txBody>
          <a:bodyPr wrap="square">
            <a:spAutoFit/>
          </a:bodyPr>
          <a:lstStyle/>
          <a:p>
            <a:pPr algn="ctr">
              <a:lnSpc>
                <a:spcPct val="70000"/>
              </a:lnSpc>
            </a:pPr>
            <a:r>
              <a:rPr lang="en-GB" altLang="en-US" sz="3200" u="sng" dirty="0">
                <a:solidFill>
                  <a:schemeClr val="tx2"/>
                </a:solidFill>
                <a:latin typeface="Calibri" panose="020F0502020204030204" pitchFamily="34" charset="0"/>
                <a:cs typeface="Calibri" panose="020F0502020204030204" pitchFamily="34" charset="0"/>
              </a:rPr>
              <a:t>In your area:</a:t>
            </a:r>
            <a:br>
              <a:rPr lang="en-GB" altLang="en-US" sz="3200" u="sng" dirty="0">
                <a:solidFill>
                  <a:schemeClr val="tx2"/>
                </a:solidFill>
                <a:latin typeface="Calibri" panose="020F0502020204030204" pitchFamily="34" charset="0"/>
                <a:cs typeface="Calibri" panose="020F0502020204030204" pitchFamily="34" charset="0"/>
              </a:rPr>
            </a:br>
            <a:endParaRPr lang="en-GB" altLang="en-US" sz="3200" u="sng" dirty="0">
              <a:solidFill>
                <a:schemeClr val="tx2"/>
              </a:solidFill>
              <a:latin typeface="Calibri" panose="020F0502020204030204" pitchFamily="34" charset="0"/>
              <a:cs typeface="Calibri" panose="020F0502020204030204" pitchFamily="34" charset="0"/>
            </a:endParaRPr>
          </a:p>
          <a:p>
            <a:pPr algn="ctr">
              <a:lnSpc>
                <a:spcPct val="70000"/>
              </a:lnSpc>
            </a:pPr>
            <a:r>
              <a:rPr lang="en-GB" altLang="en-US" sz="3200" dirty="0">
                <a:solidFill>
                  <a:schemeClr val="tx2"/>
                </a:solidFill>
                <a:latin typeface="Calibri" panose="020F0502020204030204" pitchFamily="34" charset="0"/>
                <a:cs typeface="Calibri" panose="020F0502020204030204" pitchFamily="34" charset="0"/>
              </a:rPr>
              <a:t>5 miles = </a:t>
            </a:r>
            <a:r>
              <a:rPr lang="en-GB" altLang="en-US" sz="3200" b="1" dirty="0">
                <a:solidFill>
                  <a:schemeClr val="tx2">
                    <a:lumMod val="60000"/>
                    <a:lumOff val="40000"/>
                  </a:schemeClr>
                </a:solidFill>
                <a:latin typeface="Calibri" panose="020F0502020204030204" pitchFamily="34" charset="0"/>
                <a:cs typeface="Calibri" panose="020F0502020204030204" pitchFamily="34" charset="0"/>
              </a:rPr>
              <a:t>137</a:t>
            </a:r>
            <a:r>
              <a:rPr lang="en-GB" altLang="en-US" dirty="0">
                <a:latin typeface="Calibri" panose="020F0502020204030204" pitchFamily="34" charset="0"/>
                <a:cs typeface="Calibri" panose="020F0502020204030204" pitchFamily="34" charset="0"/>
              </a:rPr>
              <a:t> </a:t>
            </a:r>
            <a:r>
              <a:rPr lang="en-GB" altLang="en-US" sz="3200" dirty="0">
                <a:solidFill>
                  <a:schemeClr val="tx2"/>
                </a:solidFill>
                <a:latin typeface="Calibri" panose="020F0502020204030204" pitchFamily="34" charset="0"/>
                <a:cs typeface="Calibri" panose="020F0502020204030204" pitchFamily="34" charset="0"/>
              </a:rPr>
              <a:t>vacancies</a:t>
            </a:r>
          </a:p>
          <a:p>
            <a:pPr algn="ctr">
              <a:lnSpc>
                <a:spcPct val="70000"/>
              </a:lnSpc>
            </a:pPr>
            <a:r>
              <a:rPr lang="en-GB" altLang="en-US" sz="3200" dirty="0">
                <a:solidFill>
                  <a:schemeClr val="tx2"/>
                </a:solidFill>
                <a:latin typeface="Calibri" panose="020F0502020204030204" pitchFamily="34" charset="0"/>
                <a:cs typeface="Calibri" panose="020F0502020204030204" pitchFamily="34" charset="0"/>
              </a:rPr>
              <a:t>10 miles = </a:t>
            </a:r>
            <a:r>
              <a:rPr lang="en-GB" altLang="en-US" sz="3200" b="1" dirty="0">
                <a:solidFill>
                  <a:schemeClr val="tx2">
                    <a:lumMod val="60000"/>
                    <a:lumOff val="40000"/>
                  </a:schemeClr>
                </a:solidFill>
                <a:latin typeface="Calibri" panose="020F0502020204030204" pitchFamily="34" charset="0"/>
                <a:cs typeface="Calibri" panose="020F0502020204030204" pitchFamily="34" charset="0"/>
              </a:rPr>
              <a:t>698</a:t>
            </a:r>
            <a:r>
              <a:rPr lang="en-GB" altLang="en-US" sz="3200" dirty="0">
                <a:solidFill>
                  <a:schemeClr val="tx2"/>
                </a:solidFill>
                <a:latin typeface="Calibri" panose="020F0502020204030204" pitchFamily="34" charset="0"/>
                <a:cs typeface="Calibri" panose="020F0502020204030204" pitchFamily="34" charset="0"/>
              </a:rPr>
              <a:t> vacancies</a:t>
            </a:r>
          </a:p>
          <a:p>
            <a:pPr algn="ctr">
              <a:lnSpc>
                <a:spcPct val="70000"/>
              </a:lnSpc>
            </a:pPr>
            <a:r>
              <a:rPr lang="en-GB" altLang="en-US" sz="3200" dirty="0">
                <a:solidFill>
                  <a:schemeClr val="tx2"/>
                </a:solidFill>
                <a:latin typeface="Calibri" panose="020F0502020204030204" pitchFamily="34" charset="0"/>
                <a:cs typeface="Calibri" panose="020F0502020204030204" pitchFamily="34" charset="0"/>
              </a:rPr>
              <a:t>15 miles = </a:t>
            </a:r>
            <a:r>
              <a:rPr lang="en-GB" altLang="en-US" sz="3200" b="1" dirty="0">
                <a:solidFill>
                  <a:schemeClr val="tx2">
                    <a:lumMod val="60000"/>
                    <a:lumOff val="40000"/>
                  </a:schemeClr>
                </a:solidFill>
                <a:latin typeface="Calibri" panose="020F0502020204030204" pitchFamily="34" charset="0"/>
                <a:cs typeface="Calibri" panose="020F0502020204030204" pitchFamily="34" charset="0"/>
              </a:rPr>
              <a:t>1840</a:t>
            </a:r>
            <a:r>
              <a:rPr lang="en-GB" altLang="en-US" sz="3200" dirty="0">
                <a:solidFill>
                  <a:schemeClr val="tx2"/>
                </a:solidFill>
                <a:latin typeface="Calibri" panose="020F0502020204030204" pitchFamily="34" charset="0"/>
                <a:cs typeface="Calibri" panose="020F0502020204030204" pitchFamily="34" charset="0"/>
              </a:rPr>
              <a:t> vacancies</a:t>
            </a:r>
            <a:r>
              <a:rPr lang="en-GB" altLang="en-US" dirty="0">
                <a:latin typeface="Calibri" panose="020F0502020204030204" pitchFamily="34" charset="0"/>
                <a:cs typeface="Calibri" panose="020F0502020204030204" pitchFamily="34" charset="0"/>
              </a:rPr>
              <a:t> </a:t>
            </a:r>
          </a:p>
          <a:p>
            <a:pPr algn="ctr">
              <a:lnSpc>
                <a:spcPct val="70000"/>
              </a:lnSpc>
            </a:pPr>
            <a:r>
              <a:rPr lang="en-GB" altLang="en-US" sz="3200" dirty="0">
                <a:solidFill>
                  <a:schemeClr val="tx2"/>
                </a:solidFill>
                <a:latin typeface="Calibri" panose="020F0502020204030204" pitchFamily="34" charset="0"/>
                <a:cs typeface="Calibri" panose="020F0502020204030204" pitchFamily="34" charset="0"/>
              </a:rPr>
              <a:t>20 miles = </a:t>
            </a:r>
            <a:r>
              <a:rPr lang="en-GB" altLang="en-US" sz="3200" b="1" dirty="0">
                <a:solidFill>
                  <a:schemeClr val="tx2">
                    <a:lumMod val="60000"/>
                    <a:lumOff val="40000"/>
                  </a:schemeClr>
                </a:solidFill>
                <a:latin typeface="Calibri" panose="020F0502020204030204" pitchFamily="34" charset="0"/>
                <a:cs typeface="Calibri" panose="020F0502020204030204" pitchFamily="34" charset="0"/>
              </a:rPr>
              <a:t>2643</a:t>
            </a:r>
            <a:r>
              <a:rPr lang="en-GB" altLang="en-US" sz="3200" dirty="0">
                <a:solidFill>
                  <a:schemeClr val="tx2"/>
                </a:solidFill>
                <a:latin typeface="Calibri" panose="020F0502020204030204" pitchFamily="34" charset="0"/>
                <a:cs typeface="Calibri" panose="020F0502020204030204" pitchFamily="34" charset="0"/>
              </a:rPr>
              <a:t> vacancies</a:t>
            </a:r>
          </a:p>
        </p:txBody>
      </p:sp>
      <p:pic>
        <p:nvPicPr>
          <p:cNvPr id="9" name="Picture 8">
            <a:extLst>
              <a:ext uri="{FF2B5EF4-FFF2-40B4-BE49-F238E27FC236}">
                <a16:creationId xmlns:a16="http://schemas.microsoft.com/office/drawing/2014/main" id="{FA260A0E-C5ED-45ED-9DD9-D9287F690A2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51520" y="5633221"/>
            <a:ext cx="1411941" cy="911090"/>
          </a:xfrm>
          <a:prstGeom prst="rect">
            <a:avLst/>
          </a:prstGeom>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100392" y="6006579"/>
            <a:ext cx="406400" cy="406400"/>
          </a:xfrm>
          <a:prstGeom prst="rect">
            <a:avLst/>
          </a:prstGeom>
        </p:spPr>
      </p:pic>
    </p:spTree>
    <p:extLst>
      <p:ext uri="{BB962C8B-B14F-4D97-AF65-F5344CB8AC3E}">
        <p14:creationId xmlns:p14="http://schemas.microsoft.com/office/powerpoint/2010/main" val="3928604924"/>
      </p:ext>
    </p:extLst>
  </p:cSld>
  <p:clrMapOvr>
    <a:masterClrMapping/>
  </p:clrMapOvr>
  <mc:AlternateContent xmlns:mc="http://schemas.openxmlformats.org/markup-compatibility/2006" xmlns:p14="http://schemas.microsoft.com/office/powerpoint/2010/main">
    <mc:Choice Requires="p14">
      <p:transition spd="slow" p14:dur="1600" advTm="44000">
        <p:blinds dir="vert"/>
      </p:transition>
    </mc:Choice>
    <mc:Fallback xmlns="">
      <p:transition spd="slow" advTm="44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508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7556F5-BAC7-46CE-926B-EB172F7822CA}"/>
              </a:ext>
            </a:extLst>
          </p:cNvPr>
          <p:cNvSpPr>
            <a:spLocks noGrp="1"/>
          </p:cNvSpPr>
          <p:nvPr>
            <p:ph type="title"/>
          </p:nvPr>
        </p:nvSpPr>
        <p:spPr>
          <a:xfrm>
            <a:off x="181136" y="188640"/>
            <a:ext cx="8603711" cy="936104"/>
          </a:xfrm>
        </p:spPr>
        <p:txBody>
          <a:bodyPr>
            <a:normAutofit/>
          </a:bodyPr>
          <a:lstStyle/>
          <a:p>
            <a:r>
              <a:rPr lang="en-GB" sz="3200" dirty="0"/>
              <a:t>A small sample of local vacancies</a:t>
            </a:r>
          </a:p>
        </p:txBody>
      </p:sp>
      <p:graphicFrame>
        <p:nvGraphicFramePr>
          <p:cNvPr id="3" name="Table 2">
            <a:extLst>
              <a:ext uri="{FF2B5EF4-FFF2-40B4-BE49-F238E27FC236}">
                <a16:creationId xmlns:a16="http://schemas.microsoft.com/office/drawing/2014/main" id="{E1BF0DAD-5C58-4E5A-AE53-C76840E9E1D7}"/>
              </a:ext>
            </a:extLst>
          </p:cNvPr>
          <p:cNvGraphicFramePr>
            <a:graphicFrameLocks noGrp="1"/>
          </p:cNvGraphicFramePr>
          <p:nvPr>
            <p:extLst>
              <p:ext uri="{D42A27DB-BD31-4B8C-83A1-F6EECF244321}">
                <p14:modId xmlns:p14="http://schemas.microsoft.com/office/powerpoint/2010/main" val="2828556577"/>
              </p:ext>
            </p:extLst>
          </p:nvPr>
        </p:nvGraphicFramePr>
        <p:xfrm>
          <a:off x="107504" y="1124744"/>
          <a:ext cx="8928991" cy="5485290"/>
        </p:xfrm>
        <a:graphic>
          <a:graphicData uri="http://schemas.openxmlformats.org/drawingml/2006/table">
            <a:tbl>
              <a:tblPr firstRow="1" firstCol="1" bandRow="1">
                <a:tableStyleId>{5C22544A-7EE6-4342-B048-85BDC9FD1C3A}</a:tableStyleId>
              </a:tblPr>
              <a:tblGrid>
                <a:gridCol w="1793870">
                  <a:extLst>
                    <a:ext uri="{9D8B030D-6E8A-4147-A177-3AD203B41FA5}">
                      <a16:colId xmlns:a16="http://schemas.microsoft.com/office/drawing/2014/main" val="1270205773"/>
                    </a:ext>
                  </a:extLst>
                </a:gridCol>
                <a:gridCol w="1497526">
                  <a:extLst>
                    <a:ext uri="{9D8B030D-6E8A-4147-A177-3AD203B41FA5}">
                      <a16:colId xmlns:a16="http://schemas.microsoft.com/office/drawing/2014/main" val="2111964688"/>
                    </a:ext>
                  </a:extLst>
                </a:gridCol>
                <a:gridCol w="670065">
                  <a:extLst>
                    <a:ext uri="{9D8B030D-6E8A-4147-A177-3AD203B41FA5}">
                      <a16:colId xmlns:a16="http://schemas.microsoft.com/office/drawing/2014/main" val="3335948277"/>
                    </a:ext>
                  </a:extLst>
                </a:gridCol>
                <a:gridCol w="1345402">
                  <a:extLst>
                    <a:ext uri="{9D8B030D-6E8A-4147-A177-3AD203B41FA5}">
                      <a16:colId xmlns:a16="http://schemas.microsoft.com/office/drawing/2014/main" val="1251525313"/>
                    </a:ext>
                  </a:extLst>
                </a:gridCol>
                <a:gridCol w="1402584">
                  <a:extLst>
                    <a:ext uri="{9D8B030D-6E8A-4147-A177-3AD203B41FA5}">
                      <a16:colId xmlns:a16="http://schemas.microsoft.com/office/drawing/2014/main" val="226693306"/>
                    </a:ext>
                  </a:extLst>
                </a:gridCol>
                <a:gridCol w="1196178">
                  <a:extLst>
                    <a:ext uri="{9D8B030D-6E8A-4147-A177-3AD203B41FA5}">
                      <a16:colId xmlns:a16="http://schemas.microsoft.com/office/drawing/2014/main" val="1065313751"/>
                    </a:ext>
                  </a:extLst>
                </a:gridCol>
                <a:gridCol w="1023366">
                  <a:extLst>
                    <a:ext uri="{9D8B030D-6E8A-4147-A177-3AD203B41FA5}">
                      <a16:colId xmlns:a16="http://schemas.microsoft.com/office/drawing/2014/main" val="3709051212"/>
                    </a:ext>
                  </a:extLst>
                </a:gridCol>
              </a:tblGrid>
              <a:tr h="648072">
                <a:tc>
                  <a:txBody>
                    <a:bodyPr/>
                    <a:lstStyle/>
                    <a:p>
                      <a:pPr fontAlgn="base">
                        <a:lnSpc>
                          <a:spcPct val="107000"/>
                        </a:lnSpc>
                        <a:spcAft>
                          <a:spcPts val="0"/>
                        </a:spcAft>
                      </a:pPr>
                      <a:r>
                        <a:rPr lang="en-GB" sz="1600" kern="1800" dirty="0">
                          <a:effectLst/>
                          <a:latin typeface="+mn-lt"/>
                        </a:rPr>
                        <a:t>Apprenticeship</a:t>
                      </a:r>
                      <a:endParaRPr lang="en-GB" sz="1600" dirty="0">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fontAlgn="base">
                        <a:lnSpc>
                          <a:spcPct val="107000"/>
                        </a:lnSpc>
                        <a:spcAft>
                          <a:spcPts val="0"/>
                        </a:spcAft>
                      </a:pPr>
                      <a:r>
                        <a:rPr lang="en-GB" sz="1600" kern="1800" dirty="0">
                          <a:effectLst/>
                          <a:latin typeface="+mn-lt"/>
                        </a:rPr>
                        <a:t>Company</a:t>
                      </a:r>
                      <a:endParaRPr lang="en-GB" sz="1600" dirty="0">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fontAlgn="base">
                        <a:lnSpc>
                          <a:spcPct val="107000"/>
                        </a:lnSpc>
                        <a:spcAft>
                          <a:spcPts val="0"/>
                        </a:spcAft>
                      </a:pPr>
                      <a:r>
                        <a:rPr lang="en-GB" sz="1600" kern="1800">
                          <a:effectLst/>
                          <a:latin typeface="+mn-lt"/>
                        </a:rPr>
                        <a:t>Level</a:t>
                      </a:r>
                      <a:endParaRPr lang="en-GB" sz="1600">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fontAlgn="base">
                        <a:lnSpc>
                          <a:spcPct val="107000"/>
                        </a:lnSpc>
                        <a:spcAft>
                          <a:spcPts val="0"/>
                        </a:spcAft>
                      </a:pPr>
                      <a:r>
                        <a:rPr lang="en-GB" sz="1600" kern="1800">
                          <a:effectLst/>
                          <a:latin typeface="+mn-lt"/>
                        </a:rPr>
                        <a:t>Location</a:t>
                      </a:r>
                      <a:endParaRPr lang="en-GB" sz="1600">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fontAlgn="base">
                        <a:lnSpc>
                          <a:spcPct val="107000"/>
                        </a:lnSpc>
                        <a:spcAft>
                          <a:spcPts val="0"/>
                        </a:spcAft>
                      </a:pPr>
                      <a:r>
                        <a:rPr lang="en-GB" sz="1600" kern="1800">
                          <a:effectLst/>
                          <a:latin typeface="+mn-lt"/>
                        </a:rPr>
                        <a:t>Salary</a:t>
                      </a:r>
                      <a:endParaRPr lang="en-GB" sz="1600">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fontAlgn="base">
                        <a:lnSpc>
                          <a:spcPct val="107000"/>
                        </a:lnSpc>
                        <a:spcAft>
                          <a:spcPts val="0"/>
                        </a:spcAft>
                      </a:pPr>
                      <a:r>
                        <a:rPr lang="en-GB" sz="1600" kern="1800">
                          <a:effectLst/>
                          <a:latin typeface="+mn-lt"/>
                        </a:rPr>
                        <a:t>Starting Date</a:t>
                      </a:r>
                      <a:endParaRPr lang="en-GB" sz="1600">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fontAlgn="base">
                        <a:lnSpc>
                          <a:spcPct val="107000"/>
                        </a:lnSpc>
                        <a:spcAft>
                          <a:spcPts val="0"/>
                        </a:spcAft>
                      </a:pPr>
                      <a:r>
                        <a:rPr lang="en-GB" sz="1600" kern="1800">
                          <a:effectLst/>
                          <a:latin typeface="+mn-lt"/>
                        </a:rPr>
                        <a:t>Duration</a:t>
                      </a:r>
                      <a:endParaRPr lang="en-GB" sz="1600">
                        <a:effectLst/>
                        <a:latin typeface="+mn-lt"/>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995162053"/>
                  </a:ext>
                </a:extLst>
              </a:tr>
              <a:tr h="1077682">
                <a:tc>
                  <a:txBody>
                    <a:bodyPr/>
                    <a:lstStyle/>
                    <a:p>
                      <a:pPr fontAlgn="base">
                        <a:lnSpc>
                          <a:spcPct val="107000"/>
                        </a:lnSpc>
                        <a:spcAft>
                          <a:spcPts val="0"/>
                        </a:spcAft>
                      </a:pPr>
                      <a:r>
                        <a:rPr lang="en-GB" sz="1600" b="1" dirty="0">
                          <a:effectLst/>
                          <a:latin typeface="+mn-lt"/>
                          <a:ea typeface="Calibri" panose="020F0502020204030204" pitchFamily="34" charset="0"/>
                          <a:cs typeface="Times New Roman" panose="02020603050405020304" pitchFamily="18" charset="0"/>
                        </a:rPr>
                        <a:t>Police Constable Degree Apprenticeship</a:t>
                      </a:r>
                    </a:p>
                  </a:txBody>
                  <a:tcPr marL="68580" marR="68580" marT="0" marB="0"/>
                </a:tc>
                <a:tc>
                  <a:txBody>
                    <a:bodyPr/>
                    <a:lstStyle/>
                    <a:p>
                      <a:pPr fontAlgn="base">
                        <a:lnSpc>
                          <a:spcPct val="107000"/>
                        </a:lnSpc>
                        <a:spcAft>
                          <a:spcPts val="0"/>
                        </a:spcAft>
                      </a:pPr>
                      <a:r>
                        <a:rPr lang="en-GB" sz="1400" b="0" dirty="0">
                          <a:effectLst/>
                          <a:latin typeface="+mn-lt"/>
                          <a:ea typeface="Calibri" panose="020F0502020204030204" pitchFamily="34" charset="0"/>
                          <a:cs typeface="Times New Roman" panose="02020603050405020304" pitchFamily="18" charset="0"/>
                        </a:rPr>
                        <a:t>MET Police</a:t>
                      </a:r>
                    </a:p>
                  </a:txBody>
                  <a:tcPr marL="68580" marR="68580" marT="0" marB="0"/>
                </a:tc>
                <a:tc>
                  <a:txBody>
                    <a:bodyPr/>
                    <a:lstStyle/>
                    <a:p>
                      <a:pPr fontAlgn="base">
                        <a:lnSpc>
                          <a:spcPct val="107000"/>
                        </a:lnSpc>
                        <a:spcAft>
                          <a:spcPts val="0"/>
                        </a:spcAft>
                      </a:pPr>
                      <a:r>
                        <a:rPr lang="en-GB" sz="1600" b="0" dirty="0">
                          <a:effectLst/>
                          <a:latin typeface="+mn-lt"/>
                          <a:ea typeface="Calibri" panose="020F0502020204030204" pitchFamily="34" charset="0"/>
                          <a:cs typeface="Times New Roman" panose="02020603050405020304" pitchFamily="18" charset="0"/>
                        </a:rPr>
                        <a:t>6</a:t>
                      </a:r>
                    </a:p>
                  </a:txBody>
                  <a:tcPr marL="68580" marR="68580" marT="0" marB="0"/>
                </a:tc>
                <a:tc>
                  <a:txBody>
                    <a:bodyPr/>
                    <a:lstStyle/>
                    <a:p>
                      <a:pPr fontAlgn="base">
                        <a:lnSpc>
                          <a:spcPct val="107000"/>
                        </a:lnSpc>
                        <a:spcAft>
                          <a:spcPts val="0"/>
                        </a:spcAft>
                      </a:pPr>
                      <a:r>
                        <a:rPr lang="en-GB" sz="1400" b="0" dirty="0">
                          <a:effectLst/>
                          <a:latin typeface="+mn-lt"/>
                          <a:ea typeface="Calibri" panose="020F0502020204030204" pitchFamily="34" charset="0"/>
                          <a:cs typeface="Times New Roman" panose="02020603050405020304" pitchFamily="18" charset="0"/>
                        </a:rPr>
                        <a:t>Southall, Hayes, Harrow Uxbridge, Hounslow</a:t>
                      </a:r>
                    </a:p>
                  </a:txBody>
                  <a:tcPr marL="68580" marR="68580" marT="0" marB="0"/>
                </a:tc>
                <a:tc>
                  <a:txBody>
                    <a:bodyPr/>
                    <a:lstStyle/>
                    <a:p>
                      <a:pPr fontAlgn="base">
                        <a:lnSpc>
                          <a:spcPct val="107000"/>
                        </a:lnSpc>
                        <a:spcBef>
                          <a:spcPts val="315"/>
                        </a:spcBef>
                        <a:spcAft>
                          <a:spcPts val="1260"/>
                        </a:spcAft>
                      </a:pPr>
                      <a:r>
                        <a:rPr lang="en-GB" sz="1600" dirty="0">
                          <a:effectLst/>
                          <a:latin typeface="+mn-lt"/>
                          <a:ea typeface="Calibri" panose="020F0502020204030204" pitchFamily="34" charset="0"/>
                          <a:cs typeface="Times New Roman" panose="02020603050405020304" pitchFamily="18" charset="0"/>
                        </a:rPr>
                        <a:t>£23,556 pa</a:t>
                      </a:r>
                    </a:p>
                  </a:txBody>
                  <a:tcPr marL="68580" marR="68580" marT="0" marB="0"/>
                </a:tc>
                <a:tc>
                  <a:txBody>
                    <a:bodyPr/>
                    <a:lstStyle/>
                    <a:p>
                      <a:pPr fontAlgn="base">
                        <a:lnSpc>
                          <a:spcPct val="107000"/>
                        </a:lnSpc>
                        <a:spcAft>
                          <a:spcPts val="0"/>
                        </a:spcAft>
                      </a:pPr>
                      <a:r>
                        <a:rPr lang="en-GB" sz="1600" b="0" dirty="0">
                          <a:effectLst/>
                          <a:latin typeface="+mn-lt"/>
                          <a:ea typeface="Calibri" panose="020F0502020204030204" pitchFamily="34" charset="0"/>
                          <a:cs typeface="Times New Roman" panose="02020603050405020304" pitchFamily="18" charset="0"/>
                        </a:rPr>
                        <a:t>Sept 2023</a:t>
                      </a:r>
                    </a:p>
                  </a:txBody>
                  <a:tcPr marL="68580" marR="68580" marT="0" marB="0"/>
                </a:tc>
                <a:tc>
                  <a:txBody>
                    <a:bodyPr/>
                    <a:lstStyle/>
                    <a:p>
                      <a:pPr fontAlgn="base">
                        <a:lnSpc>
                          <a:spcPct val="107000"/>
                        </a:lnSpc>
                        <a:spcAft>
                          <a:spcPts val="0"/>
                        </a:spcAft>
                      </a:pPr>
                      <a:r>
                        <a:rPr lang="en-GB" sz="1600" b="0" dirty="0">
                          <a:effectLst/>
                          <a:latin typeface="+mn-lt"/>
                          <a:ea typeface="Calibri" panose="020F0502020204030204" pitchFamily="34" charset="0"/>
                          <a:cs typeface="Times New Roman" panose="02020603050405020304" pitchFamily="18" charset="0"/>
                        </a:rPr>
                        <a:t>3 years</a:t>
                      </a:r>
                    </a:p>
                  </a:txBody>
                  <a:tcPr marL="68580" marR="68580" marT="0" marB="0"/>
                </a:tc>
                <a:extLst>
                  <a:ext uri="{0D108BD9-81ED-4DB2-BD59-A6C34878D82A}">
                    <a16:rowId xmlns:a16="http://schemas.microsoft.com/office/drawing/2014/main" val="4061971225"/>
                  </a:ext>
                </a:extLst>
              </a:tr>
              <a:tr h="856421">
                <a:tc>
                  <a:txBody>
                    <a:bodyPr/>
                    <a:lstStyle/>
                    <a:p>
                      <a:pPr fontAlgn="base">
                        <a:lnSpc>
                          <a:spcPct val="107000"/>
                        </a:lnSpc>
                        <a:spcAft>
                          <a:spcPts val="0"/>
                        </a:spcAft>
                      </a:pPr>
                      <a:r>
                        <a:rPr lang="en-GB" sz="1600" b="1" dirty="0">
                          <a:effectLst/>
                          <a:latin typeface="+mn-lt"/>
                          <a:ea typeface="Calibri" panose="020F0502020204030204" pitchFamily="34" charset="0"/>
                          <a:cs typeface="Times New Roman" panose="02020603050405020304" pitchFamily="18" charset="0"/>
                        </a:rPr>
                        <a:t>Data Science Degree Apprenticeship</a:t>
                      </a:r>
                    </a:p>
                  </a:txBody>
                  <a:tcPr marL="68580" marR="68580" marT="0" marB="0"/>
                </a:tc>
                <a:tc>
                  <a:txBody>
                    <a:bodyPr/>
                    <a:lstStyle/>
                    <a:p>
                      <a:pPr fontAlgn="base">
                        <a:lnSpc>
                          <a:spcPct val="107000"/>
                        </a:lnSpc>
                        <a:spcAft>
                          <a:spcPts val="0"/>
                        </a:spcAft>
                      </a:pPr>
                      <a:r>
                        <a:rPr lang="en-GB" sz="1600" b="0" dirty="0">
                          <a:effectLst/>
                          <a:latin typeface="+mn-lt"/>
                          <a:ea typeface="Calibri" panose="020F0502020204030204" pitchFamily="34" charset="0"/>
                          <a:cs typeface="Times New Roman" panose="02020603050405020304" pitchFamily="18" charset="0"/>
                        </a:rPr>
                        <a:t>Glaxo Smith Kline</a:t>
                      </a:r>
                    </a:p>
                  </a:txBody>
                  <a:tcPr marL="68580" marR="68580" marT="0" marB="0"/>
                </a:tc>
                <a:tc>
                  <a:txBody>
                    <a:bodyPr/>
                    <a:lstStyle/>
                    <a:p>
                      <a:pPr fontAlgn="base">
                        <a:lnSpc>
                          <a:spcPct val="107000"/>
                        </a:lnSpc>
                        <a:spcAft>
                          <a:spcPts val="0"/>
                        </a:spcAft>
                      </a:pPr>
                      <a:r>
                        <a:rPr lang="en-GB" sz="1600" b="0" dirty="0">
                          <a:effectLst/>
                          <a:latin typeface="+mn-lt"/>
                          <a:ea typeface="Calibri" panose="020F0502020204030204" pitchFamily="34" charset="0"/>
                          <a:cs typeface="Times New Roman" panose="02020603050405020304" pitchFamily="18" charset="0"/>
                        </a:rPr>
                        <a:t> 6</a:t>
                      </a:r>
                    </a:p>
                  </a:txBody>
                  <a:tcPr marL="68580" marR="68580" marT="0" marB="0"/>
                </a:tc>
                <a:tc>
                  <a:txBody>
                    <a:bodyPr/>
                    <a:lstStyle/>
                    <a:p>
                      <a:pPr fontAlgn="base">
                        <a:lnSpc>
                          <a:spcPct val="107000"/>
                        </a:lnSpc>
                        <a:spcAft>
                          <a:spcPts val="0"/>
                        </a:spcAft>
                      </a:pPr>
                      <a:r>
                        <a:rPr lang="en-GB" sz="1600" b="0" dirty="0">
                          <a:effectLst/>
                          <a:latin typeface="+mn-lt"/>
                          <a:ea typeface="Calibri" panose="020F0502020204030204" pitchFamily="34" charset="0"/>
                          <a:cs typeface="Times New Roman" panose="02020603050405020304" pitchFamily="18" charset="0"/>
                        </a:rPr>
                        <a:t>Brentford</a:t>
                      </a:r>
                    </a:p>
                  </a:txBody>
                  <a:tcPr marL="68580" marR="68580" marT="0" marB="0"/>
                </a:tc>
                <a:tc>
                  <a:txBody>
                    <a:bodyPr/>
                    <a:lstStyle/>
                    <a:p>
                      <a:pPr fontAlgn="base">
                        <a:lnSpc>
                          <a:spcPct val="107000"/>
                        </a:lnSpc>
                        <a:spcAft>
                          <a:spcPts val="0"/>
                        </a:spcAft>
                      </a:pPr>
                      <a:r>
                        <a:rPr lang="en-GB" sz="1800" b="0" i="0" kern="1200" dirty="0">
                          <a:solidFill>
                            <a:schemeClr val="dk1"/>
                          </a:solidFill>
                          <a:effectLst/>
                          <a:latin typeface="+mn-lt"/>
                          <a:ea typeface="+mn-ea"/>
                          <a:cs typeface="+mn-cs"/>
                        </a:rPr>
                        <a:t>£22,500 pa</a:t>
                      </a:r>
                      <a:endParaRPr lang="en-GB" sz="1600" b="0" dirty="0">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fontAlgn="base">
                        <a:lnSpc>
                          <a:spcPct val="107000"/>
                        </a:lnSpc>
                        <a:spcAft>
                          <a:spcPts val="0"/>
                        </a:spcAft>
                      </a:pPr>
                      <a:r>
                        <a:rPr lang="en-GB" sz="1600" b="0" dirty="0">
                          <a:effectLst/>
                          <a:latin typeface="+mn-lt"/>
                          <a:ea typeface="Calibri" panose="020F0502020204030204" pitchFamily="34" charset="0"/>
                          <a:cs typeface="Times New Roman" panose="02020603050405020304" pitchFamily="18" charset="0"/>
                        </a:rPr>
                        <a:t>Sept 2023</a:t>
                      </a:r>
                    </a:p>
                  </a:txBody>
                  <a:tcPr marL="68580" marR="68580" marT="0" marB="0"/>
                </a:tc>
                <a:tc>
                  <a:txBody>
                    <a:bodyPr/>
                    <a:lstStyle/>
                    <a:p>
                      <a:pPr fontAlgn="base">
                        <a:lnSpc>
                          <a:spcPct val="107000"/>
                        </a:lnSpc>
                        <a:spcAft>
                          <a:spcPts val="0"/>
                        </a:spcAft>
                      </a:pPr>
                      <a:r>
                        <a:rPr lang="en-GB" sz="1600" b="0" dirty="0">
                          <a:effectLst/>
                          <a:latin typeface="+mn-lt"/>
                          <a:ea typeface="Calibri" panose="020F0502020204030204" pitchFamily="34" charset="0"/>
                          <a:cs typeface="Times New Roman" panose="02020603050405020304" pitchFamily="18" charset="0"/>
                        </a:rPr>
                        <a:t>3.5 years</a:t>
                      </a:r>
                    </a:p>
                  </a:txBody>
                  <a:tcPr marL="68580" marR="68580" marT="0" marB="0"/>
                </a:tc>
                <a:extLst>
                  <a:ext uri="{0D108BD9-81ED-4DB2-BD59-A6C34878D82A}">
                    <a16:rowId xmlns:a16="http://schemas.microsoft.com/office/drawing/2014/main" val="1473603279"/>
                  </a:ext>
                </a:extLst>
              </a:tr>
              <a:tr h="856421">
                <a:tc>
                  <a:txBody>
                    <a:bodyPr/>
                    <a:lstStyle/>
                    <a:p>
                      <a:pPr fontAlgn="base">
                        <a:lnSpc>
                          <a:spcPct val="107000"/>
                        </a:lnSpc>
                        <a:spcAft>
                          <a:spcPts val="0"/>
                        </a:spcAft>
                      </a:pPr>
                      <a:r>
                        <a:rPr lang="en-GB" sz="1600" b="1" dirty="0">
                          <a:effectLst/>
                          <a:latin typeface="+mn-lt"/>
                          <a:ea typeface="Calibri" panose="020F0502020204030204" pitchFamily="34" charset="0"/>
                          <a:cs typeface="Times New Roman" panose="02020603050405020304" pitchFamily="18" charset="0"/>
                        </a:rPr>
                        <a:t>Software Engineer Apprentice</a:t>
                      </a:r>
                    </a:p>
                  </a:txBody>
                  <a:tcPr marL="68580" marR="68580" marT="0" marB="0"/>
                </a:tc>
                <a:tc>
                  <a:txBody>
                    <a:bodyPr/>
                    <a:lstStyle/>
                    <a:p>
                      <a:pPr fontAlgn="base">
                        <a:lnSpc>
                          <a:spcPct val="107000"/>
                        </a:lnSpc>
                        <a:spcAft>
                          <a:spcPts val="0"/>
                        </a:spcAft>
                      </a:pPr>
                      <a:r>
                        <a:rPr lang="en-GB" sz="1600" b="0" dirty="0">
                          <a:effectLst/>
                          <a:latin typeface="+mn-lt"/>
                          <a:ea typeface="Calibri" panose="020F0502020204030204" pitchFamily="34" charset="0"/>
                          <a:cs typeface="Times New Roman" panose="02020603050405020304" pitchFamily="18" charset="0"/>
                        </a:rPr>
                        <a:t>Multiverse</a:t>
                      </a:r>
                    </a:p>
                  </a:txBody>
                  <a:tcPr marL="68580" marR="68580" marT="0" marB="0"/>
                </a:tc>
                <a:tc>
                  <a:txBody>
                    <a:bodyPr/>
                    <a:lstStyle/>
                    <a:p>
                      <a:pPr fontAlgn="base">
                        <a:lnSpc>
                          <a:spcPct val="107000"/>
                        </a:lnSpc>
                        <a:spcAft>
                          <a:spcPts val="0"/>
                        </a:spcAft>
                      </a:pPr>
                      <a:r>
                        <a:rPr lang="en-GB" sz="1600" b="0" dirty="0">
                          <a:effectLst/>
                          <a:latin typeface="+mn-lt"/>
                          <a:ea typeface="Calibri" panose="020F0502020204030204" pitchFamily="34" charset="0"/>
                          <a:cs typeface="Times New Roman" panose="02020603050405020304" pitchFamily="18" charset="0"/>
                        </a:rPr>
                        <a:t>4</a:t>
                      </a:r>
                    </a:p>
                  </a:txBody>
                  <a:tcPr marL="68580" marR="68580" marT="0" marB="0"/>
                </a:tc>
                <a:tc>
                  <a:txBody>
                    <a:bodyPr/>
                    <a:lstStyle/>
                    <a:p>
                      <a:pPr fontAlgn="base">
                        <a:lnSpc>
                          <a:spcPct val="107000"/>
                        </a:lnSpc>
                        <a:spcAft>
                          <a:spcPts val="0"/>
                        </a:spcAft>
                      </a:pPr>
                      <a:r>
                        <a:rPr lang="en-GB" sz="1600" b="0" dirty="0">
                          <a:effectLst/>
                          <a:latin typeface="+mn-lt"/>
                          <a:ea typeface="Calibri" panose="020F0502020204030204" pitchFamily="34" charset="0"/>
                          <a:cs typeface="Times New Roman" panose="02020603050405020304" pitchFamily="18" charset="0"/>
                        </a:rPr>
                        <a:t>Wembley Central</a:t>
                      </a:r>
                    </a:p>
                  </a:txBody>
                  <a:tcPr marL="68580" marR="68580" marT="0" marB="0"/>
                </a:tc>
                <a:tc>
                  <a:txBody>
                    <a:bodyPr/>
                    <a:lstStyle/>
                    <a:p>
                      <a:pPr fontAlgn="base">
                        <a:lnSpc>
                          <a:spcPct val="107000"/>
                        </a:lnSpc>
                        <a:spcAft>
                          <a:spcPts val="0"/>
                        </a:spcAft>
                      </a:pPr>
                      <a:r>
                        <a:rPr lang="en-GB" sz="1600" b="0" dirty="0">
                          <a:effectLst/>
                          <a:latin typeface="+mn-lt"/>
                          <a:ea typeface="Calibri" panose="020F0502020204030204" pitchFamily="34" charset="0"/>
                          <a:cs typeface="Times New Roman" panose="02020603050405020304" pitchFamily="18" charset="0"/>
                        </a:rPr>
                        <a:t>£22,000 pa</a:t>
                      </a:r>
                    </a:p>
                  </a:txBody>
                  <a:tcPr marL="68580" marR="68580" marT="0" marB="0"/>
                </a:tc>
                <a:tc>
                  <a:txBody>
                    <a:bodyPr/>
                    <a:lstStyle/>
                    <a:p>
                      <a:pPr fontAlgn="base">
                        <a:lnSpc>
                          <a:spcPct val="107000"/>
                        </a:lnSpc>
                        <a:spcAft>
                          <a:spcPts val="0"/>
                        </a:spcAft>
                      </a:pPr>
                      <a:r>
                        <a:rPr lang="en-GB" sz="1600" b="0" dirty="0">
                          <a:effectLst/>
                          <a:latin typeface="+mn-lt"/>
                          <a:ea typeface="Calibri" panose="020F0502020204030204" pitchFamily="34" charset="0"/>
                          <a:cs typeface="Times New Roman" panose="02020603050405020304" pitchFamily="18" charset="0"/>
                        </a:rPr>
                        <a:t>March 2023</a:t>
                      </a:r>
                    </a:p>
                  </a:txBody>
                  <a:tcPr marL="68580" marR="68580" marT="0" marB="0"/>
                </a:tc>
                <a:tc>
                  <a:txBody>
                    <a:bodyPr/>
                    <a:lstStyle/>
                    <a:p>
                      <a:pPr fontAlgn="base">
                        <a:lnSpc>
                          <a:spcPct val="107000"/>
                        </a:lnSpc>
                        <a:spcAft>
                          <a:spcPts val="0"/>
                        </a:spcAft>
                      </a:pPr>
                      <a:r>
                        <a:rPr lang="en-GB" sz="1600" b="0" dirty="0">
                          <a:effectLst/>
                          <a:latin typeface="+mn-lt"/>
                          <a:ea typeface="Calibri" panose="020F0502020204030204" pitchFamily="34" charset="0"/>
                          <a:cs typeface="Times New Roman" panose="02020603050405020304" pitchFamily="18" charset="0"/>
                        </a:rPr>
                        <a:t>18 months</a:t>
                      </a:r>
                    </a:p>
                  </a:txBody>
                  <a:tcPr marL="68580" marR="68580" marT="0" marB="0"/>
                </a:tc>
                <a:extLst>
                  <a:ext uri="{0D108BD9-81ED-4DB2-BD59-A6C34878D82A}">
                    <a16:rowId xmlns:a16="http://schemas.microsoft.com/office/drawing/2014/main" val="3220201800"/>
                  </a:ext>
                </a:extLst>
              </a:tr>
              <a:tr h="660871">
                <a:tc>
                  <a:txBody>
                    <a:bodyPr/>
                    <a:lstStyle/>
                    <a:p>
                      <a:pPr fontAlgn="base">
                        <a:lnSpc>
                          <a:spcPct val="107000"/>
                        </a:lnSpc>
                        <a:spcAft>
                          <a:spcPts val="0"/>
                        </a:spcAft>
                      </a:pPr>
                      <a:r>
                        <a:rPr lang="en-GB" sz="1600" b="1" dirty="0">
                          <a:effectLst/>
                          <a:latin typeface="+mn-lt"/>
                          <a:ea typeface="Calibri" panose="020F0502020204030204" pitchFamily="34" charset="0"/>
                          <a:cs typeface="Times New Roman" panose="02020603050405020304" pitchFamily="18" charset="0"/>
                        </a:rPr>
                        <a:t>Apprentice Commis Chef</a:t>
                      </a:r>
                    </a:p>
                  </a:txBody>
                  <a:tcPr marL="68580" marR="68580" marT="0" marB="0"/>
                </a:tc>
                <a:tc>
                  <a:txBody>
                    <a:bodyPr/>
                    <a:lstStyle/>
                    <a:p>
                      <a:pPr fontAlgn="base">
                        <a:lnSpc>
                          <a:spcPct val="107000"/>
                        </a:lnSpc>
                        <a:spcAft>
                          <a:spcPts val="0"/>
                        </a:spcAft>
                      </a:pPr>
                      <a:r>
                        <a:rPr lang="en-GB" sz="1600" b="0" dirty="0">
                          <a:effectLst/>
                          <a:latin typeface="+mn-lt"/>
                          <a:ea typeface="Calibri" panose="020F0502020204030204" pitchFamily="34" charset="0"/>
                          <a:cs typeface="Times New Roman" panose="02020603050405020304" pitchFamily="18" charset="0"/>
                        </a:rPr>
                        <a:t>Compass Group</a:t>
                      </a:r>
                    </a:p>
                  </a:txBody>
                  <a:tcPr marL="68580" marR="68580" marT="0" marB="0"/>
                </a:tc>
                <a:tc>
                  <a:txBody>
                    <a:bodyPr/>
                    <a:lstStyle/>
                    <a:p>
                      <a:pPr fontAlgn="base">
                        <a:lnSpc>
                          <a:spcPct val="107000"/>
                        </a:lnSpc>
                        <a:spcAft>
                          <a:spcPts val="0"/>
                        </a:spcAft>
                      </a:pPr>
                      <a:r>
                        <a:rPr lang="en-GB" sz="1600" b="0" dirty="0">
                          <a:effectLst/>
                          <a:latin typeface="+mn-lt"/>
                          <a:ea typeface="Calibri" panose="020F0502020204030204" pitchFamily="34" charset="0"/>
                          <a:cs typeface="Times New Roman" panose="02020603050405020304" pitchFamily="18" charset="0"/>
                        </a:rPr>
                        <a:t>2</a:t>
                      </a:r>
                    </a:p>
                  </a:txBody>
                  <a:tcPr marL="68580" marR="68580" marT="0" marB="0"/>
                </a:tc>
                <a:tc>
                  <a:txBody>
                    <a:bodyPr/>
                    <a:lstStyle/>
                    <a:p>
                      <a:pPr fontAlgn="base">
                        <a:lnSpc>
                          <a:spcPct val="107000"/>
                        </a:lnSpc>
                        <a:spcAft>
                          <a:spcPts val="0"/>
                        </a:spcAft>
                      </a:pPr>
                      <a:r>
                        <a:rPr lang="en-GB" sz="1600" b="0" dirty="0">
                          <a:effectLst/>
                          <a:latin typeface="+mn-lt"/>
                          <a:ea typeface="Calibri" panose="020F0502020204030204" pitchFamily="34" charset="0"/>
                          <a:cs typeface="Times New Roman" panose="02020603050405020304" pitchFamily="18" charset="0"/>
                        </a:rPr>
                        <a:t>Uxbridge</a:t>
                      </a:r>
                    </a:p>
                  </a:txBody>
                  <a:tcPr marL="68580" marR="68580" marT="0" marB="0"/>
                </a:tc>
                <a:tc>
                  <a:txBody>
                    <a:bodyPr/>
                    <a:lstStyle/>
                    <a:p>
                      <a:pPr fontAlgn="base">
                        <a:lnSpc>
                          <a:spcPct val="107000"/>
                        </a:lnSpc>
                        <a:spcAft>
                          <a:spcPts val="0"/>
                        </a:spcAft>
                      </a:pPr>
                      <a:r>
                        <a:rPr lang="en-GB" sz="1600" b="0" dirty="0">
                          <a:effectLst/>
                          <a:latin typeface="+mn-lt"/>
                          <a:ea typeface="Calibri" panose="020F0502020204030204" pitchFamily="34" charset="0"/>
                          <a:cs typeface="Times New Roman" panose="02020603050405020304" pitchFamily="18" charset="0"/>
                        </a:rPr>
                        <a:t>£10.25 per hour</a:t>
                      </a:r>
                    </a:p>
                  </a:txBody>
                  <a:tcPr marL="68580" marR="68580" marT="0" marB="0"/>
                </a:tc>
                <a:tc>
                  <a:txBody>
                    <a:bodyPr/>
                    <a:lstStyle/>
                    <a:p>
                      <a:pPr fontAlgn="base">
                        <a:lnSpc>
                          <a:spcPct val="107000"/>
                        </a:lnSpc>
                        <a:spcAft>
                          <a:spcPts val="0"/>
                        </a:spcAft>
                      </a:pPr>
                      <a:r>
                        <a:rPr lang="en-GB" sz="1600" b="0" dirty="0">
                          <a:effectLst/>
                          <a:latin typeface="+mn-lt"/>
                          <a:ea typeface="Calibri" panose="020F0502020204030204" pitchFamily="34" charset="0"/>
                          <a:cs typeface="Times New Roman" panose="02020603050405020304" pitchFamily="18" charset="0"/>
                        </a:rPr>
                        <a:t>Immediate</a:t>
                      </a:r>
                    </a:p>
                  </a:txBody>
                  <a:tcPr marL="68580" marR="68580" marT="0" marB="0"/>
                </a:tc>
                <a:tc>
                  <a:txBody>
                    <a:bodyPr/>
                    <a:lstStyle/>
                    <a:p>
                      <a:pPr fontAlgn="base">
                        <a:lnSpc>
                          <a:spcPct val="107000"/>
                        </a:lnSpc>
                        <a:spcAft>
                          <a:spcPts val="0"/>
                        </a:spcAft>
                      </a:pPr>
                      <a:r>
                        <a:rPr lang="en-GB" sz="1600" b="0" dirty="0">
                          <a:effectLst/>
                          <a:latin typeface="+mn-lt"/>
                          <a:ea typeface="Calibri" panose="020F0502020204030204" pitchFamily="34" charset="0"/>
                          <a:cs typeface="Times New Roman" panose="02020603050405020304" pitchFamily="18" charset="0"/>
                        </a:rPr>
                        <a:t>12-18 months</a:t>
                      </a:r>
                    </a:p>
                  </a:txBody>
                  <a:tcPr marL="68580" marR="68580" marT="0" marB="0"/>
                </a:tc>
                <a:extLst>
                  <a:ext uri="{0D108BD9-81ED-4DB2-BD59-A6C34878D82A}">
                    <a16:rowId xmlns:a16="http://schemas.microsoft.com/office/drawing/2014/main" val="132192145"/>
                  </a:ext>
                </a:extLst>
              </a:tr>
              <a:tr h="835648">
                <a:tc>
                  <a:txBody>
                    <a:bodyPr/>
                    <a:lstStyle/>
                    <a:p>
                      <a:pPr marL="0" marR="0" lvl="0" indent="0" algn="l" defTabSz="914400" rtl="0" eaLnBrk="1" fontAlgn="base" latinLnBrk="0" hangingPunct="1">
                        <a:lnSpc>
                          <a:spcPct val="107000"/>
                        </a:lnSpc>
                        <a:spcBef>
                          <a:spcPts val="0"/>
                        </a:spcBef>
                        <a:spcAft>
                          <a:spcPts val="0"/>
                        </a:spcAft>
                        <a:buClrTx/>
                        <a:buSzTx/>
                        <a:buFontTx/>
                        <a:buNone/>
                        <a:tabLst/>
                        <a:defRPr/>
                      </a:pPr>
                      <a:r>
                        <a:rPr lang="en-GB" sz="1600" b="1" dirty="0">
                          <a:effectLst/>
                          <a:latin typeface="+mn-lt"/>
                          <a:ea typeface="Calibri" panose="020F0502020204030204" pitchFamily="34" charset="0"/>
                          <a:cs typeface="Times New Roman" panose="02020603050405020304" pitchFamily="18" charset="0"/>
                        </a:rPr>
                        <a:t>Assistant Accountant Apprentice</a:t>
                      </a:r>
                    </a:p>
                  </a:txBody>
                  <a:tcPr marL="68580" marR="68580" marT="0" marB="0"/>
                </a:tc>
                <a:tc>
                  <a:txBody>
                    <a:bodyPr/>
                    <a:lstStyle/>
                    <a:p>
                      <a:pPr fontAlgn="base">
                        <a:lnSpc>
                          <a:spcPct val="107000"/>
                        </a:lnSpc>
                        <a:spcAft>
                          <a:spcPts val="0"/>
                        </a:spcAft>
                      </a:pPr>
                      <a:r>
                        <a:rPr lang="en-GB" sz="1600" b="0" dirty="0">
                          <a:effectLst/>
                          <a:latin typeface="+mn-lt"/>
                          <a:ea typeface="Calibri" panose="020F0502020204030204" pitchFamily="34" charset="0"/>
                          <a:cs typeface="Times New Roman" panose="02020603050405020304" pitchFamily="18" charset="0"/>
                        </a:rPr>
                        <a:t>DHL</a:t>
                      </a:r>
                    </a:p>
                  </a:txBody>
                  <a:tcPr marL="68580" marR="68580" marT="0" marB="0"/>
                </a:tc>
                <a:tc>
                  <a:txBody>
                    <a:bodyPr/>
                    <a:lstStyle/>
                    <a:p>
                      <a:pPr fontAlgn="base">
                        <a:lnSpc>
                          <a:spcPct val="107000"/>
                        </a:lnSpc>
                        <a:spcAft>
                          <a:spcPts val="0"/>
                        </a:spcAft>
                      </a:pPr>
                      <a:r>
                        <a:rPr lang="en-GB" sz="1600" b="0" dirty="0">
                          <a:effectLst/>
                          <a:latin typeface="+mn-lt"/>
                          <a:ea typeface="Calibri" panose="020F0502020204030204" pitchFamily="34" charset="0"/>
                          <a:cs typeface="Times New Roman" panose="02020603050405020304" pitchFamily="18" charset="0"/>
                        </a:rPr>
                        <a:t>3</a:t>
                      </a:r>
                    </a:p>
                  </a:txBody>
                  <a:tcPr marL="68580" marR="68580" marT="0" marB="0"/>
                </a:tc>
                <a:tc>
                  <a:txBody>
                    <a:bodyPr/>
                    <a:lstStyle/>
                    <a:p>
                      <a:pPr fontAlgn="base">
                        <a:lnSpc>
                          <a:spcPct val="107000"/>
                        </a:lnSpc>
                        <a:spcAft>
                          <a:spcPts val="0"/>
                        </a:spcAft>
                      </a:pPr>
                      <a:r>
                        <a:rPr lang="en-GB" sz="1600" b="0" dirty="0">
                          <a:effectLst/>
                          <a:latin typeface="+mn-lt"/>
                          <a:ea typeface="Calibri" panose="020F0502020204030204" pitchFamily="34" charset="0"/>
                          <a:cs typeface="Times New Roman" panose="02020603050405020304" pitchFamily="18" charset="0"/>
                        </a:rPr>
                        <a:t>Hayes</a:t>
                      </a:r>
                    </a:p>
                  </a:txBody>
                  <a:tcPr marL="68580" marR="68580" marT="0" marB="0"/>
                </a:tc>
                <a:tc>
                  <a:txBody>
                    <a:bodyPr/>
                    <a:lstStyle/>
                    <a:p>
                      <a:pPr fontAlgn="base">
                        <a:lnSpc>
                          <a:spcPct val="107000"/>
                        </a:lnSpc>
                        <a:spcBef>
                          <a:spcPts val="315"/>
                        </a:spcBef>
                        <a:spcAft>
                          <a:spcPts val="1260"/>
                        </a:spcAft>
                      </a:pPr>
                      <a:r>
                        <a:rPr lang="en-GB" sz="1600" b="0" dirty="0">
                          <a:effectLst/>
                          <a:latin typeface="+mn-lt"/>
                          <a:ea typeface="Calibri" panose="020F0502020204030204" pitchFamily="34" charset="0"/>
                          <a:cs typeface="Times New Roman" panose="02020603050405020304" pitchFamily="18" charset="0"/>
                        </a:rPr>
                        <a:t>£22,000 pa</a:t>
                      </a:r>
                    </a:p>
                  </a:txBody>
                  <a:tcPr marL="68580" marR="68580" marT="0" marB="0"/>
                </a:tc>
                <a:tc>
                  <a:txBody>
                    <a:bodyPr/>
                    <a:lstStyle/>
                    <a:p>
                      <a:pPr fontAlgn="base">
                        <a:lnSpc>
                          <a:spcPct val="107000"/>
                        </a:lnSpc>
                        <a:spcAft>
                          <a:spcPts val="0"/>
                        </a:spcAft>
                      </a:pPr>
                      <a:r>
                        <a:rPr lang="en-GB" sz="1600" b="0" dirty="0">
                          <a:effectLst/>
                          <a:latin typeface="+mn-lt"/>
                          <a:ea typeface="Calibri" panose="020F0502020204030204" pitchFamily="34" charset="0"/>
                          <a:cs typeface="Times New Roman" panose="02020603050405020304" pitchFamily="18" charset="0"/>
                        </a:rPr>
                        <a:t>April 2023</a:t>
                      </a:r>
                    </a:p>
                  </a:txBody>
                  <a:tcPr marL="68580" marR="68580" marT="0" marB="0"/>
                </a:tc>
                <a:tc>
                  <a:txBody>
                    <a:bodyPr/>
                    <a:lstStyle/>
                    <a:p>
                      <a:pPr fontAlgn="base">
                        <a:lnSpc>
                          <a:spcPct val="107000"/>
                        </a:lnSpc>
                        <a:spcAft>
                          <a:spcPts val="0"/>
                        </a:spcAft>
                      </a:pPr>
                      <a:r>
                        <a:rPr lang="en-GB" sz="1600" b="0" dirty="0">
                          <a:effectLst/>
                          <a:latin typeface="+mn-lt"/>
                          <a:ea typeface="Calibri" panose="020F0502020204030204" pitchFamily="34" charset="0"/>
                          <a:cs typeface="Times New Roman" panose="02020603050405020304" pitchFamily="18" charset="0"/>
                        </a:rPr>
                        <a:t>18 months</a:t>
                      </a:r>
                    </a:p>
                  </a:txBody>
                  <a:tcPr marL="68580" marR="68580" marT="0" marB="0"/>
                </a:tc>
                <a:extLst>
                  <a:ext uri="{0D108BD9-81ED-4DB2-BD59-A6C34878D82A}">
                    <a16:rowId xmlns:a16="http://schemas.microsoft.com/office/drawing/2014/main" val="3290387784"/>
                  </a:ext>
                </a:extLst>
              </a:tr>
              <a:tr h="550175">
                <a:tc>
                  <a:txBody>
                    <a:bodyPr/>
                    <a:lstStyle/>
                    <a:p>
                      <a:pPr fontAlgn="base">
                        <a:lnSpc>
                          <a:spcPct val="107000"/>
                        </a:lnSpc>
                        <a:spcAft>
                          <a:spcPts val="0"/>
                        </a:spcAft>
                      </a:pPr>
                      <a:r>
                        <a:rPr lang="en-GB" sz="1600" b="1" dirty="0">
                          <a:effectLst/>
                          <a:latin typeface="+mn-lt"/>
                          <a:ea typeface="Calibri" panose="020F0502020204030204" pitchFamily="34" charset="0"/>
                          <a:cs typeface="Times New Roman" panose="02020603050405020304" pitchFamily="18" charset="0"/>
                        </a:rPr>
                        <a:t>Compliance Apprentice</a:t>
                      </a:r>
                    </a:p>
                  </a:txBody>
                  <a:tcPr marL="68580" marR="68580" marT="0" marB="0"/>
                </a:tc>
                <a:tc>
                  <a:txBody>
                    <a:bodyPr/>
                    <a:lstStyle/>
                    <a:p>
                      <a:pPr fontAlgn="base">
                        <a:lnSpc>
                          <a:spcPct val="107000"/>
                        </a:lnSpc>
                        <a:spcAft>
                          <a:spcPts val="0"/>
                        </a:spcAft>
                      </a:pPr>
                      <a:r>
                        <a:rPr lang="en-GB" sz="1600" b="0" dirty="0">
                          <a:effectLst/>
                          <a:latin typeface="+mn-lt"/>
                          <a:ea typeface="Calibri" panose="020F0502020204030204" pitchFamily="34" charset="0"/>
                          <a:cs typeface="Times New Roman" panose="02020603050405020304" pitchFamily="18" charset="0"/>
                        </a:rPr>
                        <a:t>Hillingdon Council</a:t>
                      </a:r>
                    </a:p>
                  </a:txBody>
                  <a:tcPr marL="68580" marR="68580" marT="0" marB="0"/>
                </a:tc>
                <a:tc>
                  <a:txBody>
                    <a:bodyPr/>
                    <a:lstStyle/>
                    <a:p>
                      <a:pPr fontAlgn="base">
                        <a:lnSpc>
                          <a:spcPct val="107000"/>
                        </a:lnSpc>
                        <a:spcAft>
                          <a:spcPts val="0"/>
                        </a:spcAft>
                      </a:pPr>
                      <a:r>
                        <a:rPr lang="en-GB" sz="1600" b="0" dirty="0">
                          <a:effectLst/>
                          <a:latin typeface="+mn-lt"/>
                          <a:ea typeface="Calibri" panose="020F0502020204030204" pitchFamily="34" charset="0"/>
                          <a:cs typeface="Times New Roman" panose="02020603050405020304" pitchFamily="18" charset="0"/>
                        </a:rPr>
                        <a:t>4</a:t>
                      </a:r>
                    </a:p>
                  </a:txBody>
                  <a:tcPr marL="68580" marR="68580" marT="0" marB="0"/>
                </a:tc>
                <a:tc>
                  <a:txBody>
                    <a:bodyPr/>
                    <a:lstStyle/>
                    <a:p>
                      <a:pPr fontAlgn="base">
                        <a:lnSpc>
                          <a:spcPct val="107000"/>
                        </a:lnSpc>
                        <a:spcAft>
                          <a:spcPts val="0"/>
                        </a:spcAft>
                      </a:pPr>
                      <a:r>
                        <a:rPr lang="en-GB" sz="1600" b="0" dirty="0">
                          <a:effectLst/>
                          <a:latin typeface="+mn-lt"/>
                          <a:ea typeface="Calibri" panose="020F0502020204030204" pitchFamily="34" charset="0"/>
                          <a:cs typeface="Times New Roman" panose="02020603050405020304" pitchFamily="18" charset="0"/>
                        </a:rPr>
                        <a:t>Hillingdon</a:t>
                      </a:r>
                    </a:p>
                  </a:txBody>
                  <a:tcPr marL="68580" marR="68580" marT="0" marB="0"/>
                </a:tc>
                <a:tc>
                  <a:txBody>
                    <a:bodyPr/>
                    <a:lstStyle/>
                    <a:p>
                      <a:pPr fontAlgn="base">
                        <a:lnSpc>
                          <a:spcPct val="107000"/>
                        </a:lnSpc>
                        <a:spcAft>
                          <a:spcPts val="0"/>
                        </a:spcAft>
                      </a:pPr>
                      <a:r>
                        <a:rPr lang="en-GB" sz="1600" b="0" kern="1800" dirty="0">
                          <a:effectLst/>
                          <a:latin typeface="+mn-lt"/>
                        </a:rPr>
                        <a:t>£20,745 pa</a:t>
                      </a:r>
                      <a:endParaRPr lang="en-GB" sz="1600" b="0" dirty="0">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fontAlgn="base">
                        <a:lnSpc>
                          <a:spcPct val="107000"/>
                        </a:lnSpc>
                        <a:spcAft>
                          <a:spcPts val="0"/>
                        </a:spcAft>
                      </a:pPr>
                      <a:r>
                        <a:rPr lang="en-GB" sz="1600" b="0" dirty="0">
                          <a:effectLst/>
                          <a:latin typeface="+mn-lt"/>
                          <a:ea typeface="Calibri" panose="020F0502020204030204" pitchFamily="34" charset="0"/>
                          <a:cs typeface="Times New Roman" panose="02020603050405020304" pitchFamily="18" charset="0"/>
                        </a:rPr>
                        <a:t>April 2023</a:t>
                      </a:r>
                    </a:p>
                  </a:txBody>
                  <a:tcPr marL="68580" marR="68580" marT="0" marB="0"/>
                </a:tc>
                <a:tc>
                  <a:txBody>
                    <a:bodyPr/>
                    <a:lstStyle/>
                    <a:p>
                      <a:pPr fontAlgn="base">
                        <a:lnSpc>
                          <a:spcPct val="107000"/>
                        </a:lnSpc>
                        <a:spcAft>
                          <a:spcPts val="0"/>
                        </a:spcAft>
                      </a:pPr>
                      <a:r>
                        <a:rPr lang="en-GB" sz="1600" b="0" dirty="0">
                          <a:effectLst/>
                          <a:latin typeface="+mn-lt"/>
                          <a:ea typeface="Calibri" panose="020F0502020204030204" pitchFamily="34" charset="0"/>
                          <a:cs typeface="Times New Roman" panose="02020603050405020304" pitchFamily="18" charset="0"/>
                        </a:rPr>
                        <a:t>24 months</a:t>
                      </a:r>
                    </a:p>
                  </a:txBody>
                  <a:tcPr marL="68580" marR="68580" marT="0" marB="0"/>
                </a:tc>
                <a:extLst>
                  <a:ext uri="{0D108BD9-81ED-4DB2-BD59-A6C34878D82A}">
                    <a16:rowId xmlns:a16="http://schemas.microsoft.com/office/drawing/2014/main" val="1970859269"/>
                  </a:ext>
                </a:extLst>
              </a:tr>
            </a:tbl>
          </a:graphicData>
        </a:graphic>
      </p:graphicFrame>
      <p:pic>
        <p:nvPicPr>
          <p:cNvPr id="8" name="Audio 7">
            <a:hlinkClick r:id="" action="ppaction://media"/>
            <a:extLst>
              <a:ext uri="{FF2B5EF4-FFF2-40B4-BE49-F238E27FC236}">
                <a16:creationId xmlns:a16="http://schemas.microsoft.com/office/drawing/2014/main" id="{EE2B9F79-13DB-4918-ACBB-BF8AA75E58B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521700" y="6235700"/>
            <a:ext cx="406400" cy="406400"/>
          </a:xfrm>
          <a:prstGeom prst="rect">
            <a:avLst/>
          </a:prstGeom>
        </p:spPr>
      </p:pic>
    </p:spTree>
    <p:extLst>
      <p:ext uri="{BB962C8B-B14F-4D97-AF65-F5344CB8AC3E}">
        <p14:creationId xmlns:p14="http://schemas.microsoft.com/office/powerpoint/2010/main" val="2958188027"/>
      </p:ext>
    </p:extLst>
  </p:cSld>
  <p:clrMapOvr>
    <a:masterClrMapping/>
  </p:clrMapOvr>
  <mc:AlternateContent xmlns:mc="http://schemas.openxmlformats.org/markup-compatibility/2006" xmlns:p14="http://schemas.microsoft.com/office/powerpoint/2010/main">
    <mc:Choice Requires="p14">
      <p:transition spd="slow" p14:dur="1600" advTm="146996">
        <p:blinds dir="vert"/>
      </p:transition>
    </mc:Choice>
    <mc:Fallback xmlns="">
      <p:transition spd="slow" advTm="146996">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5FEA1-75A4-4330-AD6D-5FFD9F1CE6D1}"/>
              </a:ext>
            </a:extLst>
          </p:cNvPr>
          <p:cNvSpPr>
            <a:spLocks noGrp="1"/>
          </p:cNvSpPr>
          <p:nvPr>
            <p:ph type="ctrTitle"/>
          </p:nvPr>
        </p:nvSpPr>
        <p:spPr>
          <a:xfrm>
            <a:off x="359532" y="368660"/>
            <a:ext cx="6249636" cy="800219"/>
          </a:xfrm>
        </p:spPr>
        <p:txBody>
          <a:bodyPr/>
          <a:lstStyle/>
          <a:p>
            <a:r>
              <a:rPr lang="en-GB" dirty="0"/>
              <a:t>How do you find an apprenticeship?</a:t>
            </a:r>
          </a:p>
        </p:txBody>
      </p:sp>
      <p:grpSp>
        <p:nvGrpSpPr>
          <p:cNvPr id="47" name="Group 46">
            <a:extLst>
              <a:ext uri="{FF2B5EF4-FFF2-40B4-BE49-F238E27FC236}">
                <a16:creationId xmlns:a16="http://schemas.microsoft.com/office/drawing/2014/main" id="{8138248F-A8FD-4F18-A4D8-696F382291A9}"/>
              </a:ext>
            </a:extLst>
          </p:cNvPr>
          <p:cNvGrpSpPr/>
          <p:nvPr/>
        </p:nvGrpSpPr>
        <p:grpSpPr>
          <a:xfrm>
            <a:off x="4073563" y="1449746"/>
            <a:ext cx="2362200" cy="1037856"/>
            <a:chOff x="680815" y="2498533"/>
            <a:chExt cx="2362200" cy="1037856"/>
          </a:xfrm>
        </p:grpSpPr>
        <p:sp>
          <p:nvSpPr>
            <p:cNvPr id="48" name="TextBox 47">
              <a:extLst>
                <a:ext uri="{FF2B5EF4-FFF2-40B4-BE49-F238E27FC236}">
                  <a16:creationId xmlns:a16="http://schemas.microsoft.com/office/drawing/2014/main" id="{6D0106B1-4663-4BB6-B4AD-17074ACD43FD}"/>
                </a:ext>
              </a:extLst>
            </p:cNvPr>
            <p:cNvSpPr txBox="1"/>
            <p:nvPr/>
          </p:nvSpPr>
          <p:spPr>
            <a:xfrm>
              <a:off x="680815" y="3013169"/>
              <a:ext cx="2362200" cy="523220"/>
            </a:xfrm>
            <a:prstGeom prst="rect">
              <a:avLst/>
            </a:prstGeom>
            <a:noFill/>
          </p:spPr>
          <p:txBody>
            <a:bodyPr wrap="square" rtlCol="0">
              <a:spAutoFit/>
            </a:bodyPr>
            <a:lstStyle/>
            <a:p>
              <a:pPr algn="ctr"/>
              <a:r>
                <a:rPr lang="en-US" sz="1400" dirty="0">
                  <a:solidFill>
                    <a:schemeClr val="tx2"/>
                  </a:solidFill>
                  <a:latin typeface="Lato" panose="020F0502020204030203" pitchFamily="34" charset="0"/>
                  <a:ea typeface="Lato" panose="020F0502020204030203" pitchFamily="34" charset="0"/>
                  <a:cs typeface="Lato" panose="020F0502020204030203" pitchFamily="34" charset="0"/>
                </a:rPr>
                <a:t>Manage</a:t>
              </a:r>
            </a:p>
            <a:p>
              <a:pPr algn="ctr"/>
              <a:r>
                <a:rPr lang="en-US" sz="1400" dirty="0">
                  <a:solidFill>
                    <a:schemeClr val="tx2"/>
                  </a:solidFill>
                  <a:latin typeface="Lato" panose="020F0502020204030203" pitchFamily="34" charset="0"/>
                  <a:ea typeface="Lato" panose="020F0502020204030203" pitchFamily="34" charset="0"/>
                  <a:cs typeface="Lato" panose="020F0502020204030203" pitchFamily="34" charset="0"/>
                </a:rPr>
                <a:t>your alerts</a:t>
              </a:r>
            </a:p>
          </p:txBody>
        </p:sp>
        <p:sp>
          <p:nvSpPr>
            <p:cNvPr id="49" name="Oval 48">
              <a:extLst>
                <a:ext uri="{FF2B5EF4-FFF2-40B4-BE49-F238E27FC236}">
                  <a16:creationId xmlns:a16="http://schemas.microsoft.com/office/drawing/2014/main" id="{C00E1A6C-A94F-4377-A5EC-27E66CF7F840}"/>
                </a:ext>
              </a:extLst>
            </p:cNvPr>
            <p:cNvSpPr/>
            <p:nvPr/>
          </p:nvSpPr>
          <p:spPr>
            <a:xfrm>
              <a:off x="1651032" y="2498533"/>
              <a:ext cx="492518" cy="510790"/>
            </a:xfrm>
            <a:prstGeom prst="ellipse">
              <a:avLst/>
            </a:prstGeom>
            <a:solidFill>
              <a:schemeClr val="bg1"/>
            </a:solid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F8FD1"/>
                  </a:solidFill>
                  <a:latin typeface="Lato" panose="020F0502020204030203" pitchFamily="34" charset="0"/>
                  <a:ea typeface="Lato" panose="020F0502020204030203" pitchFamily="34" charset="0"/>
                  <a:cs typeface="Lato" panose="020F0502020204030203" pitchFamily="34" charset="0"/>
                </a:rPr>
                <a:t>4</a:t>
              </a:r>
              <a:endParaRPr lang="en-GB" sz="1100" dirty="0">
                <a:solidFill>
                  <a:srgbClr val="2F8FD1"/>
                </a:solidFill>
                <a:latin typeface="Lato" panose="020F0502020204030203" pitchFamily="34" charset="0"/>
                <a:ea typeface="Lato" panose="020F0502020204030203" pitchFamily="34" charset="0"/>
                <a:cs typeface="Lato" panose="020F0502020204030203" pitchFamily="34" charset="0"/>
              </a:endParaRPr>
            </a:p>
          </p:txBody>
        </p:sp>
      </p:grpSp>
      <p:grpSp>
        <p:nvGrpSpPr>
          <p:cNvPr id="50" name="Group 49">
            <a:extLst>
              <a:ext uri="{FF2B5EF4-FFF2-40B4-BE49-F238E27FC236}">
                <a16:creationId xmlns:a16="http://schemas.microsoft.com/office/drawing/2014/main" id="{365282E5-9BAD-4AA5-8822-9733ABCFDCBB}"/>
              </a:ext>
            </a:extLst>
          </p:cNvPr>
          <p:cNvGrpSpPr/>
          <p:nvPr/>
        </p:nvGrpSpPr>
        <p:grpSpPr>
          <a:xfrm>
            <a:off x="75363" y="1500113"/>
            <a:ext cx="2362200" cy="1034010"/>
            <a:chOff x="685800" y="2071140"/>
            <a:chExt cx="2362200" cy="1034010"/>
          </a:xfrm>
        </p:grpSpPr>
        <p:sp>
          <p:nvSpPr>
            <p:cNvPr id="51" name="Oval 50">
              <a:extLst>
                <a:ext uri="{FF2B5EF4-FFF2-40B4-BE49-F238E27FC236}">
                  <a16:creationId xmlns:a16="http://schemas.microsoft.com/office/drawing/2014/main" id="{63FBE78C-A94E-45E2-91C7-9B9A280A050E}"/>
                </a:ext>
              </a:extLst>
            </p:cNvPr>
            <p:cNvSpPr/>
            <p:nvPr/>
          </p:nvSpPr>
          <p:spPr>
            <a:xfrm>
              <a:off x="1564882" y="2071140"/>
              <a:ext cx="492518" cy="510790"/>
            </a:xfrm>
            <a:prstGeom prst="ellipse">
              <a:avLst/>
            </a:prstGeom>
            <a:solidFill>
              <a:schemeClr val="bg1"/>
            </a:solid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F8FD1"/>
                  </a:solidFill>
                  <a:latin typeface="Lato" panose="020F0502020204030203" pitchFamily="34" charset="0"/>
                  <a:ea typeface="Lato" panose="020F0502020204030203" pitchFamily="34" charset="0"/>
                  <a:cs typeface="Lato" panose="020F0502020204030203" pitchFamily="34" charset="0"/>
                </a:rPr>
                <a:t>1</a:t>
              </a:r>
              <a:endParaRPr lang="en-GB" sz="1100" dirty="0">
                <a:solidFill>
                  <a:srgbClr val="2F8FD1"/>
                </a:solidFill>
                <a:latin typeface="Lato" panose="020F0502020204030203" pitchFamily="34" charset="0"/>
                <a:ea typeface="Lato" panose="020F0502020204030203" pitchFamily="34" charset="0"/>
                <a:cs typeface="Lato" panose="020F0502020204030203" pitchFamily="34" charset="0"/>
              </a:endParaRPr>
            </a:p>
          </p:txBody>
        </p:sp>
        <p:sp>
          <p:nvSpPr>
            <p:cNvPr id="52" name="TextBox 51">
              <a:extLst>
                <a:ext uri="{FF2B5EF4-FFF2-40B4-BE49-F238E27FC236}">
                  <a16:creationId xmlns:a16="http://schemas.microsoft.com/office/drawing/2014/main" id="{472240B9-A8BA-4D65-A339-B1EBF7AA2A56}"/>
                </a:ext>
              </a:extLst>
            </p:cNvPr>
            <p:cNvSpPr txBox="1"/>
            <p:nvPr/>
          </p:nvSpPr>
          <p:spPr>
            <a:xfrm>
              <a:off x="685800" y="2366486"/>
              <a:ext cx="2362200" cy="738664"/>
            </a:xfrm>
            <a:prstGeom prst="rect">
              <a:avLst/>
            </a:prstGeom>
            <a:noFill/>
          </p:spPr>
          <p:txBody>
            <a:bodyPr wrap="square" rtlCol="0">
              <a:spAutoFit/>
            </a:bodyPr>
            <a:lstStyle/>
            <a:p>
              <a:pPr algn="ctr"/>
              <a:br>
                <a:rPr lang="en-US" sz="1400" dirty="0">
                  <a:solidFill>
                    <a:schemeClr val="tx2"/>
                  </a:solidFill>
                  <a:latin typeface="Lato" panose="020F0502020204030203" pitchFamily="34" charset="0"/>
                  <a:ea typeface="Lato" panose="020F0502020204030203" pitchFamily="34" charset="0"/>
                  <a:cs typeface="Lato" panose="020F0502020204030203" pitchFamily="34" charset="0"/>
                </a:rPr>
              </a:br>
              <a:r>
                <a:rPr lang="en-US" sz="1400" dirty="0">
                  <a:solidFill>
                    <a:schemeClr val="tx2"/>
                  </a:solidFill>
                  <a:latin typeface="Lato" panose="020F0502020204030203" pitchFamily="34" charset="0"/>
                  <a:ea typeface="Lato" panose="020F0502020204030203" pitchFamily="34" charset="0"/>
                  <a:cs typeface="Lato" panose="020F0502020204030203" pitchFamily="34" charset="0"/>
                </a:rPr>
                <a:t>Register on Find an apprenticeship</a:t>
              </a:r>
            </a:p>
          </p:txBody>
        </p:sp>
      </p:grpSp>
      <p:grpSp>
        <p:nvGrpSpPr>
          <p:cNvPr id="53" name="Group 52">
            <a:extLst>
              <a:ext uri="{FF2B5EF4-FFF2-40B4-BE49-F238E27FC236}">
                <a16:creationId xmlns:a16="http://schemas.microsoft.com/office/drawing/2014/main" id="{7F14792D-E0E6-4511-AD99-6C26E98A505E}"/>
              </a:ext>
            </a:extLst>
          </p:cNvPr>
          <p:cNvGrpSpPr/>
          <p:nvPr/>
        </p:nvGrpSpPr>
        <p:grpSpPr>
          <a:xfrm>
            <a:off x="4027585" y="3126350"/>
            <a:ext cx="2324100" cy="1005497"/>
            <a:chOff x="3352800" y="3394519"/>
            <a:chExt cx="2324100" cy="1005497"/>
          </a:xfrm>
        </p:grpSpPr>
        <p:sp>
          <p:nvSpPr>
            <p:cNvPr id="54" name="TextBox 53">
              <a:extLst>
                <a:ext uri="{FF2B5EF4-FFF2-40B4-BE49-F238E27FC236}">
                  <a16:creationId xmlns:a16="http://schemas.microsoft.com/office/drawing/2014/main" id="{F9DEB6AF-89DD-423B-8A30-05AB687FA2F4}"/>
                </a:ext>
              </a:extLst>
            </p:cNvPr>
            <p:cNvSpPr txBox="1"/>
            <p:nvPr/>
          </p:nvSpPr>
          <p:spPr>
            <a:xfrm>
              <a:off x="3352800" y="3876796"/>
              <a:ext cx="2324100" cy="523220"/>
            </a:xfrm>
            <a:prstGeom prst="rect">
              <a:avLst/>
            </a:prstGeom>
            <a:noFill/>
          </p:spPr>
          <p:txBody>
            <a:bodyPr wrap="square" rtlCol="0">
              <a:spAutoFit/>
            </a:bodyPr>
            <a:lstStyle/>
            <a:p>
              <a:pPr algn="ctr"/>
              <a:r>
                <a:rPr lang="en-US" sz="1400" dirty="0">
                  <a:solidFill>
                    <a:schemeClr val="tx2"/>
                  </a:solidFill>
                  <a:latin typeface="Lato" panose="020F0502020204030203" pitchFamily="34" charset="0"/>
                  <a:ea typeface="Lato" panose="020F0502020204030203" pitchFamily="34" charset="0"/>
                  <a:cs typeface="Lato" panose="020F0502020204030203" pitchFamily="34" charset="0"/>
                </a:rPr>
                <a:t>Contact</a:t>
              </a:r>
            </a:p>
            <a:p>
              <a:pPr algn="ctr"/>
              <a:r>
                <a:rPr lang="en-US" sz="1400" dirty="0">
                  <a:solidFill>
                    <a:schemeClr val="tx2"/>
                  </a:solidFill>
                  <a:latin typeface="Lato" panose="020F0502020204030203" pitchFamily="34" charset="0"/>
                  <a:ea typeface="Lato" panose="020F0502020204030203" pitchFamily="34" charset="0"/>
                  <a:cs typeface="Lato" panose="020F0502020204030203" pitchFamily="34" charset="0"/>
                </a:rPr>
                <a:t>companies</a:t>
              </a:r>
            </a:p>
          </p:txBody>
        </p:sp>
        <p:sp>
          <p:nvSpPr>
            <p:cNvPr id="55" name="Oval 54">
              <a:extLst>
                <a:ext uri="{FF2B5EF4-FFF2-40B4-BE49-F238E27FC236}">
                  <a16:creationId xmlns:a16="http://schemas.microsoft.com/office/drawing/2014/main" id="{AA981B75-9F86-4025-AD34-6E26F5B987D3}"/>
                </a:ext>
              </a:extLst>
            </p:cNvPr>
            <p:cNvSpPr/>
            <p:nvPr/>
          </p:nvSpPr>
          <p:spPr>
            <a:xfrm>
              <a:off x="4325741" y="3394519"/>
              <a:ext cx="492518" cy="510790"/>
            </a:xfrm>
            <a:prstGeom prst="ellipse">
              <a:avLst/>
            </a:prstGeom>
            <a:solidFill>
              <a:schemeClr val="bg1"/>
            </a:solid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F8FD1"/>
                  </a:solidFill>
                  <a:latin typeface="Lato" panose="020F0502020204030203" pitchFamily="34" charset="0"/>
                  <a:ea typeface="Lato" panose="020F0502020204030203" pitchFamily="34" charset="0"/>
                  <a:cs typeface="Lato" panose="020F0502020204030203" pitchFamily="34" charset="0"/>
                </a:rPr>
                <a:t>5</a:t>
              </a:r>
              <a:endParaRPr lang="en-GB" sz="1100" dirty="0">
                <a:solidFill>
                  <a:srgbClr val="2F8FD1"/>
                </a:solidFill>
                <a:latin typeface="Lato" panose="020F0502020204030203" pitchFamily="34" charset="0"/>
                <a:ea typeface="Lato" panose="020F0502020204030203" pitchFamily="34" charset="0"/>
                <a:cs typeface="Lato" panose="020F0502020204030203" pitchFamily="34" charset="0"/>
              </a:endParaRPr>
            </a:p>
          </p:txBody>
        </p:sp>
      </p:grpSp>
      <p:grpSp>
        <p:nvGrpSpPr>
          <p:cNvPr id="56" name="Group 55">
            <a:extLst>
              <a:ext uri="{FF2B5EF4-FFF2-40B4-BE49-F238E27FC236}">
                <a16:creationId xmlns:a16="http://schemas.microsoft.com/office/drawing/2014/main" id="{26502251-3F1D-4EFF-8354-69C85BA91FF9}"/>
              </a:ext>
            </a:extLst>
          </p:cNvPr>
          <p:cNvGrpSpPr/>
          <p:nvPr/>
        </p:nvGrpSpPr>
        <p:grpSpPr>
          <a:xfrm>
            <a:off x="22702" y="3113440"/>
            <a:ext cx="2362200" cy="994059"/>
            <a:chOff x="3314700" y="2111091"/>
            <a:chExt cx="2362200" cy="994059"/>
          </a:xfrm>
        </p:grpSpPr>
        <p:sp>
          <p:nvSpPr>
            <p:cNvPr id="57" name="TextBox 56">
              <a:extLst>
                <a:ext uri="{FF2B5EF4-FFF2-40B4-BE49-F238E27FC236}">
                  <a16:creationId xmlns:a16="http://schemas.microsoft.com/office/drawing/2014/main" id="{24D61D61-E399-4EE8-912C-0DA4D99A8EB4}"/>
                </a:ext>
              </a:extLst>
            </p:cNvPr>
            <p:cNvSpPr txBox="1"/>
            <p:nvPr/>
          </p:nvSpPr>
          <p:spPr>
            <a:xfrm>
              <a:off x="3314700" y="2581930"/>
              <a:ext cx="2362200" cy="523220"/>
            </a:xfrm>
            <a:prstGeom prst="rect">
              <a:avLst/>
            </a:prstGeom>
            <a:noFill/>
          </p:spPr>
          <p:txBody>
            <a:bodyPr wrap="square" rtlCol="0">
              <a:spAutoFit/>
            </a:bodyPr>
            <a:lstStyle/>
            <a:p>
              <a:pPr algn="ctr"/>
              <a:r>
                <a:rPr lang="en-US" sz="1400" dirty="0">
                  <a:solidFill>
                    <a:schemeClr val="tx2"/>
                  </a:solidFill>
                  <a:latin typeface="Lato" panose="020F0502020204030203" pitchFamily="34" charset="0"/>
                  <a:ea typeface="Lato" panose="020F0502020204030203" pitchFamily="34" charset="0"/>
                  <a:cs typeface="Lato" panose="020F0502020204030203" pitchFamily="34" charset="0"/>
                </a:rPr>
                <a:t>Do your</a:t>
              </a:r>
            </a:p>
            <a:p>
              <a:pPr algn="ctr"/>
              <a:r>
                <a:rPr lang="en-US" sz="1400" dirty="0">
                  <a:solidFill>
                    <a:schemeClr val="tx2"/>
                  </a:solidFill>
                  <a:latin typeface="Lato" panose="020F0502020204030203" pitchFamily="34" charset="0"/>
                  <a:ea typeface="Lato" panose="020F0502020204030203" pitchFamily="34" charset="0"/>
                  <a:cs typeface="Lato" panose="020F0502020204030203" pitchFamily="34" charset="0"/>
                </a:rPr>
                <a:t>research</a:t>
              </a:r>
            </a:p>
          </p:txBody>
        </p:sp>
        <p:sp>
          <p:nvSpPr>
            <p:cNvPr id="58" name="Oval 57">
              <a:extLst>
                <a:ext uri="{FF2B5EF4-FFF2-40B4-BE49-F238E27FC236}">
                  <a16:creationId xmlns:a16="http://schemas.microsoft.com/office/drawing/2014/main" id="{50486785-588F-475C-A080-9055F7CD0434}"/>
                </a:ext>
              </a:extLst>
            </p:cNvPr>
            <p:cNvSpPr/>
            <p:nvPr/>
          </p:nvSpPr>
          <p:spPr>
            <a:xfrm>
              <a:off x="4245980" y="2111091"/>
              <a:ext cx="492518" cy="510790"/>
            </a:xfrm>
            <a:prstGeom prst="ellipse">
              <a:avLst/>
            </a:prstGeom>
            <a:solidFill>
              <a:schemeClr val="bg1"/>
            </a:solid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F8FD1"/>
                  </a:solidFill>
                  <a:latin typeface="Lato" panose="020F0502020204030203" pitchFamily="34" charset="0"/>
                  <a:ea typeface="Lato" panose="020F0502020204030203" pitchFamily="34" charset="0"/>
                  <a:cs typeface="Lato" panose="020F0502020204030203" pitchFamily="34" charset="0"/>
                </a:rPr>
                <a:t>2</a:t>
              </a:r>
              <a:endParaRPr lang="en-GB" sz="1100" dirty="0">
                <a:solidFill>
                  <a:srgbClr val="2F8FD1"/>
                </a:solidFill>
                <a:latin typeface="Lato" panose="020F0502020204030203" pitchFamily="34" charset="0"/>
                <a:ea typeface="Lato" panose="020F0502020204030203" pitchFamily="34" charset="0"/>
                <a:cs typeface="Lato" panose="020F0502020204030203" pitchFamily="34" charset="0"/>
              </a:endParaRPr>
            </a:p>
          </p:txBody>
        </p:sp>
      </p:grpSp>
      <p:grpSp>
        <p:nvGrpSpPr>
          <p:cNvPr id="59" name="Group 58">
            <a:extLst>
              <a:ext uri="{FF2B5EF4-FFF2-40B4-BE49-F238E27FC236}">
                <a16:creationId xmlns:a16="http://schemas.microsoft.com/office/drawing/2014/main" id="{7A4E2911-89C6-4D8B-98C1-AB45BEF8D786}"/>
              </a:ext>
            </a:extLst>
          </p:cNvPr>
          <p:cNvGrpSpPr/>
          <p:nvPr/>
        </p:nvGrpSpPr>
        <p:grpSpPr>
          <a:xfrm>
            <a:off x="2306441" y="1516219"/>
            <a:ext cx="1796585" cy="973818"/>
            <a:chOff x="4001622" y="3119233"/>
            <a:chExt cx="4773243" cy="2690757"/>
          </a:xfrm>
        </p:grpSpPr>
        <p:grpSp>
          <p:nvGrpSpPr>
            <p:cNvPr id="60" name="Group 59">
              <a:extLst>
                <a:ext uri="{FF2B5EF4-FFF2-40B4-BE49-F238E27FC236}">
                  <a16:creationId xmlns:a16="http://schemas.microsoft.com/office/drawing/2014/main" id="{C0BDCCE4-95B8-4DE6-9048-F9BF82B03AC6}"/>
                </a:ext>
              </a:extLst>
            </p:cNvPr>
            <p:cNvGrpSpPr/>
            <p:nvPr/>
          </p:nvGrpSpPr>
          <p:grpSpPr>
            <a:xfrm>
              <a:off x="4001622" y="3119233"/>
              <a:ext cx="4773243" cy="2690757"/>
              <a:chOff x="3822836" y="3727146"/>
              <a:chExt cx="4064000" cy="2282408"/>
            </a:xfrm>
          </p:grpSpPr>
          <p:pic>
            <p:nvPicPr>
              <p:cNvPr id="62" name="Picture 61" descr="Screen Shot 2016-10-06 at 16.43.36.png">
                <a:extLst>
                  <a:ext uri="{FF2B5EF4-FFF2-40B4-BE49-F238E27FC236}">
                    <a16:creationId xmlns:a16="http://schemas.microsoft.com/office/drawing/2014/main" id="{AE0E3A48-08EB-4458-9D5D-39AF65499EAC}"/>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7882" r="11302"/>
              <a:stretch/>
            </p:blipFill>
            <p:spPr>
              <a:xfrm>
                <a:off x="4313724" y="3853526"/>
                <a:ext cx="3048000" cy="1978442"/>
              </a:xfrm>
              <a:prstGeom prst="rect">
                <a:avLst/>
              </a:prstGeom>
            </p:spPr>
          </p:pic>
          <p:pic>
            <p:nvPicPr>
              <p:cNvPr id="63" name="Picture 62">
                <a:extLst>
                  <a:ext uri="{FF2B5EF4-FFF2-40B4-BE49-F238E27FC236}">
                    <a16:creationId xmlns:a16="http://schemas.microsoft.com/office/drawing/2014/main" id="{65AB375F-0D0E-4B2A-BA00-E6760FB38F0F}"/>
                  </a:ext>
                </a:extLst>
              </p:cNvPr>
              <p:cNvPicPr>
                <a:picLocks noChangeAspect="1"/>
              </p:cNvPicPr>
              <p:nvPr/>
            </p:nvPicPr>
            <p:blipFill>
              <a:blip r:embed="rId6"/>
              <a:stretch>
                <a:fillRect/>
              </a:stretch>
            </p:blipFill>
            <p:spPr>
              <a:xfrm>
                <a:off x="3822836" y="3727146"/>
                <a:ext cx="4064000" cy="2282408"/>
              </a:xfrm>
              <a:prstGeom prst="rect">
                <a:avLst/>
              </a:prstGeom>
            </p:spPr>
          </p:pic>
        </p:grpSp>
        <p:pic>
          <p:nvPicPr>
            <p:cNvPr id="61" name="Picture 60" descr="Screen Clipping">
              <a:extLst>
                <a:ext uri="{FF2B5EF4-FFF2-40B4-BE49-F238E27FC236}">
                  <a16:creationId xmlns:a16="http://schemas.microsoft.com/office/drawing/2014/main" id="{03E5DE3B-4A33-4921-AC3A-7D03B8E289D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743312" y="3372878"/>
              <a:ext cx="3266640" cy="2022709"/>
            </a:xfrm>
            <a:prstGeom prst="rect">
              <a:avLst/>
            </a:prstGeom>
          </p:spPr>
        </p:pic>
      </p:grpSp>
      <p:grpSp>
        <p:nvGrpSpPr>
          <p:cNvPr id="64" name="Group 63">
            <a:extLst>
              <a:ext uri="{FF2B5EF4-FFF2-40B4-BE49-F238E27FC236}">
                <a16:creationId xmlns:a16="http://schemas.microsoft.com/office/drawing/2014/main" id="{AC98D4D8-1A4F-4AF8-9BAC-5CF293F63BCB}"/>
              </a:ext>
            </a:extLst>
          </p:cNvPr>
          <p:cNvGrpSpPr/>
          <p:nvPr/>
        </p:nvGrpSpPr>
        <p:grpSpPr>
          <a:xfrm>
            <a:off x="16300" y="4560249"/>
            <a:ext cx="2362200" cy="1104571"/>
            <a:chOff x="5952951" y="2107032"/>
            <a:chExt cx="2362200" cy="1022081"/>
          </a:xfrm>
        </p:grpSpPr>
        <p:sp>
          <p:nvSpPr>
            <p:cNvPr id="65" name="TextBox 64">
              <a:extLst>
                <a:ext uri="{FF2B5EF4-FFF2-40B4-BE49-F238E27FC236}">
                  <a16:creationId xmlns:a16="http://schemas.microsoft.com/office/drawing/2014/main" id="{24CC4387-ACAE-43AC-801D-0854AD36731E}"/>
                </a:ext>
              </a:extLst>
            </p:cNvPr>
            <p:cNvSpPr txBox="1"/>
            <p:nvPr/>
          </p:nvSpPr>
          <p:spPr>
            <a:xfrm>
              <a:off x="5952951" y="2605893"/>
              <a:ext cx="2362200" cy="523220"/>
            </a:xfrm>
            <a:prstGeom prst="rect">
              <a:avLst/>
            </a:prstGeom>
            <a:noFill/>
          </p:spPr>
          <p:txBody>
            <a:bodyPr wrap="square" rtlCol="0">
              <a:spAutoFit/>
            </a:bodyPr>
            <a:lstStyle/>
            <a:p>
              <a:pPr algn="ctr"/>
              <a:r>
                <a:rPr lang="en-US" sz="1400" dirty="0">
                  <a:solidFill>
                    <a:schemeClr val="tx2"/>
                  </a:solidFill>
                  <a:latin typeface="Lato" panose="020F0502020204030203" pitchFamily="34" charset="0"/>
                  <a:ea typeface="Lato" panose="020F0502020204030203" pitchFamily="34" charset="0"/>
                  <a:cs typeface="Lato" panose="020F0502020204030203" pitchFamily="34" charset="0"/>
                </a:rPr>
                <a:t>Search</a:t>
              </a:r>
            </a:p>
            <a:p>
              <a:pPr algn="ctr"/>
              <a:r>
                <a:rPr lang="en-US" sz="1400" dirty="0">
                  <a:solidFill>
                    <a:schemeClr val="tx2"/>
                  </a:solidFill>
                  <a:latin typeface="Lato" panose="020F0502020204030203" pitchFamily="34" charset="0"/>
                  <a:ea typeface="Lato" panose="020F0502020204030203" pitchFamily="34" charset="0"/>
                  <a:cs typeface="Lato" panose="020F0502020204030203" pitchFamily="34" charset="0"/>
                </a:rPr>
                <a:t>and apply</a:t>
              </a:r>
            </a:p>
          </p:txBody>
        </p:sp>
        <p:sp>
          <p:nvSpPr>
            <p:cNvPr id="66" name="Oval 65">
              <a:extLst>
                <a:ext uri="{FF2B5EF4-FFF2-40B4-BE49-F238E27FC236}">
                  <a16:creationId xmlns:a16="http://schemas.microsoft.com/office/drawing/2014/main" id="{57F065D3-FB0E-463E-A4FE-9EA5A1201887}"/>
                </a:ext>
              </a:extLst>
            </p:cNvPr>
            <p:cNvSpPr/>
            <p:nvPr/>
          </p:nvSpPr>
          <p:spPr>
            <a:xfrm>
              <a:off x="6868621" y="2107032"/>
              <a:ext cx="492518" cy="510790"/>
            </a:xfrm>
            <a:prstGeom prst="ellipse">
              <a:avLst/>
            </a:prstGeom>
            <a:solidFill>
              <a:schemeClr val="bg1"/>
            </a:solid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F8FD1"/>
                  </a:solidFill>
                  <a:latin typeface="Lato" panose="020F0502020204030203" pitchFamily="34" charset="0"/>
                  <a:ea typeface="Lato" panose="020F0502020204030203" pitchFamily="34" charset="0"/>
                  <a:cs typeface="Lato" panose="020F0502020204030203" pitchFamily="34" charset="0"/>
                </a:rPr>
                <a:t>3</a:t>
              </a:r>
              <a:endParaRPr lang="en-GB" sz="1100" dirty="0">
                <a:solidFill>
                  <a:srgbClr val="2F8FD1"/>
                </a:solidFill>
                <a:latin typeface="Lato" panose="020F0502020204030203" pitchFamily="34" charset="0"/>
                <a:ea typeface="Lato" panose="020F0502020204030203" pitchFamily="34" charset="0"/>
                <a:cs typeface="Lato" panose="020F0502020204030203" pitchFamily="34" charset="0"/>
              </a:endParaRPr>
            </a:p>
          </p:txBody>
        </p:sp>
      </p:grpSp>
      <p:pic>
        <p:nvPicPr>
          <p:cNvPr id="67" name="Picture 66" descr="A person sitting at a table using a computer&#10;&#10;Description automatically generated">
            <a:extLst>
              <a:ext uri="{FF2B5EF4-FFF2-40B4-BE49-F238E27FC236}">
                <a16:creationId xmlns:a16="http://schemas.microsoft.com/office/drawing/2014/main" id="{960F4FF0-CCA9-4535-A41C-272A6746961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439109" y="2997655"/>
            <a:ext cx="1732213" cy="1153886"/>
          </a:xfrm>
          <a:prstGeom prst="rect">
            <a:avLst/>
          </a:prstGeom>
        </p:spPr>
      </p:pic>
      <p:pic>
        <p:nvPicPr>
          <p:cNvPr id="68" name="Picture 67" descr="A close up of text on a white background&#10;&#10;Description automatically generated">
            <a:extLst>
              <a:ext uri="{FF2B5EF4-FFF2-40B4-BE49-F238E27FC236}">
                <a16:creationId xmlns:a16="http://schemas.microsoft.com/office/drawing/2014/main" id="{8AA8FB6C-A9EE-4301-9F9D-D623831EB6A3}"/>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399027" y="4454219"/>
            <a:ext cx="1732213" cy="1153886"/>
          </a:xfrm>
          <a:prstGeom prst="rect">
            <a:avLst/>
          </a:prstGeom>
        </p:spPr>
      </p:pic>
      <p:pic>
        <p:nvPicPr>
          <p:cNvPr id="69" name="Picture 68" descr="A picture containing object&#10;&#10;Description automatically generated">
            <a:extLst>
              <a:ext uri="{FF2B5EF4-FFF2-40B4-BE49-F238E27FC236}">
                <a16:creationId xmlns:a16="http://schemas.microsoft.com/office/drawing/2014/main" id="{2F4B9460-421C-454F-96BF-569A42E2C3A1}"/>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866741" y="1538856"/>
            <a:ext cx="925299" cy="925299"/>
          </a:xfrm>
          <a:prstGeom prst="rect">
            <a:avLst/>
          </a:prstGeom>
        </p:spPr>
      </p:pic>
      <p:pic>
        <p:nvPicPr>
          <p:cNvPr id="70" name="Picture 69" descr="A view of a large window&#10;&#10;Description automatically generated">
            <a:extLst>
              <a:ext uri="{FF2B5EF4-FFF2-40B4-BE49-F238E27FC236}">
                <a16:creationId xmlns:a16="http://schemas.microsoft.com/office/drawing/2014/main" id="{B935D17B-52F9-4BF0-BBCB-B433B9D870B6}"/>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040345" y="3037816"/>
            <a:ext cx="1899816" cy="1265532"/>
          </a:xfrm>
          <a:prstGeom prst="rect">
            <a:avLst/>
          </a:prstGeom>
        </p:spPr>
      </p:pic>
      <p:sp>
        <p:nvSpPr>
          <p:cNvPr id="71" name="Rectangle 70">
            <a:extLst>
              <a:ext uri="{FF2B5EF4-FFF2-40B4-BE49-F238E27FC236}">
                <a16:creationId xmlns:a16="http://schemas.microsoft.com/office/drawing/2014/main" id="{484F1616-3AA8-4299-9BCE-CAC4D65D63E0}"/>
              </a:ext>
            </a:extLst>
          </p:cNvPr>
          <p:cNvSpPr/>
          <p:nvPr/>
        </p:nvSpPr>
        <p:spPr>
          <a:xfrm>
            <a:off x="4612802" y="1370344"/>
            <a:ext cx="3425958" cy="1262324"/>
          </a:xfrm>
          <a:prstGeom prst="rect">
            <a:avLst/>
          </a:prstGeom>
          <a:noFill/>
          <a:ln>
            <a:solidFill>
              <a:srgbClr val="4472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Rectangle 71">
            <a:extLst>
              <a:ext uri="{FF2B5EF4-FFF2-40B4-BE49-F238E27FC236}">
                <a16:creationId xmlns:a16="http://schemas.microsoft.com/office/drawing/2014/main" id="{474C652B-1917-4BD2-92DF-8711D3CC1D22}"/>
              </a:ext>
            </a:extLst>
          </p:cNvPr>
          <p:cNvSpPr/>
          <p:nvPr/>
        </p:nvSpPr>
        <p:spPr>
          <a:xfrm>
            <a:off x="4610740" y="2981284"/>
            <a:ext cx="3428020" cy="1394573"/>
          </a:xfrm>
          <a:prstGeom prst="rect">
            <a:avLst/>
          </a:prstGeom>
          <a:noFill/>
          <a:ln>
            <a:solidFill>
              <a:srgbClr val="4472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id="{CA6654BE-341B-4215-92C9-33DFE3B9CD93}"/>
              </a:ext>
            </a:extLst>
          </p:cNvPr>
          <p:cNvSpPr/>
          <p:nvPr/>
        </p:nvSpPr>
        <p:spPr>
          <a:xfrm>
            <a:off x="258746" y="1370344"/>
            <a:ext cx="4019340" cy="1262324"/>
          </a:xfrm>
          <a:prstGeom prst="rect">
            <a:avLst/>
          </a:prstGeom>
          <a:noFill/>
          <a:ln>
            <a:solidFill>
              <a:srgbClr val="4472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F7A63F7D-5BEB-4420-A6A7-4C734D463FB5}"/>
              </a:ext>
            </a:extLst>
          </p:cNvPr>
          <p:cNvSpPr/>
          <p:nvPr/>
        </p:nvSpPr>
        <p:spPr>
          <a:xfrm>
            <a:off x="258746" y="2946679"/>
            <a:ext cx="4019340" cy="1262324"/>
          </a:xfrm>
          <a:prstGeom prst="rect">
            <a:avLst/>
          </a:prstGeom>
          <a:noFill/>
          <a:ln>
            <a:solidFill>
              <a:srgbClr val="4472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a:extLst>
              <a:ext uri="{FF2B5EF4-FFF2-40B4-BE49-F238E27FC236}">
                <a16:creationId xmlns:a16="http://schemas.microsoft.com/office/drawing/2014/main" id="{F7FA645C-C59D-49F9-8176-555161D43979}"/>
              </a:ext>
            </a:extLst>
          </p:cNvPr>
          <p:cNvSpPr/>
          <p:nvPr/>
        </p:nvSpPr>
        <p:spPr>
          <a:xfrm>
            <a:off x="270982" y="4428110"/>
            <a:ext cx="4019340" cy="1212664"/>
          </a:xfrm>
          <a:prstGeom prst="rect">
            <a:avLst/>
          </a:prstGeom>
          <a:noFill/>
          <a:ln>
            <a:solidFill>
              <a:srgbClr val="4472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2" name="Picture 31">
            <a:extLst>
              <a:ext uri="{FF2B5EF4-FFF2-40B4-BE49-F238E27FC236}">
                <a16:creationId xmlns:a16="http://schemas.microsoft.com/office/drawing/2014/main" id="{98EA1473-E174-45BC-AF99-DE97AE858D57}"/>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48011" y="5724748"/>
            <a:ext cx="1411941" cy="940576"/>
          </a:xfrm>
          <a:prstGeom prst="rect">
            <a:avLst/>
          </a:prstGeom>
        </p:spPr>
      </p:pic>
      <p:grpSp>
        <p:nvGrpSpPr>
          <p:cNvPr id="33" name="Group 32">
            <a:extLst>
              <a:ext uri="{FF2B5EF4-FFF2-40B4-BE49-F238E27FC236}">
                <a16:creationId xmlns:a16="http://schemas.microsoft.com/office/drawing/2014/main" id="{C41BCA78-3800-4D55-9D4C-F9F9E1943513}"/>
              </a:ext>
            </a:extLst>
          </p:cNvPr>
          <p:cNvGrpSpPr/>
          <p:nvPr/>
        </p:nvGrpSpPr>
        <p:grpSpPr>
          <a:xfrm>
            <a:off x="4521496" y="4560249"/>
            <a:ext cx="4067640" cy="2023058"/>
            <a:chOff x="3822836" y="3727146"/>
            <a:chExt cx="4064000" cy="2282408"/>
          </a:xfrm>
        </p:grpSpPr>
        <p:pic>
          <p:nvPicPr>
            <p:cNvPr id="34" name="Picture 33" descr="Screen Shot 2016-10-06 at 16.43.36.png">
              <a:extLst>
                <a:ext uri="{FF2B5EF4-FFF2-40B4-BE49-F238E27FC236}">
                  <a16:creationId xmlns:a16="http://schemas.microsoft.com/office/drawing/2014/main" id="{FB2E9D25-D033-453E-BDB6-A6D8786F63A6}"/>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7882" r="11302"/>
            <a:stretch/>
          </p:blipFill>
          <p:spPr>
            <a:xfrm>
              <a:off x="4313724" y="3853526"/>
              <a:ext cx="3048000" cy="1978442"/>
            </a:xfrm>
            <a:prstGeom prst="rect">
              <a:avLst/>
            </a:prstGeom>
          </p:spPr>
        </p:pic>
        <p:pic>
          <p:nvPicPr>
            <p:cNvPr id="35" name="Picture 34">
              <a:extLst>
                <a:ext uri="{FF2B5EF4-FFF2-40B4-BE49-F238E27FC236}">
                  <a16:creationId xmlns:a16="http://schemas.microsoft.com/office/drawing/2014/main" id="{F3C0FDB7-8DD5-4561-9384-B6870AEB5CB5}"/>
                </a:ext>
              </a:extLst>
            </p:cNvPr>
            <p:cNvPicPr>
              <a:picLocks noChangeAspect="1"/>
            </p:cNvPicPr>
            <p:nvPr/>
          </p:nvPicPr>
          <p:blipFill>
            <a:blip r:embed="rId6"/>
            <a:stretch>
              <a:fillRect/>
            </a:stretch>
          </p:blipFill>
          <p:spPr>
            <a:xfrm>
              <a:off x="3822836" y="3727146"/>
              <a:ext cx="4064000" cy="2282408"/>
            </a:xfrm>
            <a:prstGeom prst="rect">
              <a:avLst/>
            </a:prstGeom>
          </p:spPr>
        </p:pic>
      </p:grpSp>
      <p:sp>
        <p:nvSpPr>
          <p:cNvPr id="36" name="TextBox 35">
            <a:extLst>
              <a:ext uri="{FF2B5EF4-FFF2-40B4-BE49-F238E27FC236}">
                <a16:creationId xmlns:a16="http://schemas.microsoft.com/office/drawing/2014/main" id="{84A5559D-CA37-4B94-9F83-9975D6CC6AFA}"/>
              </a:ext>
            </a:extLst>
          </p:cNvPr>
          <p:cNvSpPr txBox="1"/>
          <p:nvPr/>
        </p:nvSpPr>
        <p:spPr>
          <a:xfrm>
            <a:off x="5043780" y="4659144"/>
            <a:ext cx="2896381" cy="1485022"/>
          </a:xfrm>
          <a:prstGeom prst="rect">
            <a:avLst/>
          </a:prstGeom>
          <a:noFill/>
        </p:spPr>
        <p:txBody>
          <a:bodyPr wrap="square" rtlCol="0">
            <a:spAutoFit/>
          </a:bodyPr>
          <a:lstStyle/>
          <a:p>
            <a:pPr algn="ctr"/>
            <a:br>
              <a:rPr lang="en-GB" sz="1050" dirty="0">
                <a:solidFill>
                  <a:schemeClr val="tx2"/>
                </a:solidFill>
              </a:rPr>
            </a:br>
            <a:r>
              <a:rPr lang="en-GB" sz="2000" dirty="0">
                <a:solidFill>
                  <a:schemeClr val="tx2"/>
                </a:solidFill>
              </a:rPr>
              <a:t>To find an apprenticeship visit </a:t>
            </a:r>
          </a:p>
          <a:p>
            <a:pPr algn="ctr"/>
            <a:r>
              <a:rPr lang="en-GB" sz="2000" dirty="0">
                <a:solidFill>
                  <a:schemeClr val="tx2"/>
                </a:solidFill>
              </a:rPr>
              <a:t>GOV.UK and search for apprenticeships</a:t>
            </a:r>
          </a:p>
        </p:txBody>
      </p:sp>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3"/>
          <a:stretch>
            <a:fillRect/>
          </a:stretch>
        </p:blipFill>
        <p:spPr>
          <a:xfrm>
            <a:off x="8623300" y="6337300"/>
            <a:ext cx="304800" cy="304800"/>
          </a:xfrm>
          <a:prstGeom prst="rect">
            <a:avLst/>
          </a:prstGeom>
        </p:spPr>
      </p:pic>
    </p:spTree>
    <p:extLst>
      <p:ext uri="{BB962C8B-B14F-4D97-AF65-F5344CB8AC3E}">
        <p14:creationId xmlns:p14="http://schemas.microsoft.com/office/powerpoint/2010/main" val="2378140019"/>
      </p:ext>
    </p:extLst>
  </p:cSld>
  <p:clrMapOvr>
    <a:masterClrMapping/>
  </p:clrMapOvr>
  <mc:AlternateContent xmlns:mc="http://schemas.openxmlformats.org/markup-compatibility/2006" xmlns:p14="http://schemas.microsoft.com/office/powerpoint/2010/main">
    <mc:Choice Requires="p14">
      <p:transition spd="slow" p14:dur="1600" advTm="58445">
        <p:blinds dir="vert"/>
      </p:transition>
    </mc:Choice>
    <mc:Fallback xmlns="">
      <p:transition spd="slow" advTm="58445">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par>
                          <p:cTn id="7" fill="hold">
                            <p:stCondLst>
                              <p:cond delay="0"/>
                            </p:stCondLst>
                            <p:childTnLst>
                              <p:par>
                                <p:cTn id="8" presetID="22" presetClass="entr" presetSubtype="1" fill="hold" grpId="0" nodeType="afterEffect">
                                  <p:stCondLst>
                                    <p:cond delay="0"/>
                                  </p:stCondLst>
                                  <p:childTnLst>
                                    <p:set>
                                      <p:cBhvr>
                                        <p:cTn id="9" dur="1" fill="hold">
                                          <p:stCondLst>
                                            <p:cond delay="0"/>
                                          </p:stCondLst>
                                        </p:cTn>
                                        <p:tgtEl>
                                          <p:spTgt spid="73"/>
                                        </p:tgtEl>
                                        <p:attrNameLst>
                                          <p:attrName>style.visibility</p:attrName>
                                        </p:attrNameLst>
                                      </p:cBhvr>
                                      <p:to>
                                        <p:strVal val="visible"/>
                                      </p:to>
                                    </p:set>
                                    <p:animEffect transition="in" filter="wipe(up)">
                                      <p:cBhvr>
                                        <p:cTn id="10" dur="500"/>
                                        <p:tgtEl>
                                          <p:spTgt spid="73"/>
                                        </p:tgtEl>
                                      </p:cBhvr>
                                    </p:animEffect>
                                  </p:childTnLst>
                                </p:cTn>
                              </p:par>
                              <p:par>
                                <p:cTn id="11" presetID="22" presetClass="entr" presetSubtype="1" fill="hold" nodeType="withEffect">
                                  <p:stCondLst>
                                    <p:cond delay="0"/>
                                  </p:stCondLst>
                                  <p:childTnLst>
                                    <p:set>
                                      <p:cBhvr>
                                        <p:cTn id="12" dur="1" fill="hold">
                                          <p:stCondLst>
                                            <p:cond delay="0"/>
                                          </p:stCondLst>
                                        </p:cTn>
                                        <p:tgtEl>
                                          <p:spTgt spid="50"/>
                                        </p:tgtEl>
                                        <p:attrNameLst>
                                          <p:attrName>style.visibility</p:attrName>
                                        </p:attrNameLst>
                                      </p:cBhvr>
                                      <p:to>
                                        <p:strVal val="visible"/>
                                      </p:to>
                                    </p:set>
                                    <p:animEffect transition="in" filter="wipe(up)">
                                      <p:cBhvr>
                                        <p:cTn id="13" dur="500"/>
                                        <p:tgtEl>
                                          <p:spTgt spid="50"/>
                                        </p:tgtEl>
                                      </p:cBhvr>
                                    </p:animEffect>
                                  </p:childTnLst>
                                </p:cTn>
                              </p:par>
                              <p:par>
                                <p:cTn id="14" presetID="22" presetClass="entr" presetSubtype="1" fill="hold" nodeType="withEffect">
                                  <p:stCondLst>
                                    <p:cond delay="0"/>
                                  </p:stCondLst>
                                  <p:childTnLst>
                                    <p:set>
                                      <p:cBhvr>
                                        <p:cTn id="15" dur="1" fill="hold">
                                          <p:stCondLst>
                                            <p:cond delay="0"/>
                                          </p:stCondLst>
                                        </p:cTn>
                                        <p:tgtEl>
                                          <p:spTgt spid="59"/>
                                        </p:tgtEl>
                                        <p:attrNameLst>
                                          <p:attrName>style.visibility</p:attrName>
                                        </p:attrNameLst>
                                      </p:cBhvr>
                                      <p:to>
                                        <p:strVal val="visible"/>
                                      </p:to>
                                    </p:set>
                                    <p:animEffect transition="in" filter="wipe(up)">
                                      <p:cBhvr>
                                        <p:cTn id="16" dur="500"/>
                                        <p:tgtEl>
                                          <p:spTgt spid="59"/>
                                        </p:tgtEl>
                                      </p:cBhvr>
                                    </p:animEffect>
                                  </p:childTnLst>
                                </p:cTn>
                              </p:par>
                            </p:childTnLst>
                          </p:cTn>
                        </p:par>
                        <p:par>
                          <p:cTn id="17" fill="hold">
                            <p:stCondLst>
                              <p:cond delay="500"/>
                            </p:stCondLst>
                            <p:childTnLst>
                              <p:par>
                                <p:cTn id="18" presetID="22" presetClass="entr" presetSubtype="1" fill="hold" grpId="0" nodeType="afterEffect">
                                  <p:stCondLst>
                                    <p:cond delay="0"/>
                                  </p:stCondLst>
                                  <p:childTnLst>
                                    <p:set>
                                      <p:cBhvr>
                                        <p:cTn id="19" dur="1" fill="hold">
                                          <p:stCondLst>
                                            <p:cond delay="0"/>
                                          </p:stCondLst>
                                        </p:cTn>
                                        <p:tgtEl>
                                          <p:spTgt spid="74"/>
                                        </p:tgtEl>
                                        <p:attrNameLst>
                                          <p:attrName>style.visibility</p:attrName>
                                        </p:attrNameLst>
                                      </p:cBhvr>
                                      <p:to>
                                        <p:strVal val="visible"/>
                                      </p:to>
                                    </p:set>
                                    <p:animEffect transition="in" filter="wipe(up)">
                                      <p:cBhvr>
                                        <p:cTn id="20" dur="500"/>
                                        <p:tgtEl>
                                          <p:spTgt spid="74"/>
                                        </p:tgtEl>
                                      </p:cBhvr>
                                    </p:animEffect>
                                  </p:childTnLst>
                                </p:cTn>
                              </p:par>
                              <p:par>
                                <p:cTn id="21" presetID="22" presetClass="entr" presetSubtype="1" fill="hold" nodeType="withEffect">
                                  <p:stCondLst>
                                    <p:cond delay="0"/>
                                  </p:stCondLst>
                                  <p:childTnLst>
                                    <p:set>
                                      <p:cBhvr>
                                        <p:cTn id="22" dur="1" fill="hold">
                                          <p:stCondLst>
                                            <p:cond delay="0"/>
                                          </p:stCondLst>
                                        </p:cTn>
                                        <p:tgtEl>
                                          <p:spTgt spid="56"/>
                                        </p:tgtEl>
                                        <p:attrNameLst>
                                          <p:attrName>style.visibility</p:attrName>
                                        </p:attrNameLst>
                                      </p:cBhvr>
                                      <p:to>
                                        <p:strVal val="visible"/>
                                      </p:to>
                                    </p:set>
                                    <p:animEffect transition="in" filter="wipe(up)">
                                      <p:cBhvr>
                                        <p:cTn id="23" dur="500"/>
                                        <p:tgtEl>
                                          <p:spTgt spid="56"/>
                                        </p:tgtEl>
                                      </p:cBhvr>
                                    </p:animEffect>
                                  </p:childTnLst>
                                </p:cTn>
                              </p:par>
                              <p:par>
                                <p:cTn id="24" presetID="22" presetClass="entr" presetSubtype="1" fill="hold" nodeType="withEffect">
                                  <p:stCondLst>
                                    <p:cond delay="0"/>
                                  </p:stCondLst>
                                  <p:childTnLst>
                                    <p:set>
                                      <p:cBhvr>
                                        <p:cTn id="25" dur="1" fill="hold">
                                          <p:stCondLst>
                                            <p:cond delay="0"/>
                                          </p:stCondLst>
                                        </p:cTn>
                                        <p:tgtEl>
                                          <p:spTgt spid="67"/>
                                        </p:tgtEl>
                                        <p:attrNameLst>
                                          <p:attrName>style.visibility</p:attrName>
                                        </p:attrNameLst>
                                      </p:cBhvr>
                                      <p:to>
                                        <p:strVal val="visible"/>
                                      </p:to>
                                    </p:set>
                                    <p:animEffect transition="in" filter="wipe(up)">
                                      <p:cBhvr>
                                        <p:cTn id="26" dur="500"/>
                                        <p:tgtEl>
                                          <p:spTgt spid="67"/>
                                        </p:tgtEl>
                                      </p:cBhvr>
                                    </p:animEffect>
                                  </p:childTnLst>
                                </p:cTn>
                              </p:par>
                            </p:childTnLst>
                          </p:cTn>
                        </p:par>
                        <p:par>
                          <p:cTn id="27" fill="hold">
                            <p:stCondLst>
                              <p:cond delay="1000"/>
                            </p:stCondLst>
                            <p:childTnLst>
                              <p:par>
                                <p:cTn id="28" presetID="22" presetClass="entr" presetSubtype="1" fill="hold" grpId="0" nodeType="afterEffect">
                                  <p:stCondLst>
                                    <p:cond delay="0"/>
                                  </p:stCondLst>
                                  <p:childTnLst>
                                    <p:set>
                                      <p:cBhvr>
                                        <p:cTn id="29" dur="1" fill="hold">
                                          <p:stCondLst>
                                            <p:cond delay="0"/>
                                          </p:stCondLst>
                                        </p:cTn>
                                        <p:tgtEl>
                                          <p:spTgt spid="75"/>
                                        </p:tgtEl>
                                        <p:attrNameLst>
                                          <p:attrName>style.visibility</p:attrName>
                                        </p:attrNameLst>
                                      </p:cBhvr>
                                      <p:to>
                                        <p:strVal val="visible"/>
                                      </p:to>
                                    </p:set>
                                    <p:animEffect transition="in" filter="wipe(up)">
                                      <p:cBhvr>
                                        <p:cTn id="30" dur="500"/>
                                        <p:tgtEl>
                                          <p:spTgt spid="75"/>
                                        </p:tgtEl>
                                      </p:cBhvr>
                                    </p:animEffect>
                                  </p:childTnLst>
                                </p:cTn>
                              </p:par>
                              <p:par>
                                <p:cTn id="31" presetID="22" presetClass="entr" presetSubtype="1" fill="hold" nodeType="withEffect">
                                  <p:stCondLst>
                                    <p:cond delay="0"/>
                                  </p:stCondLst>
                                  <p:childTnLst>
                                    <p:set>
                                      <p:cBhvr>
                                        <p:cTn id="32" dur="1" fill="hold">
                                          <p:stCondLst>
                                            <p:cond delay="0"/>
                                          </p:stCondLst>
                                        </p:cTn>
                                        <p:tgtEl>
                                          <p:spTgt spid="64"/>
                                        </p:tgtEl>
                                        <p:attrNameLst>
                                          <p:attrName>style.visibility</p:attrName>
                                        </p:attrNameLst>
                                      </p:cBhvr>
                                      <p:to>
                                        <p:strVal val="visible"/>
                                      </p:to>
                                    </p:set>
                                    <p:animEffect transition="in" filter="wipe(up)">
                                      <p:cBhvr>
                                        <p:cTn id="33" dur="500"/>
                                        <p:tgtEl>
                                          <p:spTgt spid="64"/>
                                        </p:tgtEl>
                                      </p:cBhvr>
                                    </p:animEffect>
                                  </p:childTnLst>
                                </p:cTn>
                              </p:par>
                              <p:par>
                                <p:cTn id="34" presetID="22" presetClass="entr" presetSubtype="1" fill="hold" nodeType="withEffect">
                                  <p:stCondLst>
                                    <p:cond delay="0"/>
                                  </p:stCondLst>
                                  <p:childTnLst>
                                    <p:set>
                                      <p:cBhvr>
                                        <p:cTn id="35" dur="1" fill="hold">
                                          <p:stCondLst>
                                            <p:cond delay="0"/>
                                          </p:stCondLst>
                                        </p:cTn>
                                        <p:tgtEl>
                                          <p:spTgt spid="68"/>
                                        </p:tgtEl>
                                        <p:attrNameLst>
                                          <p:attrName>style.visibility</p:attrName>
                                        </p:attrNameLst>
                                      </p:cBhvr>
                                      <p:to>
                                        <p:strVal val="visible"/>
                                      </p:to>
                                    </p:set>
                                    <p:animEffect transition="in" filter="wipe(up)">
                                      <p:cBhvr>
                                        <p:cTn id="36" dur="500"/>
                                        <p:tgtEl>
                                          <p:spTgt spid="68"/>
                                        </p:tgtEl>
                                      </p:cBhvr>
                                    </p:animEffect>
                                  </p:childTnLst>
                                </p:cTn>
                              </p:par>
                            </p:childTnLst>
                          </p:cTn>
                        </p:par>
                        <p:par>
                          <p:cTn id="37" fill="hold">
                            <p:stCondLst>
                              <p:cond delay="1500"/>
                            </p:stCondLst>
                            <p:childTnLst>
                              <p:par>
                                <p:cTn id="38" presetID="22" presetClass="entr" presetSubtype="1" fill="hold" grpId="0" nodeType="afterEffect">
                                  <p:stCondLst>
                                    <p:cond delay="0"/>
                                  </p:stCondLst>
                                  <p:childTnLst>
                                    <p:set>
                                      <p:cBhvr>
                                        <p:cTn id="39" dur="1" fill="hold">
                                          <p:stCondLst>
                                            <p:cond delay="0"/>
                                          </p:stCondLst>
                                        </p:cTn>
                                        <p:tgtEl>
                                          <p:spTgt spid="71"/>
                                        </p:tgtEl>
                                        <p:attrNameLst>
                                          <p:attrName>style.visibility</p:attrName>
                                        </p:attrNameLst>
                                      </p:cBhvr>
                                      <p:to>
                                        <p:strVal val="visible"/>
                                      </p:to>
                                    </p:set>
                                    <p:animEffect transition="in" filter="wipe(up)">
                                      <p:cBhvr>
                                        <p:cTn id="40" dur="500"/>
                                        <p:tgtEl>
                                          <p:spTgt spid="71"/>
                                        </p:tgtEl>
                                      </p:cBhvr>
                                    </p:animEffect>
                                  </p:childTnLst>
                                </p:cTn>
                              </p:par>
                              <p:par>
                                <p:cTn id="41" presetID="22" presetClass="entr" presetSubtype="1" fill="hold" nodeType="withEffect">
                                  <p:stCondLst>
                                    <p:cond delay="0"/>
                                  </p:stCondLst>
                                  <p:childTnLst>
                                    <p:set>
                                      <p:cBhvr>
                                        <p:cTn id="42" dur="1" fill="hold">
                                          <p:stCondLst>
                                            <p:cond delay="0"/>
                                          </p:stCondLst>
                                        </p:cTn>
                                        <p:tgtEl>
                                          <p:spTgt spid="47"/>
                                        </p:tgtEl>
                                        <p:attrNameLst>
                                          <p:attrName>style.visibility</p:attrName>
                                        </p:attrNameLst>
                                      </p:cBhvr>
                                      <p:to>
                                        <p:strVal val="visible"/>
                                      </p:to>
                                    </p:set>
                                    <p:animEffect transition="in" filter="wipe(up)">
                                      <p:cBhvr>
                                        <p:cTn id="43" dur="500"/>
                                        <p:tgtEl>
                                          <p:spTgt spid="47"/>
                                        </p:tgtEl>
                                      </p:cBhvr>
                                    </p:animEffect>
                                  </p:childTnLst>
                                </p:cTn>
                              </p:par>
                              <p:par>
                                <p:cTn id="44" presetID="22" presetClass="entr" presetSubtype="1" fill="hold" nodeType="withEffect">
                                  <p:stCondLst>
                                    <p:cond delay="0"/>
                                  </p:stCondLst>
                                  <p:childTnLst>
                                    <p:set>
                                      <p:cBhvr>
                                        <p:cTn id="45" dur="1" fill="hold">
                                          <p:stCondLst>
                                            <p:cond delay="0"/>
                                          </p:stCondLst>
                                        </p:cTn>
                                        <p:tgtEl>
                                          <p:spTgt spid="69"/>
                                        </p:tgtEl>
                                        <p:attrNameLst>
                                          <p:attrName>style.visibility</p:attrName>
                                        </p:attrNameLst>
                                      </p:cBhvr>
                                      <p:to>
                                        <p:strVal val="visible"/>
                                      </p:to>
                                    </p:set>
                                    <p:animEffect transition="in" filter="wipe(up)">
                                      <p:cBhvr>
                                        <p:cTn id="46" dur="500"/>
                                        <p:tgtEl>
                                          <p:spTgt spid="69"/>
                                        </p:tgtEl>
                                      </p:cBhvr>
                                    </p:animEffect>
                                  </p:childTnLst>
                                </p:cTn>
                              </p:par>
                            </p:childTnLst>
                          </p:cTn>
                        </p:par>
                        <p:par>
                          <p:cTn id="47" fill="hold">
                            <p:stCondLst>
                              <p:cond delay="2000"/>
                            </p:stCondLst>
                            <p:childTnLst>
                              <p:par>
                                <p:cTn id="48" presetID="22" presetClass="entr" presetSubtype="1" fill="hold" grpId="0" nodeType="afterEffect">
                                  <p:stCondLst>
                                    <p:cond delay="0"/>
                                  </p:stCondLst>
                                  <p:childTnLst>
                                    <p:set>
                                      <p:cBhvr>
                                        <p:cTn id="49" dur="1" fill="hold">
                                          <p:stCondLst>
                                            <p:cond delay="0"/>
                                          </p:stCondLst>
                                        </p:cTn>
                                        <p:tgtEl>
                                          <p:spTgt spid="72"/>
                                        </p:tgtEl>
                                        <p:attrNameLst>
                                          <p:attrName>style.visibility</p:attrName>
                                        </p:attrNameLst>
                                      </p:cBhvr>
                                      <p:to>
                                        <p:strVal val="visible"/>
                                      </p:to>
                                    </p:set>
                                    <p:animEffect transition="in" filter="wipe(up)">
                                      <p:cBhvr>
                                        <p:cTn id="50" dur="500"/>
                                        <p:tgtEl>
                                          <p:spTgt spid="72"/>
                                        </p:tgtEl>
                                      </p:cBhvr>
                                    </p:animEffect>
                                  </p:childTnLst>
                                </p:cTn>
                              </p:par>
                              <p:par>
                                <p:cTn id="51" presetID="22" presetClass="entr" presetSubtype="1" fill="hold" nodeType="withEffect">
                                  <p:stCondLst>
                                    <p:cond delay="0"/>
                                  </p:stCondLst>
                                  <p:childTnLst>
                                    <p:set>
                                      <p:cBhvr>
                                        <p:cTn id="52" dur="1" fill="hold">
                                          <p:stCondLst>
                                            <p:cond delay="0"/>
                                          </p:stCondLst>
                                        </p:cTn>
                                        <p:tgtEl>
                                          <p:spTgt spid="53"/>
                                        </p:tgtEl>
                                        <p:attrNameLst>
                                          <p:attrName>style.visibility</p:attrName>
                                        </p:attrNameLst>
                                      </p:cBhvr>
                                      <p:to>
                                        <p:strVal val="visible"/>
                                      </p:to>
                                    </p:set>
                                    <p:animEffect transition="in" filter="wipe(up)">
                                      <p:cBhvr>
                                        <p:cTn id="53" dur="500"/>
                                        <p:tgtEl>
                                          <p:spTgt spid="53"/>
                                        </p:tgtEl>
                                      </p:cBhvr>
                                    </p:animEffect>
                                  </p:childTnLst>
                                </p:cTn>
                              </p:par>
                              <p:par>
                                <p:cTn id="54" presetID="22" presetClass="entr" presetSubtype="1" fill="hold" nodeType="withEffect">
                                  <p:stCondLst>
                                    <p:cond delay="0"/>
                                  </p:stCondLst>
                                  <p:childTnLst>
                                    <p:set>
                                      <p:cBhvr>
                                        <p:cTn id="55" dur="1" fill="hold">
                                          <p:stCondLst>
                                            <p:cond delay="0"/>
                                          </p:stCondLst>
                                        </p:cTn>
                                        <p:tgtEl>
                                          <p:spTgt spid="70"/>
                                        </p:tgtEl>
                                        <p:attrNameLst>
                                          <p:attrName>style.visibility</p:attrName>
                                        </p:attrNameLst>
                                      </p:cBhvr>
                                      <p:to>
                                        <p:strVal val="visible"/>
                                      </p:to>
                                    </p:set>
                                    <p:animEffect transition="in" filter="wipe(up)">
                                      <p:cBhvr>
                                        <p:cTn id="56"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57" fill="hold" display="0">
                  <p:stCondLst>
                    <p:cond delay="indefinite"/>
                  </p:stCondLst>
                  <p:endCondLst>
                    <p:cond evt="onStopAudio" delay="0">
                      <p:tgtEl>
                        <p:sldTgt/>
                      </p:tgtEl>
                    </p:cond>
                  </p:endCondLst>
                </p:cTn>
                <p:tgtEl>
                  <p:spTgt spid="3"/>
                </p:tgtEl>
              </p:cMediaNode>
            </p:audio>
          </p:childTnLst>
        </p:cTn>
      </p:par>
    </p:tnLst>
    <p:bldLst>
      <p:bldP spid="71" grpId="0" animBg="1"/>
      <p:bldP spid="72" grpId="0" animBg="1"/>
      <p:bldP spid="73" grpId="0" animBg="1"/>
      <p:bldP spid="74" grpId="0" animBg="1"/>
      <p:bldP spid="7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6CB10C7-A6B1-42AB-BCF1-0A03420F8CF2}"/>
              </a:ext>
            </a:extLst>
          </p:cNvPr>
          <p:cNvSpPr>
            <a:spLocks noGrp="1"/>
          </p:cNvSpPr>
          <p:nvPr>
            <p:ph type="ctrTitle"/>
          </p:nvPr>
        </p:nvSpPr>
        <p:spPr>
          <a:xfrm>
            <a:off x="359532" y="368660"/>
            <a:ext cx="4608512" cy="400110"/>
          </a:xfrm>
        </p:spPr>
        <p:txBody>
          <a:bodyPr/>
          <a:lstStyle/>
          <a:p>
            <a:r>
              <a:rPr lang="en-GB" dirty="0"/>
              <a:t>Where else to look?</a:t>
            </a:r>
          </a:p>
        </p:txBody>
      </p:sp>
      <p:sp>
        <p:nvSpPr>
          <p:cNvPr id="26" name="Rectangle 25">
            <a:extLst>
              <a:ext uri="{FF2B5EF4-FFF2-40B4-BE49-F238E27FC236}">
                <a16:creationId xmlns:a16="http://schemas.microsoft.com/office/drawing/2014/main" id="{B42E5AE8-F3B5-4CE0-86AB-5E117E807EF1}"/>
              </a:ext>
            </a:extLst>
          </p:cNvPr>
          <p:cNvSpPr/>
          <p:nvPr/>
        </p:nvSpPr>
        <p:spPr>
          <a:xfrm>
            <a:off x="369636" y="3371031"/>
            <a:ext cx="2386038" cy="369332"/>
          </a:xfrm>
          <a:prstGeom prst="rect">
            <a:avLst/>
          </a:prstGeom>
        </p:spPr>
        <p:txBody>
          <a:bodyPr wrap="none">
            <a:spAutoFit/>
          </a:bodyPr>
          <a:lstStyle/>
          <a:p>
            <a:pPr algn="ctr"/>
            <a:r>
              <a:rPr lang="en-US" dirty="0">
                <a:solidFill>
                  <a:schemeClr val="tx2"/>
                </a:solidFill>
                <a:latin typeface="Lato" panose="020F0502020204030203" pitchFamily="34" charset="0"/>
                <a:ea typeface="Lato" panose="020F0502020204030203" pitchFamily="34" charset="0"/>
                <a:cs typeface="Lato" panose="020F0502020204030203" pitchFamily="34" charset="0"/>
              </a:rPr>
              <a:t>The company website</a:t>
            </a:r>
          </a:p>
        </p:txBody>
      </p:sp>
      <p:sp>
        <p:nvSpPr>
          <p:cNvPr id="27" name="TextBox 26">
            <a:extLst>
              <a:ext uri="{FF2B5EF4-FFF2-40B4-BE49-F238E27FC236}">
                <a16:creationId xmlns:a16="http://schemas.microsoft.com/office/drawing/2014/main" id="{6FC6B035-DE6E-486E-9DFD-D5C28EA79A6A}"/>
              </a:ext>
            </a:extLst>
          </p:cNvPr>
          <p:cNvSpPr txBox="1"/>
          <p:nvPr/>
        </p:nvSpPr>
        <p:spPr>
          <a:xfrm>
            <a:off x="3801406" y="3244334"/>
            <a:ext cx="1925678" cy="369332"/>
          </a:xfrm>
          <a:prstGeom prst="rect">
            <a:avLst/>
          </a:prstGeom>
          <a:noFill/>
        </p:spPr>
        <p:txBody>
          <a:bodyPr wrap="square" rtlCol="0">
            <a:spAutoFit/>
          </a:bodyPr>
          <a:lstStyle/>
          <a:p>
            <a:pPr algn="ctr"/>
            <a:r>
              <a:rPr lang="en-US" dirty="0">
                <a:solidFill>
                  <a:schemeClr val="tx2"/>
                </a:solidFill>
                <a:latin typeface="Lato" panose="020F0502020204030203" pitchFamily="34" charset="0"/>
                <a:ea typeface="Lato" panose="020F0502020204030203" pitchFamily="34" charset="0"/>
                <a:cs typeface="Lato" panose="020F0502020204030203" pitchFamily="34" charset="0"/>
              </a:rPr>
              <a:t>Social media</a:t>
            </a:r>
          </a:p>
        </p:txBody>
      </p:sp>
      <p:sp>
        <p:nvSpPr>
          <p:cNvPr id="28" name="TextBox 27">
            <a:extLst>
              <a:ext uri="{FF2B5EF4-FFF2-40B4-BE49-F238E27FC236}">
                <a16:creationId xmlns:a16="http://schemas.microsoft.com/office/drawing/2014/main" id="{BFFDBD78-2EAC-449C-8EF9-F1BDD53DC1CA}"/>
              </a:ext>
            </a:extLst>
          </p:cNvPr>
          <p:cNvSpPr txBox="1"/>
          <p:nvPr/>
        </p:nvSpPr>
        <p:spPr>
          <a:xfrm>
            <a:off x="6736984" y="3232531"/>
            <a:ext cx="1925435" cy="646331"/>
          </a:xfrm>
          <a:prstGeom prst="rect">
            <a:avLst/>
          </a:prstGeom>
          <a:noFill/>
        </p:spPr>
        <p:txBody>
          <a:bodyPr wrap="square" rtlCol="0">
            <a:spAutoFit/>
          </a:bodyPr>
          <a:lstStyle/>
          <a:p>
            <a:pPr algn="ctr"/>
            <a:r>
              <a:rPr lang="en-US" dirty="0">
                <a:solidFill>
                  <a:schemeClr val="tx2"/>
                </a:solidFill>
                <a:latin typeface="Lato" panose="020F0502020204030203" pitchFamily="34" charset="0"/>
                <a:ea typeface="Lato" panose="020F0502020204030203" pitchFamily="34" charset="0"/>
                <a:cs typeface="Lato" panose="020F0502020204030203" pitchFamily="34" charset="0"/>
              </a:rPr>
              <a:t>Your friends and family</a:t>
            </a:r>
          </a:p>
        </p:txBody>
      </p:sp>
      <p:pic>
        <p:nvPicPr>
          <p:cNvPr id="29" name="Picture 28" descr="A person sitting at a table using a computer&#10;&#10;Description automatically generated">
            <a:extLst>
              <a:ext uri="{FF2B5EF4-FFF2-40B4-BE49-F238E27FC236}">
                <a16:creationId xmlns:a16="http://schemas.microsoft.com/office/drawing/2014/main" id="{B58C63C1-2D8C-4804-9AE4-7B2D62DC410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69636" y="1536784"/>
            <a:ext cx="2518960" cy="1677966"/>
          </a:xfrm>
          <a:prstGeom prst="rect">
            <a:avLst/>
          </a:prstGeom>
        </p:spPr>
      </p:pic>
      <p:pic>
        <p:nvPicPr>
          <p:cNvPr id="30" name="Picture 29" descr="A picture containing person, woman, indoor, table&#10;&#10;Description automatically generated">
            <a:extLst>
              <a:ext uri="{FF2B5EF4-FFF2-40B4-BE49-F238E27FC236}">
                <a16:creationId xmlns:a16="http://schemas.microsoft.com/office/drawing/2014/main" id="{0B17701B-CD58-4D1B-8FCB-12D1AEB6265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73085" y="1537790"/>
            <a:ext cx="2982321" cy="1676960"/>
          </a:xfrm>
          <a:prstGeom prst="rect">
            <a:avLst/>
          </a:prstGeom>
        </p:spPr>
      </p:pic>
      <p:pic>
        <p:nvPicPr>
          <p:cNvPr id="31" name="Picture 30" descr="A group of people posing for the camera&#10;&#10;Description automatically generated">
            <a:extLst>
              <a:ext uri="{FF2B5EF4-FFF2-40B4-BE49-F238E27FC236}">
                <a16:creationId xmlns:a16="http://schemas.microsoft.com/office/drawing/2014/main" id="{9E469466-8D70-4095-9D13-DCE6744A8796}"/>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t="12659"/>
          <a:stretch/>
        </p:blipFill>
        <p:spPr>
          <a:xfrm>
            <a:off x="6736985" y="1533068"/>
            <a:ext cx="1925435" cy="1681682"/>
          </a:xfrm>
          <a:prstGeom prst="rect">
            <a:avLst/>
          </a:prstGeom>
        </p:spPr>
      </p:pic>
      <p:pic>
        <p:nvPicPr>
          <p:cNvPr id="10" name="Picture 9">
            <a:extLst>
              <a:ext uri="{FF2B5EF4-FFF2-40B4-BE49-F238E27FC236}">
                <a16:creationId xmlns:a16="http://schemas.microsoft.com/office/drawing/2014/main" id="{65E7E87B-B54F-4224-A72B-EB34B0565D3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70971" y="5602082"/>
            <a:ext cx="1411941" cy="911090"/>
          </a:xfrm>
          <a:prstGeom prst="rect">
            <a:avLst/>
          </a:prstGeom>
        </p:spPr>
      </p:pic>
      <p:pic>
        <p:nvPicPr>
          <p:cNvPr id="3" name="Picture 2" descr="A screenshot of a cell phone&#10;&#10;Description automatically generated">
            <a:extLst>
              <a:ext uri="{FF2B5EF4-FFF2-40B4-BE49-F238E27FC236}">
                <a16:creationId xmlns:a16="http://schemas.microsoft.com/office/drawing/2014/main" id="{9835402D-D16B-425A-BC36-7551995C8D1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597015" y="4035143"/>
            <a:ext cx="4215723" cy="2271699"/>
          </a:xfrm>
          <a:prstGeom prst="rect">
            <a:avLst/>
          </a:prstGeom>
          <a:effectLst>
            <a:outerShdw blurRad="50800" dist="38100" dir="2700000" algn="tl" rotWithShape="0">
              <a:prstClr val="black">
                <a:alpha val="40000"/>
              </a:prstClr>
            </a:outerShdw>
          </a:effectLst>
        </p:spPr>
      </p:pic>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8623300" y="6337300"/>
            <a:ext cx="304800" cy="304800"/>
          </a:xfrm>
          <a:prstGeom prst="rect">
            <a:avLst/>
          </a:prstGeom>
        </p:spPr>
      </p:pic>
    </p:spTree>
    <p:extLst>
      <p:ext uri="{BB962C8B-B14F-4D97-AF65-F5344CB8AC3E}">
        <p14:creationId xmlns:p14="http://schemas.microsoft.com/office/powerpoint/2010/main" val="556318938"/>
      </p:ext>
    </p:extLst>
  </p:cSld>
  <p:clrMapOvr>
    <a:masterClrMapping/>
  </p:clrMapOvr>
  <mc:AlternateContent xmlns:mc="http://schemas.openxmlformats.org/markup-compatibility/2006" xmlns:p14="http://schemas.microsoft.com/office/powerpoint/2010/main">
    <mc:Choice Requires="p14">
      <p:transition spd="slow" p14:dur="1600" advTm="53363">
        <p:blinds dir="vert"/>
      </p:transition>
    </mc:Choice>
    <mc:Fallback xmlns="">
      <p:transition spd="slow" advTm="53363">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par>
                          <p:cTn id="7" fill="hold">
                            <p:stCondLst>
                              <p:cond delay="0"/>
                            </p:stCondLst>
                            <p:childTnLst>
                              <p:par>
                                <p:cTn id="8" presetID="12" presetClass="entr" presetSubtype="4" fill="hold" nodeType="afterEffect">
                                  <p:stCondLst>
                                    <p:cond delay="0"/>
                                  </p:stCondLst>
                                  <p:childTnLst>
                                    <p:set>
                                      <p:cBhvr>
                                        <p:cTn id="9" dur="1" fill="hold">
                                          <p:stCondLst>
                                            <p:cond delay="0"/>
                                          </p:stCondLst>
                                        </p:cTn>
                                        <p:tgtEl>
                                          <p:spTgt spid="29"/>
                                        </p:tgtEl>
                                        <p:attrNameLst>
                                          <p:attrName>style.visibility</p:attrName>
                                        </p:attrNameLst>
                                      </p:cBhvr>
                                      <p:to>
                                        <p:strVal val="visible"/>
                                      </p:to>
                                    </p:set>
                                    <p:anim calcmode="lin" valueType="num">
                                      <p:cBhvr additive="base">
                                        <p:cTn id="10" dur="500"/>
                                        <p:tgtEl>
                                          <p:spTgt spid="29"/>
                                        </p:tgtEl>
                                        <p:attrNameLst>
                                          <p:attrName>ppt_y</p:attrName>
                                        </p:attrNameLst>
                                      </p:cBhvr>
                                      <p:tavLst>
                                        <p:tav tm="0">
                                          <p:val>
                                            <p:strVal val="#ppt_y+#ppt_h*1.125000"/>
                                          </p:val>
                                        </p:tav>
                                        <p:tav tm="100000">
                                          <p:val>
                                            <p:strVal val="#ppt_y"/>
                                          </p:val>
                                        </p:tav>
                                      </p:tavLst>
                                    </p:anim>
                                    <p:animEffect transition="in" filter="wipe(up)">
                                      <p:cBhvr>
                                        <p:cTn id="11" dur="500"/>
                                        <p:tgtEl>
                                          <p:spTgt spid="29"/>
                                        </p:tgtEl>
                                      </p:cBhvr>
                                    </p:animEffect>
                                  </p:childTnLst>
                                </p:cTn>
                              </p:par>
                            </p:childTnLst>
                          </p:cTn>
                        </p:par>
                        <p:par>
                          <p:cTn id="12" fill="hold">
                            <p:stCondLst>
                              <p:cond delay="500"/>
                            </p:stCondLst>
                            <p:childTnLst>
                              <p:par>
                                <p:cTn id="13" presetID="12" presetClass="entr" presetSubtype="4" fill="hold" grpId="0" nodeType="after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additive="base">
                                        <p:cTn id="15" dur="500"/>
                                        <p:tgtEl>
                                          <p:spTgt spid="26"/>
                                        </p:tgtEl>
                                        <p:attrNameLst>
                                          <p:attrName>ppt_y</p:attrName>
                                        </p:attrNameLst>
                                      </p:cBhvr>
                                      <p:tavLst>
                                        <p:tav tm="0">
                                          <p:val>
                                            <p:strVal val="#ppt_y+#ppt_h*1.125000"/>
                                          </p:val>
                                        </p:tav>
                                        <p:tav tm="100000">
                                          <p:val>
                                            <p:strVal val="#ppt_y"/>
                                          </p:val>
                                        </p:tav>
                                      </p:tavLst>
                                    </p:anim>
                                    <p:animEffect transition="in" filter="wipe(up)">
                                      <p:cBhvr>
                                        <p:cTn id="16" dur="500"/>
                                        <p:tgtEl>
                                          <p:spTgt spid="26"/>
                                        </p:tgtEl>
                                      </p:cBhvr>
                                    </p:animEffect>
                                  </p:childTnLst>
                                </p:cTn>
                              </p:par>
                            </p:childTnLst>
                          </p:cTn>
                        </p:par>
                        <p:par>
                          <p:cTn id="17" fill="hold">
                            <p:stCondLst>
                              <p:cond delay="1000"/>
                            </p:stCondLst>
                            <p:childTnLst>
                              <p:par>
                                <p:cTn id="18" presetID="12" presetClass="entr" presetSubtype="4" fill="hold" nodeType="afterEffect">
                                  <p:stCondLst>
                                    <p:cond delay="0"/>
                                  </p:stCondLst>
                                  <p:childTnLst>
                                    <p:set>
                                      <p:cBhvr>
                                        <p:cTn id="19" dur="1" fill="hold">
                                          <p:stCondLst>
                                            <p:cond delay="0"/>
                                          </p:stCondLst>
                                        </p:cTn>
                                        <p:tgtEl>
                                          <p:spTgt spid="30"/>
                                        </p:tgtEl>
                                        <p:attrNameLst>
                                          <p:attrName>style.visibility</p:attrName>
                                        </p:attrNameLst>
                                      </p:cBhvr>
                                      <p:to>
                                        <p:strVal val="visible"/>
                                      </p:to>
                                    </p:set>
                                    <p:anim calcmode="lin" valueType="num">
                                      <p:cBhvr additive="base">
                                        <p:cTn id="20" dur="500"/>
                                        <p:tgtEl>
                                          <p:spTgt spid="30"/>
                                        </p:tgtEl>
                                        <p:attrNameLst>
                                          <p:attrName>ppt_y</p:attrName>
                                        </p:attrNameLst>
                                      </p:cBhvr>
                                      <p:tavLst>
                                        <p:tav tm="0">
                                          <p:val>
                                            <p:strVal val="#ppt_y+#ppt_h*1.125000"/>
                                          </p:val>
                                        </p:tav>
                                        <p:tav tm="100000">
                                          <p:val>
                                            <p:strVal val="#ppt_y"/>
                                          </p:val>
                                        </p:tav>
                                      </p:tavLst>
                                    </p:anim>
                                    <p:animEffect transition="in" filter="wipe(up)">
                                      <p:cBhvr>
                                        <p:cTn id="21" dur="500"/>
                                        <p:tgtEl>
                                          <p:spTgt spid="30"/>
                                        </p:tgtEl>
                                      </p:cBhvr>
                                    </p:animEffect>
                                  </p:childTnLst>
                                </p:cTn>
                              </p:par>
                            </p:childTnLst>
                          </p:cTn>
                        </p:par>
                        <p:par>
                          <p:cTn id="22" fill="hold">
                            <p:stCondLst>
                              <p:cond delay="1500"/>
                            </p:stCondLst>
                            <p:childTnLst>
                              <p:par>
                                <p:cTn id="23" presetID="12" presetClass="entr" presetSubtype="4" fill="hold" grpId="0" nodeType="afterEffect">
                                  <p:stCondLst>
                                    <p:cond delay="0"/>
                                  </p:stCondLst>
                                  <p:childTnLst>
                                    <p:set>
                                      <p:cBhvr>
                                        <p:cTn id="24" dur="1" fill="hold">
                                          <p:stCondLst>
                                            <p:cond delay="0"/>
                                          </p:stCondLst>
                                        </p:cTn>
                                        <p:tgtEl>
                                          <p:spTgt spid="27"/>
                                        </p:tgtEl>
                                        <p:attrNameLst>
                                          <p:attrName>style.visibility</p:attrName>
                                        </p:attrNameLst>
                                      </p:cBhvr>
                                      <p:to>
                                        <p:strVal val="visible"/>
                                      </p:to>
                                    </p:set>
                                    <p:anim calcmode="lin" valueType="num">
                                      <p:cBhvr additive="base">
                                        <p:cTn id="25" dur="500"/>
                                        <p:tgtEl>
                                          <p:spTgt spid="27"/>
                                        </p:tgtEl>
                                        <p:attrNameLst>
                                          <p:attrName>ppt_y</p:attrName>
                                        </p:attrNameLst>
                                      </p:cBhvr>
                                      <p:tavLst>
                                        <p:tav tm="0">
                                          <p:val>
                                            <p:strVal val="#ppt_y+#ppt_h*1.125000"/>
                                          </p:val>
                                        </p:tav>
                                        <p:tav tm="100000">
                                          <p:val>
                                            <p:strVal val="#ppt_y"/>
                                          </p:val>
                                        </p:tav>
                                      </p:tavLst>
                                    </p:anim>
                                    <p:animEffect transition="in" filter="wipe(up)">
                                      <p:cBhvr>
                                        <p:cTn id="26" dur="500"/>
                                        <p:tgtEl>
                                          <p:spTgt spid="27"/>
                                        </p:tgtEl>
                                      </p:cBhvr>
                                    </p:animEffect>
                                  </p:childTnLst>
                                </p:cTn>
                              </p:par>
                            </p:childTnLst>
                          </p:cTn>
                        </p:par>
                        <p:par>
                          <p:cTn id="27" fill="hold">
                            <p:stCondLst>
                              <p:cond delay="2000"/>
                            </p:stCondLst>
                            <p:childTnLst>
                              <p:par>
                                <p:cTn id="28" presetID="12" presetClass="entr" presetSubtype="4" fill="hold" nodeType="afterEffect">
                                  <p:stCondLst>
                                    <p:cond delay="0"/>
                                  </p:stCondLst>
                                  <p:childTnLst>
                                    <p:set>
                                      <p:cBhvr>
                                        <p:cTn id="29" dur="1" fill="hold">
                                          <p:stCondLst>
                                            <p:cond delay="0"/>
                                          </p:stCondLst>
                                        </p:cTn>
                                        <p:tgtEl>
                                          <p:spTgt spid="31"/>
                                        </p:tgtEl>
                                        <p:attrNameLst>
                                          <p:attrName>style.visibility</p:attrName>
                                        </p:attrNameLst>
                                      </p:cBhvr>
                                      <p:to>
                                        <p:strVal val="visible"/>
                                      </p:to>
                                    </p:set>
                                    <p:anim calcmode="lin" valueType="num">
                                      <p:cBhvr additive="base">
                                        <p:cTn id="30" dur="500"/>
                                        <p:tgtEl>
                                          <p:spTgt spid="31"/>
                                        </p:tgtEl>
                                        <p:attrNameLst>
                                          <p:attrName>ppt_y</p:attrName>
                                        </p:attrNameLst>
                                      </p:cBhvr>
                                      <p:tavLst>
                                        <p:tav tm="0">
                                          <p:val>
                                            <p:strVal val="#ppt_y+#ppt_h*1.125000"/>
                                          </p:val>
                                        </p:tav>
                                        <p:tav tm="100000">
                                          <p:val>
                                            <p:strVal val="#ppt_y"/>
                                          </p:val>
                                        </p:tav>
                                      </p:tavLst>
                                    </p:anim>
                                    <p:animEffect transition="in" filter="wipe(up)">
                                      <p:cBhvr>
                                        <p:cTn id="31" dur="500"/>
                                        <p:tgtEl>
                                          <p:spTgt spid="31"/>
                                        </p:tgtEl>
                                      </p:cBhvr>
                                    </p:animEffect>
                                  </p:childTnLst>
                                </p:cTn>
                              </p:par>
                            </p:childTnLst>
                          </p:cTn>
                        </p:par>
                        <p:par>
                          <p:cTn id="32" fill="hold">
                            <p:stCondLst>
                              <p:cond delay="2500"/>
                            </p:stCondLst>
                            <p:childTnLst>
                              <p:par>
                                <p:cTn id="33" presetID="12" presetClass="entr" presetSubtype="4" fill="hold" grpId="0" nodeType="afterEffect">
                                  <p:stCondLst>
                                    <p:cond delay="0"/>
                                  </p:stCondLst>
                                  <p:childTnLst>
                                    <p:set>
                                      <p:cBhvr>
                                        <p:cTn id="34" dur="1" fill="hold">
                                          <p:stCondLst>
                                            <p:cond delay="0"/>
                                          </p:stCondLst>
                                        </p:cTn>
                                        <p:tgtEl>
                                          <p:spTgt spid="28"/>
                                        </p:tgtEl>
                                        <p:attrNameLst>
                                          <p:attrName>style.visibility</p:attrName>
                                        </p:attrNameLst>
                                      </p:cBhvr>
                                      <p:to>
                                        <p:strVal val="visible"/>
                                      </p:to>
                                    </p:set>
                                    <p:anim calcmode="lin" valueType="num">
                                      <p:cBhvr additive="base">
                                        <p:cTn id="35" dur="500"/>
                                        <p:tgtEl>
                                          <p:spTgt spid="28"/>
                                        </p:tgtEl>
                                        <p:attrNameLst>
                                          <p:attrName>ppt_y</p:attrName>
                                        </p:attrNameLst>
                                      </p:cBhvr>
                                      <p:tavLst>
                                        <p:tav tm="0">
                                          <p:val>
                                            <p:strVal val="#ppt_y+#ppt_h*1.125000"/>
                                          </p:val>
                                        </p:tav>
                                        <p:tav tm="100000">
                                          <p:val>
                                            <p:strVal val="#ppt_y"/>
                                          </p:val>
                                        </p:tav>
                                      </p:tavLst>
                                    </p:anim>
                                    <p:animEffect transition="in" filter="wipe(up)">
                                      <p:cBhvr>
                                        <p:cTn id="36" dur="500"/>
                                        <p:tgtEl>
                                          <p:spTgt spid="28"/>
                                        </p:tgtEl>
                                      </p:cBhvr>
                                    </p:animEffect>
                                  </p:childTnLst>
                                </p:cTn>
                              </p:par>
                            </p:childTnLst>
                          </p:cTn>
                        </p:par>
                        <p:par>
                          <p:cTn id="37" fill="hold">
                            <p:stCondLst>
                              <p:cond delay="3000"/>
                            </p:stCondLst>
                            <p:childTnLst>
                              <p:par>
                                <p:cTn id="38" presetID="2" presetClass="entr" presetSubtype="4" fill="hold" nodeType="afterEffect">
                                  <p:stCondLst>
                                    <p:cond delay="0"/>
                                  </p:stCondLst>
                                  <p:childTnLst>
                                    <p:set>
                                      <p:cBhvr>
                                        <p:cTn id="39" dur="1" fill="hold">
                                          <p:stCondLst>
                                            <p:cond delay="0"/>
                                          </p:stCondLst>
                                        </p:cTn>
                                        <p:tgtEl>
                                          <p:spTgt spid="3"/>
                                        </p:tgtEl>
                                        <p:attrNameLst>
                                          <p:attrName>style.visibility</p:attrName>
                                        </p:attrNameLst>
                                      </p:cBhvr>
                                      <p:to>
                                        <p:strVal val="visible"/>
                                      </p:to>
                                    </p:set>
                                    <p:anim calcmode="lin" valueType="num">
                                      <p:cBhvr additive="base">
                                        <p:cTn id="40" dur="500" fill="hold"/>
                                        <p:tgtEl>
                                          <p:spTgt spid="3"/>
                                        </p:tgtEl>
                                        <p:attrNameLst>
                                          <p:attrName>ppt_x</p:attrName>
                                        </p:attrNameLst>
                                      </p:cBhvr>
                                      <p:tavLst>
                                        <p:tav tm="0">
                                          <p:val>
                                            <p:strVal val="#ppt_x"/>
                                          </p:val>
                                        </p:tav>
                                        <p:tav tm="100000">
                                          <p:val>
                                            <p:strVal val="#ppt_x"/>
                                          </p:val>
                                        </p:tav>
                                      </p:tavLst>
                                    </p:anim>
                                    <p:anim calcmode="lin" valueType="num">
                                      <p:cBhvr additive="base">
                                        <p:cTn id="41"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2" fill="hold" display="0">
                  <p:stCondLst>
                    <p:cond delay="indefinite"/>
                  </p:stCondLst>
                  <p:endCondLst>
                    <p:cond evt="onStopAudio" delay="0">
                      <p:tgtEl>
                        <p:sldTgt/>
                      </p:tgtEl>
                    </p:cond>
                  </p:endCondLst>
                </p:cTn>
                <p:tgtEl>
                  <p:spTgt spid="2"/>
                </p:tgtEl>
              </p:cMediaNode>
            </p:audio>
          </p:childTnLst>
        </p:cTn>
      </p:par>
    </p:tnLst>
    <p:bldLst>
      <p:bldP spid="26" grpId="0"/>
      <p:bldP spid="27" grpId="0"/>
      <p:bldP spid="2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2F8A2F-D13F-4912-A2A7-405959B3B973}"/>
              </a:ext>
            </a:extLst>
          </p:cNvPr>
          <p:cNvSpPr>
            <a:spLocks noGrp="1"/>
          </p:cNvSpPr>
          <p:nvPr>
            <p:ph type="ctrTitle"/>
          </p:nvPr>
        </p:nvSpPr>
        <p:spPr>
          <a:xfrm>
            <a:off x="359532" y="368660"/>
            <a:ext cx="4608512" cy="492443"/>
          </a:xfrm>
          <a:ln>
            <a:solidFill>
              <a:schemeClr val="bg1"/>
            </a:solidFill>
          </a:ln>
        </p:spPr>
        <p:txBody>
          <a:bodyPr/>
          <a:lstStyle/>
          <a:p>
            <a:r>
              <a:rPr lang="en-GB" sz="3200" dirty="0">
                <a:solidFill>
                  <a:srgbClr val="2F8FD1"/>
                </a:solidFill>
                <a:latin typeface="Arial Black" panose="020B0A04020102020204" pitchFamily="34" charset="0"/>
              </a:rPr>
              <a:t>Any questions?</a:t>
            </a:r>
          </a:p>
        </p:txBody>
      </p:sp>
      <p:pic>
        <p:nvPicPr>
          <p:cNvPr id="6" name="Picture 5" descr="A close up of a logo&#10;&#10;Description automatically generated">
            <a:extLst>
              <a:ext uri="{FF2B5EF4-FFF2-40B4-BE49-F238E27FC236}">
                <a16:creationId xmlns:a16="http://schemas.microsoft.com/office/drawing/2014/main" id="{FD68D281-7D19-4758-B4EA-97FFB42C65F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89352" y="1346352"/>
            <a:ext cx="4165295" cy="4165295"/>
          </a:xfrm>
          <a:prstGeom prst="rect">
            <a:avLst/>
          </a:prstGeom>
        </p:spPr>
      </p:pic>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956376" y="5805264"/>
            <a:ext cx="406400" cy="406400"/>
          </a:xfrm>
          <a:prstGeom prst="rect">
            <a:avLst/>
          </a:prstGeom>
        </p:spPr>
      </p:pic>
    </p:spTree>
    <p:extLst>
      <p:ext uri="{BB962C8B-B14F-4D97-AF65-F5344CB8AC3E}">
        <p14:creationId xmlns:p14="http://schemas.microsoft.com/office/powerpoint/2010/main" val="1132123968"/>
      </p:ext>
    </p:extLst>
  </p:cSld>
  <p:clrMapOvr>
    <a:masterClrMapping/>
  </p:clrMapOvr>
  <mc:AlternateContent xmlns:mc="http://schemas.openxmlformats.org/markup-compatibility/2006" xmlns:p14="http://schemas.microsoft.com/office/powerpoint/2010/main">
    <mc:Choice Requires="p14">
      <p:transition spd="slow" p14:dur="1600" advTm="29062">
        <p:blinds dir="vert"/>
      </p:transition>
    </mc:Choice>
    <mc:Fallback xmlns="">
      <p:transition spd="slow" advTm="29062">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3935"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0.5|40.7"/>
</p:tagLst>
</file>

<file path=ppt/tags/tag2.xml><?xml version="1.0" encoding="utf-8"?>
<p:tagLst xmlns:a="http://schemas.openxmlformats.org/drawingml/2006/main" xmlns:r="http://schemas.openxmlformats.org/officeDocument/2006/relationships" xmlns:p="http://schemas.openxmlformats.org/presentationml/2006/main">
  <p:tag name="TIMING" val="|1.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ab72fb1b-4bf5-40c6-9333-4b7eb7138bc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107FDA6A578ACD4F91F72FEB32B49699" ma:contentTypeVersion="14" ma:contentTypeDescription="Create a new document." ma:contentTypeScope="" ma:versionID="c7d2e6d835491508d6ace0116827c02b">
  <xsd:schema xmlns:xsd="http://www.w3.org/2001/XMLSchema" xmlns:xs="http://www.w3.org/2001/XMLSchema" xmlns:p="http://schemas.microsoft.com/office/2006/metadata/properties" xmlns:ns3="4240509b-874c-4837-9733-34dd835ebf5c" xmlns:ns4="ab72fb1b-4bf5-40c6-9333-4b7eb7138bc4" targetNamespace="http://schemas.microsoft.com/office/2006/metadata/properties" ma:root="true" ma:fieldsID="6436287bda106987520a42fcdcef98b2" ns3:_="" ns4:_="">
    <xsd:import namespace="4240509b-874c-4837-9733-34dd835ebf5c"/>
    <xsd:import namespace="ab72fb1b-4bf5-40c6-9333-4b7eb7138bc4"/>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KeyPoints" minOccurs="0"/>
                <xsd:element ref="ns4:MediaServiceKeyPoints" minOccurs="0"/>
                <xsd:element ref="ns4:MediaServiceDateTaken" minOccurs="0"/>
                <xsd:element ref="ns4:MediaServiceAutoTags" minOccurs="0"/>
                <xsd:element ref="ns4:MediaServiceGenerationTime" minOccurs="0"/>
                <xsd:element ref="ns4:MediaServiceEventHashCode" minOccurs="0"/>
                <xsd:element ref="ns4:MediaServiceOCR" minOccurs="0"/>
                <xsd:element ref="ns4:MediaLengthInSeconds" minOccurs="0"/>
                <xsd:element ref="ns4: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240509b-874c-4837-9733-34dd835ebf5c"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b72fb1b-4bf5-40c6-9333-4b7eb7138bc4"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LengthInSeconds" ma:index="20" nillable="true" ma:displayName="MediaLengthInSeconds" ma:hidden="true" ma:internalName="MediaLengthInSeconds" ma:readOnly="true">
      <xsd:simpleType>
        <xsd:restriction base="dms:Unknown"/>
      </xsd:simpleType>
    </xsd:element>
    <xsd:element name="_activity" ma:index="21"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E5208DF-F080-4061-9FC8-FA0255B92BD4}">
  <ds:schemaRefs>
    <ds:schemaRef ds:uri="http://schemas.microsoft.com/sharepoint/v3/contenttype/forms"/>
  </ds:schemaRefs>
</ds:datastoreItem>
</file>

<file path=customXml/itemProps2.xml><?xml version="1.0" encoding="utf-8"?>
<ds:datastoreItem xmlns:ds="http://schemas.openxmlformats.org/officeDocument/2006/customXml" ds:itemID="{1C258B2D-EEE3-42F5-BD16-2146C26E1A43}">
  <ds:schemaRefs>
    <ds:schemaRef ds:uri="http://www.w3.org/XML/1998/namespace"/>
    <ds:schemaRef ds:uri="ab72fb1b-4bf5-40c6-9333-4b7eb7138bc4"/>
    <ds:schemaRef ds:uri="http://schemas.microsoft.com/office/2006/documentManagement/types"/>
    <ds:schemaRef ds:uri="http://purl.org/dc/dcmitype/"/>
    <ds:schemaRef ds:uri="http://schemas.microsoft.com/office/2006/metadata/properties"/>
    <ds:schemaRef ds:uri="4240509b-874c-4837-9733-34dd835ebf5c"/>
    <ds:schemaRef ds:uri="http://purl.org/dc/elements/1.1/"/>
    <ds:schemaRef ds:uri="http://purl.org/dc/terms/"/>
    <ds:schemaRef ds:uri="http://schemas.microsoft.com/office/infopath/2007/PartnerControls"/>
    <ds:schemaRef ds:uri="http://schemas.openxmlformats.org/package/2006/metadata/core-properties"/>
  </ds:schemaRefs>
</ds:datastoreItem>
</file>

<file path=customXml/itemProps3.xml><?xml version="1.0" encoding="utf-8"?>
<ds:datastoreItem xmlns:ds="http://schemas.openxmlformats.org/officeDocument/2006/customXml" ds:itemID="{0795200B-C767-4E9B-9F4A-F8654B2C265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240509b-874c-4837-9733-34dd835ebf5c"/>
    <ds:schemaRef ds:uri="ab72fb1b-4bf5-40c6-9333-4b7eb7138b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blank</Template>
  <TotalTime>1411</TotalTime>
  <Words>2224</Words>
  <Application>Microsoft Office PowerPoint</Application>
  <PresentationFormat>On-screen Show (4:3)</PresentationFormat>
  <Paragraphs>265</Paragraphs>
  <Slides>14</Slides>
  <Notes>14</Notes>
  <HiddenSlides>0</HiddenSlides>
  <MMClips>15</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PowerPoint Presentation</vt:lpstr>
      <vt:lpstr>Video: Apprentices are Amazing</vt:lpstr>
      <vt:lpstr>What are apprenticeships?</vt:lpstr>
      <vt:lpstr>The truth about apprenticeships</vt:lpstr>
      <vt:lpstr>PowerPoint Presentation</vt:lpstr>
      <vt:lpstr>Which employers offer apprenticeships? </vt:lpstr>
      <vt:lpstr>PowerPoint Presentation</vt:lpstr>
      <vt:lpstr>Different delivery models </vt:lpstr>
      <vt:lpstr>PowerPoint Presentation</vt:lpstr>
      <vt:lpstr>Are there any jobs? How many vacancies are near me?</vt:lpstr>
      <vt:lpstr>A small sample of local vacancies</vt:lpstr>
      <vt:lpstr>How do you find an apprenticeship?</vt:lpstr>
      <vt:lpstr>Where else to look?</vt:lpstr>
      <vt:lpstr>Any questions?</vt:lpstr>
    </vt:vector>
  </TitlesOfParts>
  <Company>DWP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Mehmi Susan JCP WEST LONDON SCHOOLS ADVISOR</dc:creator>
  <cp:lastModifiedBy>Donna Foster</cp:lastModifiedBy>
  <cp:revision>49</cp:revision>
  <cp:lastPrinted>2020-01-28T11:20:12Z</cp:lastPrinted>
  <dcterms:created xsi:type="dcterms:W3CDTF">2020-01-23T14:56:24Z</dcterms:created>
  <dcterms:modified xsi:type="dcterms:W3CDTF">2023-02-03T08:47:57Z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0x010100107FDA6A578ACD4F91F72FEB32B49699</vt:lpwstr>
  </property>
</Properties>
</file>