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79" r:id="rId7"/>
    <p:sldId id="260" r:id="rId8"/>
    <p:sldId id="263" r:id="rId9"/>
    <p:sldId id="261" r:id="rId10"/>
    <p:sldId id="262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57508-30AE-4EB9-8182-8DF8CDED7E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5E107C-D0F2-40C3-96D0-A0F5B1C497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F3272D-9C94-4EE5-A093-DE80479B4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4F37-BF52-4388-B393-1DA0291FEB21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C76297-B0E3-4D82-BF26-2FD4D3DC3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A0528C-D615-46B3-824E-5BF31E848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A00B-D7B9-4209-BA01-5849F4EFD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538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C7608-23C2-4BB2-A934-D17603DE5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CA796C-94D0-4197-AD44-7B1720F41E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5369A9-68B9-4CB1-8965-451F6831B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4F37-BF52-4388-B393-1DA0291FEB21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197851-B8BE-48BC-AFC8-AEFBEC2EB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982983-C213-481C-B490-6A5CD0F33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A00B-D7B9-4209-BA01-5849F4EFD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410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E2C64-7429-462A-9AA7-C6D06F116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26D28-69AE-4330-B728-C727C0C887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54C94E-4AC6-4FAF-9383-B9A8FE740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4F37-BF52-4388-B393-1DA0291FEB21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955815-D8B2-4AF7-B702-57A66DB23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52E477-E096-48E3-BBB7-955A5F36B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A00B-D7B9-4209-BA01-5849F4EFD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192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8390B3-94B6-4965-AB86-CC8982DCA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974A82-523F-4324-8D55-03599D5208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B831B0-05F6-4F62-9CC8-32D0FEE4BE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DF5DDA-65FC-47C5-8642-2DD03432C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4F37-BF52-4388-B393-1DA0291FEB21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5C6454-F635-4CA9-8925-A68727164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D36234-99FB-4EF4-A97A-0F017F3C0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A00B-D7B9-4209-BA01-5849F4EFD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912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4775F-AFAD-4210-84FA-850E2982B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C15C7E-5BFF-4A64-BFB0-B42BCD9B7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5D8474-2C53-4375-AF8C-81662656A8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3DA06A-DA56-404A-A2AC-4D2308FC79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E570C1-A492-4DDB-9B93-CDCE087FF2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1028A1-1127-4894-BE44-21A516AD4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4F37-BF52-4388-B393-1DA0291FEB21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DF47A0-5D6E-40AE-B094-52DF145DF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5B8F20-9658-4837-A87B-682B3AA81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A00B-D7B9-4209-BA01-5849F4EFD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818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9A9EB-65FD-4305-9EB8-48E84EB66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FF9098-3B6B-4953-8F67-F6092C820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4F37-BF52-4388-B393-1DA0291FEB21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4DAC50-38A4-40E7-B798-D00541695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43021C-6B00-4677-A99E-EFD17C159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A00B-D7B9-4209-BA01-5849F4EFD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224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C5E012-E4EF-4B7F-972B-026C17E2E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4F37-BF52-4388-B393-1DA0291FEB21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705283-5870-4A89-922F-9A23A611C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9419FC-5BC3-432E-BC5E-F36F2B681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A00B-D7B9-4209-BA01-5849F4EFD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288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53AE9-BC68-4D9F-B814-293573679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DB3779-B5B2-4F3E-A1FD-19665A958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CA8212-C829-481F-B746-DF7B376A2C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B449FA-DB34-4D1C-A167-3562C8994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4F37-BF52-4388-B393-1DA0291FEB21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7DD9BA-FAC5-4848-9C33-95D1B1E48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E5C211-D515-4C94-BD74-92F08DAA4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A00B-D7B9-4209-BA01-5849F4EFD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444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98341-70E8-4CB5-9B17-B4307B738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35D1B8-8227-4263-B853-F40DE150C8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311BDA-5B42-44D8-AB2F-13D396C313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B5D468-4125-46DB-B115-70638599A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4F37-BF52-4388-B393-1DA0291FEB21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09FEBB-3098-467B-BE44-B4D1240C4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CCA20-8EA8-402A-AC31-D3F01CC31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A00B-D7B9-4209-BA01-5849F4EFD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812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47D0D-F3E1-431A-B974-DB6A0D245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A188DE-25AF-4B8C-809A-B6BD6B324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4ED6B4-CE40-4A3C-86DD-0590DD4B3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4F37-BF52-4388-B393-1DA0291FEB21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671087-9F4B-489A-8209-FE8622C58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2F6A47-F8B1-4DD6-ADAC-5D312B56C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A00B-D7B9-4209-BA01-5849F4EFD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447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00225A6-49AA-4F69-B63C-8EC37BB302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C9B7B5-FAE0-41BA-9F9C-E8712BA199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76224B-0B18-42ED-A458-D7C8D2B4E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14F37-BF52-4388-B393-1DA0291FEB21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4D0C8E-DAE1-4A72-9D22-A0E5ADFAC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A55783-ABD8-4885-88C3-C9636E396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A00B-D7B9-4209-BA01-5849F4EFD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717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591586-6A7E-4123-9F10-2AEB8FE69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F82DF5-81A2-4EAB-A530-0AC3F2E0FF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63909-00A3-4D15-B6C2-2ED71DF224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14F37-BF52-4388-B393-1DA0291FEB21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62DBBA-CB89-430C-BF5D-6DB23F7982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7173C9-D2FC-4DF7-9A35-3E7BF4F5D4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EA00B-D7B9-4209-BA01-5849F4EFD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445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E-B_XkoAgQ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gyitSlMtMY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IvZEk30FsY" TargetMode="External"/><Relationship Id="rId2" Type="http://schemas.openxmlformats.org/officeDocument/2006/relationships/hyperlink" Target="https://youtu.be/dNPkJ7eEVDU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ku.edu/2016/11/29/negative-media-portrayals-drive-perception-immigrants-study-finds" TargetMode="External"/><Relationship Id="rId2" Type="http://schemas.openxmlformats.org/officeDocument/2006/relationships/hyperlink" Target="https://www.youtube.com/watch?v=zPSB-71Cua4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cnda.condenast.co.uk/static/mediapack/gq_media_pack_latest.pdf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ybji16u608U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K_IHoG1XfoI" TargetMode="External"/><Relationship Id="rId2" Type="http://schemas.openxmlformats.org/officeDocument/2006/relationships/hyperlink" Target="https://www.youtube.com/watch?v=e5EoMcoUI2Q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enofgeek.com/movies/where-have-all-the-18-certificate-films-gone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guides/z9hrwxs/test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C5557-5276-4C9B-B48A-DD6BE9711F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Media Studies</a:t>
            </a:r>
            <a:br>
              <a:rPr lang="en-GB" dirty="0"/>
            </a:br>
            <a:r>
              <a:rPr lang="en-GB" dirty="0"/>
              <a:t>Getting ready for </a:t>
            </a:r>
            <a:br>
              <a:rPr lang="en-GB" dirty="0"/>
            </a:br>
            <a:r>
              <a:rPr lang="en-GB" dirty="0"/>
              <a:t>A Level study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9CA2BE-065E-4DC4-B526-444ED2F5D4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43025" y="4354513"/>
            <a:ext cx="9829800" cy="1655762"/>
          </a:xfrm>
        </p:spPr>
        <p:txBody>
          <a:bodyPr/>
          <a:lstStyle/>
          <a:p>
            <a:r>
              <a:rPr lang="en-GB" dirty="0"/>
              <a:t>You can complete the set tasks using the slides below or use your own Word document or even handwrite your responses if computer access is limited.</a:t>
            </a:r>
          </a:p>
        </p:txBody>
      </p:sp>
    </p:spTree>
    <p:extLst>
      <p:ext uri="{BB962C8B-B14F-4D97-AF65-F5344CB8AC3E}">
        <p14:creationId xmlns:p14="http://schemas.microsoft.com/office/powerpoint/2010/main" val="42255978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2E7BA-B741-465C-BDDE-4659797EB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96900"/>
          </a:xfrm>
        </p:spPr>
        <p:txBody>
          <a:bodyPr>
            <a:normAutofit/>
          </a:bodyPr>
          <a:lstStyle/>
          <a:p>
            <a:r>
              <a:rPr lang="en-GB" sz="2000" b="1" dirty="0"/>
              <a:t>Getting started: What is Media Studies?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42981-1C89-4AAA-80F3-F8CAABC82D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6202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1200" b="1" dirty="0">
                <a:highlight>
                  <a:srgbClr val="FFFF00"/>
                </a:highlight>
              </a:rPr>
              <a:t>Complete – Answer the questions using the information from the video</a:t>
            </a:r>
          </a:p>
          <a:p>
            <a:pPr marL="0" indent="0">
              <a:buNone/>
            </a:pPr>
            <a:r>
              <a:rPr lang="en-GB" sz="1200" dirty="0">
                <a:hlinkClick r:id="rId2"/>
              </a:rPr>
              <a:t>https://www.youtube.com/watch?v=qE-B_XkoAgQ</a:t>
            </a:r>
            <a:endParaRPr lang="en-GB" sz="1200" dirty="0"/>
          </a:p>
          <a:p>
            <a:pPr marL="0" indent="0">
              <a:buNone/>
            </a:pPr>
            <a:endParaRPr lang="en-GB" sz="1200" b="1" dirty="0">
              <a:highlight>
                <a:srgbClr val="FFFF00"/>
              </a:highlight>
            </a:endParaRPr>
          </a:p>
          <a:p>
            <a:pPr marL="342900" indent="-342900">
              <a:buAutoNum type="arabicPeriod"/>
            </a:pPr>
            <a:r>
              <a:rPr lang="en-GB" sz="1200" dirty="0"/>
              <a:t>What is Media Language? Answer using the words ‘codes’, ‘denotation’, ‘connotation’ and give at least one example.</a:t>
            </a:r>
          </a:p>
          <a:p>
            <a:pPr marL="342900" indent="-342900">
              <a:buAutoNum type="arabicPeriod"/>
            </a:pPr>
            <a:r>
              <a:rPr lang="en-GB" sz="1200" dirty="0"/>
              <a:t>What is ‘representation’? Give at least one example.</a:t>
            </a:r>
          </a:p>
          <a:p>
            <a:pPr marL="342900" indent="-342900">
              <a:buAutoNum type="arabicPeriod"/>
            </a:pPr>
            <a:r>
              <a:rPr lang="en-GB" sz="1200" dirty="0"/>
              <a:t>Why is the concept of audience so important? Give an example.</a:t>
            </a:r>
          </a:p>
          <a:p>
            <a:pPr marL="342900" indent="-342900">
              <a:buAutoNum type="arabicPeriod"/>
            </a:pPr>
            <a:r>
              <a:rPr lang="en-GB" sz="1200" dirty="0"/>
              <a:t>What do we mean by media institutions and why is it key to consider the media industries to understand media texts? Give an example.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7472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D6203-4934-4981-8FD6-6015C81A5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75" y="2584450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Weeks 1-2: Understanding Media Language</a:t>
            </a:r>
          </a:p>
        </p:txBody>
      </p:sp>
    </p:spTree>
    <p:extLst>
      <p:ext uri="{BB962C8B-B14F-4D97-AF65-F5344CB8AC3E}">
        <p14:creationId xmlns:p14="http://schemas.microsoft.com/office/powerpoint/2010/main" val="4005379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71F3E-E276-4DA2-91F9-E8A83A450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Semiotics - Analysing a sign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5B6CE74-E3E6-4347-BEF3-8E42F5B0D4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15707" y="128504"/>
            <a:ext cx="3949106" cy="22136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C109281-9C28-4A55-BA53-EB7F03417E8D}"/>
              </a:ext>
            </a:extLst>
          </p:cNvPr>
          <p:cNvSpPr txBox="1"/>
          <p:nvPr/>
        </p:nvSpPr>
        <p:spPr>
          <a:xfrm>
            <a:off x="417095" y="2358189"/>
            <a:ext cx="116477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UcPeriod"/>
            </a:pPr>
            <a:r>
              <a:rPr lang="en-GB" dirty="0"/>
              <a:t>McDonalds – see example</a:t>
            </a:r>
          </a:p>
          <a:p>
            <a:pPr marL="342900" indent="-342900">
              <a:buAutoNum type="alphaUcPeriod"/>
            </a:pPr>
            <a:r>
              <a:rPr lang="en-GB" dirty="0"/>
              <a:t>Second sign</a:t>
            </a:r>
          </a:p>
          <a:p>
            <a:pPr marL="800100" lvl="1" indent="-342900">
              <a:buAutoNum type="arabicPeriod"/>
            </a:pPr>
            <a:r>
              <a:rPr lang="en-GB" dirty="0"/>
              <a:t>Denotation:</a:t>
            </a:r>
          </a:p>
          <a:p>
            <a:pPr marL="800100" lvl="1" indent="-342900">
              <a:buAutoNum type="arabicPeriod"/>
            </a:pPr>
            <a:r>
              <a:rPr lang="en-GB" dirty="0"/>
              <a:t>Connotation:</a:t>
            </a:r>
          </a:p>
          <a:p>
            <a:r>
              <a:rPr lang="en-GB" dirty="0"/>
              <a:t>C. Third sign</a:t>
            </a:r>
          </a:p>
          <a:p>
            <a:pPr marL="800100" lvl="1" indent="-342900">
              <a:buAutoNum type="arabicPeriod"/>
            </a:pPr>
            <a:r>
              <a:rPr lang="en-GB" dirty="0"/>
              <a:t>Denotation:</a:t>
            </a:r>
          </a:p>
          <a:p>
            <a:pPr marL="800100" lvl="1" indent="-342900">
              <a:buAutoNum type="arabicPeriod"/>
            </a:pPr>
            <a:r>
              <a:rPr lang="en-GB" dirty="0"/>
              <a:t>Connotation</a:t>
            </a:r>
          </a:p>
          <a:p>
            <a:r>
              <a:rPr lang="en-GB" dirty="0"/>
              <a:t>D. Fourth sign</a:t>
            </a:r>
          </a:p>
          <a:p>
            <a:pPr marL="800100" lvl="1" indent="-342900">
              <a:buAutoNum type="arabicPeriod"/>
            </a:pPr>
            <a:r>
              <a:rPr lang="en-GB" dirty="0"/>
              <a:t>Denotation:</a:t>
            </a:r>
          </a:p>
          <a:p>
            <a:pPr marL="800100" lvl="1" indent="-342900">
              <a:buAutoNum type="arabicPeriod"/>
            </a:pPr>
            <a:r>
              <a:rPr lang="en-GB" dirty="0"/>
              <a:t>Connotation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2555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33028-BDD2-4FE5-8DE8-73A0E3546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7515" y="326188"/>
            <a:ext cx="11036969" cy="927141"/>
          </a:xfrm>
        </p:spPr>
        <p:txBody>
          <a:bodyPr>
            <a:normAutofit/>
          </a:bodyPr>
          <a:lstStyle/>
          <a:p>
            <a:r>
              <a:rPr lang="en-GB" sz="2200" b="1" dirty="0"/>
              <a:t>Star Wars sequence – Meanings created by the Media Language choices (200-300 words)</a:t>
            </a:r>
            <a:br>
              <a:rPr lang="en-GB" sz="2200" b="1" dirty="0"/>
            </a:br>
            <a:r>
              <a:rPr lang="en-GB" sz="2400" dirty="0">
                <a:hlinkClick r:id="rId2"/>
              </a:rPr>
              <a:t>https://www.youtube.com/watch?v=rgyitSlMtMY</a:t>
            </a:r>
            <a:endParaRPr lang="en-GB" sz="22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30F74C-3A5B-405E-B8A1-F9C0902131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894" y="1253330"/>
            <a:ext cx="11514221" cy="48587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300" b="1" i="1" dirty="0"/>
              <a:t>You may choose to use some of the phrases below.</a:t>
            </a:r>
          </a:p>
          <a:p>
            <a:endParaRPr lang="en-GB" sz="1300" dirty="0"/>
          </a:p>
          <a:p>
            <a:r>
              <a:rPr lang="en-GB" sz="1300" dirty="0"/>
              <a:t>The sequence is climactic as we witness a confrontation between…</a:t>
            </a:r>
          </a:p>
          <a:p>
            <a:r>
              <a:rPr lang="en-GB" sz="1300" dirty="0"/>
              <a:t>The camerawork helps to heighten the tension. For example, ….</a:t>
            </a:r>
          </a:p>
          <a:p>
            <a:r>
              <a:rPr lang="en-GB" sz="1300" dirty="0"/>
              <a:t>Another example is the …. (shot / angle) which creates….</a:t>
            </a:r>
          </a:p>
          <a:p>
            <a:r>
              <a:rPr lang="en-GB" sz="1300" dirty="0"/>
              <a:t>The editing also adds to the tension, for example the juxtaposition of shots such as….</a:t>
            </a:r>
          </a:p>
          <a:p>
            <a:r>
              <a:rPr lang="en-GB" sz="1300" dirty="0"/>
              <a:t>The use of Close-Ups also allows the audience to feel …. For example, … </a:t>
            </a:r>
          </a:p>
          <a:p>
            <a:r>
              <a:rPr lang="en-GB" sz="1300" dirty="0"/>
              <a:t>The climax is achieved through the dialogue when… To enhance the effect of this powerful moment, the producers have used….</a:t>
            </a:r>
          </a:p>
        </p:txBody>
      </p:sp>
    </p:spTree>
    <p:extLst>
      <p:ext uri="{BB962C8B-B14F-4D97-AF65-F5344CB8AC3E}">
        <p14:creationId xmlns:p14="http://schemas.microsoft.com/office/powerpoint/2010/main" val="12828147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CC0B8-F985-4ACA-8E4E-2CE923A70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 fontScale="90000"/>
          </a:bodyPr>
          <a:lstStyle/>
          <a:p>
            <a:r>
              <a:rPr lang="en-GB" dirty="0"/>
              <a:t>Practical work</a:t>
            </a:r>
          </a:p>
        </p:txBody>
      </p:sp>
    </p:spTree>
    <p:extLst>
      <p:ext uri="{BB962C8B-B14F-4D97-AF65-F5344CB8AC3E}">
        <p14:creationId xmlns:p14="http://schemas.microsoft.com/office/powerpoint/2010/main" val="883457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3736B-BAA3-44EE-AFA0-08DFFE530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8225" y="2689225"/>
            <a:ext cx="10515600" cy="1325563"/>
          </a:xfrm>
        </p:spPr>
        <p:txBody>
          <a:bodyPr/>
          <a:lstStyle/>
          <a:p>
            <a:r>
              <a:rPr lang="en-GB" dirty="0"/>
              <a:t>Week 3: Understanding Representation</a:t>
            </a:r>
          </a:p>
        </p:txBody>
      </p:sp>
    </p:spTree>
    <p:extLst>
      <p:ext uri="{BB962C8B-B14F-4D97-AF65-F5344CB8AC3E}">
        <p14:creationId xmlns:p14="http://schemas.microsoft.com/office/powerpoint/2010/main" val="349713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48C31-3C93-4577-A292-23E2CA4F1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01650"/>
          </a:xfrm>
        </p:spPr>
        <p:txBody>
          <a:bodyPr>
            <a:normAutofit/>
          </a:bodyPr>
          <a:lstStyle/>
          <a:p>
            <a:r>
              <a:rPr lang="en-GB" sz="2000" b="1" dirty="0"/>
              <a:t>Marvel and Gender Representation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85A799-7B23-4F5E-AB4F-2D2FA4676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96837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 b="1" dirty="0">
                <a:highlight>
                  <a:srgbClr val="FFFF00"/>
                </a:highlight>
              </a:rPr>
              <a:t>Watch, read and answer questions</a:t>
            </a:r>
            <a:r>
              <a:rPr lang="en-GB" sz="1400" dirty="0"/>
              <a:t>:</a:t>
            </a:r>
          </a:p>
          <a:p>
            <a:pPr marL="0" indent="0">
              <a:buNone/>
            </a:pPr>
            <a:r>
              <a:rPr lang="en-GB" sz="1400" b="1" dirty="0"/>
              <a:t>1. In this clip, how are men represented? How are women represented? </a:t>
            </a:r>
            <a:r>
              <a:rPr lang="en-GB" sz="1400" dirty="0"/>
              <a:t>Think about themes, settings, costumes, gender roles, dialogue, narrative (aim for 150 words minimum)</a:t>
            </a:r>
          </a:p>
          <a:p>
            <a:pPr marL="0" indent="0">
              <a:buNone/>
            </a:pPr>
            <a:r>
              <a:rPr lang="en-GB" sz="1400" dirty="0">
                <a:hlinkClick r:id="rId2"/>
              </a:rPr>
              <a:t>https://youtu.be/dNPkJ7eEVDU</a:t>
            </a:r>
            <a:endParaRPr lang="en-GB" sz="1400" dirty="0"/>
          </a:p>
          <a:p>
            <a:pPr marL="0" indent="0">
              <a:buNone/>
            </a:pPr>
            <a:r>
              <a:rPr lang="en-GB" sz="1400" b="1" dirty="0"/>
              <a:t>2. Does Marvel have a gender inequality problem?</a:t>
            </a:r>
          </a:p>
          <a:p>
            <a:pPr marL="0" indent="0">
              <a:buNone/>
            </a:pPr>
            <a:r>
              <a:rPr lang="en-GB" sz="1400" dirty="0">
                <a:hlinkClick r:id="rId3"/>
              </a:rPr>
              <a:t>https://youtu.be/LIvZEk30FsY</a:t>
            </a:r>
            <a:endParaRPr lang="en-GB" sz="1400" dirty="0"/>
          </a:p>
          <a:p>
            <a:pPr marL="0" indent="0">
              <a:buNone/>
            </a:pPr>
            <a:r>
              <a:rPr lang="en-GB" sz="1400" dirty="0"/>
              <a:t>This serves as an introduction before the article on the next two pages (of the booklet)</a:t>
            </a:r>
          </a:p>
          <a:p>
            <a:pPr marL="0" indent="0">
              <a:buNone/>
            </a:pPr>
            <a:r>
              <a:rPr lang="en-GB" sz="1400" dirty="0"/>
              <a:t>Bullet point two or three key points made in this video.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7856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6C566-A643-4046-9768-FA8E19FCC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79401"/>
            <a:ext cx="10515600" cy="315912"/>
          </a:xfrm>
        </p:spPr>
        <p:txBody>
          <a:bodyPr>
            <a:normAutofit fontScale="90000"/>
          </a:bodyPr>
          <a:lstStyle/>
          <a:p>
            <a:r>
              <a:rPr lang="en-GB" sz="2000" b="1" dirty="0"/>
              <a:t>Article: ‘Avengers: Age of Ultron’s’ Black Widow Disgrace (May 05, 2015)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3CAA6-1E09-4AFC-8107-3193A3534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275" y="787400"/>
            <a:ext cx="11639550" cy="58610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200" dirty="0">
                <a:highlight>
                  <a:srgbClr val="FFFF00"/>
                </a:highlight>
              </a:rPr>
              <a:t>Answer the following questions:</a:t>
            </a:r>
          </a:p>
          <a:p>
            <a:pPr marL="342900" indent="-342900">
              <a:buAutoNum type="arabicPeriod"/>
            </a:pPr>
            <a:r>
              <a:rPr lang="en-GB" sz="1200" dirty="0"/>
              <a:t>What is the central argument made in this article?</a:t>
            </a:r>
          </a:p>
          <a:p>
            <a:pPr marL="342900" indent="-342900">
              <a:buAutoNum type="arabicPeriod"/>
            </a:pPr>
            <a:r>
              <a:rPr lang="en-GB" sz="1200" dirty="0"/>
              <a:t>How is ‘Hollywood’s reluctance to make a superhero film with a female hero in the lead’ explained?</a:t>
            </a:r>
          </a:p>
          <a:p>
            <a:pPr marL="342900" indent="-342900">
              <a:buAutoNum type="arabicPeriod"/>
            </a:pPr>
            <a:r>
              <a:rPr lang="en-GB" sz="1200" dirty="0"/>
              <a:t>In what ways is the sequence introducing Romanoff / Black Widow problematic in terms of gender representations? Which stereotypes of femininity are deployed?</a:t>
            </a:r>
          </a:p>
          <a:p>
            <a:pPr marL="342900" indent="-342900">
              <a:buAutoNum type="arabicPeriod"/>
            </a:pPr>
            <a:r>
              <a:rPr lang="en-GB" sz="1200" dirty="0"/>
              <a:t>How is her character developed in subsequent sequences and films?</a:t>
            </a:r>
          </a:p>
          <a:p>
            <a:pPr marL="342900" indent="-342900">
              <a:buAutoNum type="arabicPeriod"/>
            </a:pPr>
            <a:r>
              <a:rPr lang="en-GB" sz="1200" dirty="0"/>
              <a:t>What do we learn about the institution (studios, in this case) behind such decisions – including the question of merchandises?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8254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07FBE-8FDC-4220-AD4F-61EE0AD55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15912"/>
          </a:xfrm>
        </p:spPr>
        <p:txBody>
          <a:bodyPr>
            <a:normAutofit fontScale="90000"/>
          </a:bodyPr>
          <a:lstStyle/>
          <a:p>
            <a:r>
              <a:rPr lang="en-GB" sz="2000" b="1" dirty="0"/>
              <a:t>Representation of issues and social groups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CE308-2EF8-4D9A-A2F1-316E75480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1525" y="2141536"/>
            <a:ext cx="10515600" cy="4351338"/>
          </a:xfrm>
        </p:spPr>
        <p:txBody>
          <a:bodyPr>
            <a:normAutofit/>
          </a:bodyPr>
          <a:lstStyle/>
          <a:p>
            <a:endParaRPr lang="en-GB" sz="1200" dirty="0"/>
          </a:p>
        </p:txBody>
      </p:sp>
      <p:pic>
        <p:nvPicPr>
          <p:cNvPr id="4" name="Picture 4" descr="Daily Express: what a difference a new owner has made (especially ...">
            <a:extLst>
              <a:ext uri="{FF2B5EF4-FFF2-40B4-BE49-F238E27FC236}">
                <a16:creationId xmlns:a16="http://schemas.microsoft.com/office/drawing/2014/main" id="{08B38783-FBC4-4E6D-BCB3-FF4ECF880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3834" y="208547"/>
            <a:ext cx="4093144" cy="3031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7D46CD5-9828-4028-8417-D2F784221682}"/>
              </a:ext>
            </a:extLst>
          </p:cNvPr>
          <p:cNvSpPr/>
          <p:nvPr/>
        </p:nvSpPr>
        <p:spPr>
          <a:xfrm>
            <a:off x="771525" y="83761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b="1" dirty="0">
                <a:highlight>
                  <a:srgbClr val="FFFF00"/>
                </a:highlight>
              </a:rPr>
              <a:t>Answer</a:t>
            </a:r>
            <a:r>
              <a:rPr lang="en-GB" sz="1200" b="1" dirty="0"/>
              <a:t>: What do you think are the possible consequences of repeated messages about certain social groups in newspaper front pages such as in the Daily Express’ emotive and biased pages below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452080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AF3112-09C2-424C-B877-CB3765A49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375" y="365125"/>
            <a:ext cx="10515600" cy="315912"/>
          </a:xfrm>
        </p:spPr>
        <p:txBody>
          <a:bodyPr>
            <a:normAutofit fontScale="90000"/>
          </a:bodyPr>
          <a:lstStyle/>
          <a:p>
            <a:r>
              <a:rPr lang="en-GB" sz="2000" b="1" dirty="0"/>
              <a:t>Representation of immigrants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DD5700-D3D2-442F-9C50-DE29EBB9A9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3980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500" b="1" dirty="0">
                <a:highlight>
                  <a:srgbClr val="FFFF00"/>
                </a:highlight>
              </a:rPr>
              <a:t>Watch and answer the questions below:</a:t>
            </a:r>
          </a:p>
          <a:p>
            <a:pPr marL="0" indent="0">
              <a:buNone/>
            </a:pPr>
            <a:r>
              <a:rPr lang="en-GB" sz="1500" dirty="0"/>
              <a:t>Cecilia </a:t>
            </a:r>
            <a:r>
              <a:rPr lang="en-GB" sz="1500" dirty="0" err="1"/>
              <a:t>Menjívar</a:t>
            </a:r>
            <a:r>
              <a:rPr lang="en-GB" sz="1500" dirty="0"/>
              <a:t>, a KU Foundation Distinguished Professor of Sociology, speaks about her report into the effects of such problematic media representations of immigrants in this video: </a:t>
            </a:r>
            <a:r>
              <a:rPr lang="en-GB" sz="1500" dirty="0">
                <a:hlinkClick r:id="rId2"/>
              </a:rPr>
              <a:t>https://www.youtube.com/watch?v=zPSB-71Cua4</a:t>
            </a:r>
            <a:r>
              <a:rPr lang="en-GB" sz="1500" dirty="0"/>
              <a:t> and the linked article: </a:t>
            </a:r>
            <a:r>
              <a:rPr lang="en-GB" sz="1500" cap="all" dirty="0">
                <a:hlinkClick r:id="rId3"/>
              </a:rPr>
              <a:t>NEGATIVE MEDIA PORTRAYALS DRIVE PERCEPTION OF IMMIGRATION POLICY, STUDY FINDS</a:t>
            </a:r>
            <a:endParaRPr lang="en-GB" sz="1500" cap="all" dirty="0"/>
          </a:p>
          <a:p>
            <a:pPr marL="0" indent="0">
              <a:buNone/>
            </a:pPr>
            <a:r>
              <a:rPr lang="en-GB" sz="1500" dirty="0"/>
              <a:t>‘We find that media have a central place in shaping the public's views of immigrants and immigration but also on shaping the immigrants’ views of themselves in relation to others.’</a:t>
            </a:r>
          </a:p>
          <a:p>
            <a:pPr marL="0" indent="0">
              <a:buNone/>
            </a:pPr>
            <a:r>
              <a:rPr lang="en-GB" sz="1500" dirty="0"/>
              <a:t>"The more a message is repeated — in this case in the news media — it becomes a 'fact' even if it is not true. And most sensationalist one-liners are not accurate," she said. "But because most people can't do the research themselves, their only source of information are these messages, told over and over again.“</a:t>
            </a:r>
          </a:p>
          <a:p>
            <a:pPr marL="0" indent="0">
              <a:buNone/>
            </a:pPr>
            <a:r>
              <a:rPr lang="en-GB" sz="1500" b="1" cap="all" dirty="0">
                <a:highlight>
                  <a:srgbClr val="FFFF00"/>
                </a:highlight>
              </a:rPr>
              <a:t>Q: What effects have these messages had on the immigrants’ behaviours according to the report?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61703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32F977-59EF-42E4-9D78-DCF87F91D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851150"/>
            <a:ext cx="10515600" cy="1325563"/>
          </a:xfrm>
        </p:spPr>
        <p:txBody>
          <a:bodyPr/>
          <a:lstStyle/>
          <a:p>
            <a:r>
              <a:rPr lang="en-GB" dirty="0"/>
              <a:t>Week 4: Understanding Audience</a:t>
            </a:r>
          </a:p>
        </p:txBody>
      </p:sp>
    </p:spTree>
    <p:extLst>
      <p:ext uri="{BB962C8B-B14F-4D97-AF65-F5344CB8AC3E}">
        <p14:creationId xmlns:p14="http://schemas.microsoft.com/office/powerpoint/2010/main" val="17493121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A7DD3-43B1-4B45-BA4C-F4D6E62F2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75" y="382587"/>
            <a:ext cx="10515600" cy="596900"/>
          </a:xfrm>
        </p:spPr>
        <p:txBody>
          <a:bodyPr>
            <a:normAutofit/>
          </a:bodyPr>
          <a:lstStyle/>
          <a:p>
            <a:r>
              <a:rPr lang="en-GB" sz="2000" b="1" dirty="0">
                <a:highlight>
                  <a:srgbClr val="FFFF00"/>
                </a:highlight>
              </a:rPr>
              <a:t>Answer</a:t>
            </a:r>
            <a:r>
              <a:rPr lang="en-GB" sz="2000" b="1" dirty="0"/>
              <a:t>: How do these different music magazines appeal to different target audience?</a:t>
            </a:r>
            <a:endParaRPr lang="en-GB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B61906-8379-4285-A1A6-45C53C189A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167" y="1416050"/>
            <a:ext cx="6719333" cy="435133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770C51-72CB-47BC-9585-7662419F99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15" r="19072"/>
          <a:stretch/>
        </p:blipFill>
        <p:spPr>
          <a:xfrm>
            <a:off x="7212268" y="1376091"/>
            <a:ext cx="4650565" cy="410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649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36A43-50F7-4C2F-B1E8-9F15826BC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575" y="365125"/>
            <a:ext cx="10944225" cy="511175"/>
          </a:xfrm>
        </p:spPr>
        <p:txBody>
          <a:bodyPr>
            <a:normAutofit fontScale="90000"/>
          </a:bodyPr>
          <a:lstStyle/>
          <a:p>
            <a:r>
              <a:rPr lang="en-GB" sz="2200" b="1" dirty="0"/>
              <a:t>Profiling the audience – GQ</a:t>
            </a:r>
            <a:br>
              <a:rPr lang="en-GB" sz="2200" b="1" dirty="0"/>
            </a:br>
            <a:r>
              <a:rPr lang="en-GB" sz="2200" b="1" dirty="0">
                <a:hlinkClick r:id="rId2"/>
              </a:rPr>
              <a:t>https://cnda.condenast.co.uk/static/mediapack/gq_media_pack_latest.pdf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9BD747-10B4-4319-82E8-3F4B16C04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575" y="125333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sz="1200" b="1" dirty="0">
                <a:highlight>
                  <a:srgbClr val="FFFF00"/>
                </a:highlight>
              </a:rPr>
              <a:t>Answer</a:t>
            </a:r>
            <a:r>
              <a:rPr lang="en-GB" sz="1200" b="1" dirty="0"/>
              <a:t>: What information can you gather about the GQ audience?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01137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49597-F311-40BA-B98B-5A4B6AFB8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715" y="300957"/>
            <a:ext cx="10515600" cy="822993"/>
          </a:xfrm>
        </p:spPr>
        <p:txBody>
          <a:bodyPr>
            <a:normAutofit fontScale="90000"/>
          </a:bodyPr>
          <a:lstStyle/>
          <a:p>
            <a:r>
              <a:rPr lang="en-GB" sz="1600" b="1" dirty="0"/>
              <a:t>Target audiences (next 3 slides)</a:t>
            </a:r>
            <a:br>
              <a:rPr lang="en-GB" sz="1600" dirty="0"/>
            </a:br>
            <a:r>
              <a:rPr lang="en-GB" sz="1600" b="1" dirty="0"/>
              <a:t>1</a:t>
            </a:r>
            <a:r>
              <a:rPr lang="en-GB" sz="1600" b="1" dirty="0">
                <a:highlight>
                  <a:srgbClr val="FFFF00"/>
                </a:highlight>
              </a:rPr>
              <a:t>. Who do you think is the target audience for these media texts?</a:t>
            </a:r>
            <a:br>
              <a:rPr lang="en-GB" sz="1600" b="1" dirty="0">
                <a:highlight>
                  <a:srgbClr val="FFFF00"/>
                </a:highlight>
              </a:rPr>
            </a:br>
            <a:r>
              <a:rPr lang="en-GB" sz="1600" b="1" dirty="0">
                <a:highlight>
                  <a:srgbClr val="FFFF00"/>
                </a:highlight>
              </a:rPr>
              <a:t>2. How are they targeted and appealed to by the media texts?</a:t>
            </a:r>
            <a:br>
              <a:rPr lang="en-GB" b="1" dirty="0">
                <a:highlight>
                  <a:srgbClr val="FFFF00"/>
                </a:highlight>
              </a:rPr>
            </a:br>
            <a:endParaRPr lang="en-GB" dirty="0"/>
          </a:p>
        </p:txBody>
      </p:sp>
      <p:pic>
        <p:nvPicPr>
          <p:cNvPr id="4" name="Picture 2" descr="Dior Sauvage - Boots">
            <a:extLst>
              <a:ext uri="{FF2B5EF4-FFF2-40B4-BE49-F238E27FC236}">
                <a16:creationId xmlns:a16="http://schemas.microsoft.com/office/drawing/2014/main" id="{025EADEE-BBB7-4298-A600-00CB8A664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15" y="2152560"/>
            <a:ext cx="3449836" cy="2552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B63E8A-60E3-4119-A41B-523A943DE6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0016" y="2152560"/>
            <a:ext cx="2589435" cy="3482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0312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Fast and Furious Movie Film Poster A2 A3 A4">
            <a:extLst>
              <a:ext uri="{FF2B5EF4-FFF2-40B4-BE49-F238E27FC236}">
                <a16:creationId xmlns:a16="http://schemas.microsoft.com/office/drawing/2014/main" id="{2AE851AD-F7F4-4AD8-8FFB-1BA23F77D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85" y="223498"/>
            <a:ext cx="2107860" cy="2977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LITTLE WOMEN MOVIE POSTER FILM A4 A3 A2 A1 PRINT CINEMA | eBay">
            <a:extLst>
              <a:ext uri="{FF2B5EF4-FFF2-40B4-BE49-F238E27FC236}">
                <a16:creationId xmlns:a16="http://schemas.microsoft.com/office/drawing/2014/main" id="{1C7CF262-8672-4C11-804D-C364A5AEF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0875" y="219457"/>
            <a:ext cx="2012872" cy="2982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3F4281-968E-4FFD-9917-D7D30AA8D1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846" y="4720395"/>
            <a:ext cx="2353177" cy="11667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93197A-79ED-4449-A7D9-E42ABBBA5C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44134" y="4707803"/>
            <a:ext cx="2353177" cy="119190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E93814A-015C-42CD-A6AD-45503AACE92A}"/>
              </a:ext>
            </a:extLst>
          </p:cNvPr>
          <p:cNvSpPr/>
          <p:nvPr/>
        </p:nvSpPr>
        <p:spPr>
          <a:xfrm>
            <a:off x="354423" y="4281494"/>
            <a:ext cx="20732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hlinkClick r:id="rId6"/>
              </a:rPr>
              <a:t>https://youtu.be/ybji16u608U</a:t>
            </a:r>
            <a:endParaRPr lang="en-GB" sz="1200" dirty="0"/>
          </a:p>
          <a:p>
            <a:r>
              <a:rPr lang="en-GB" sz="1200" dirty="0"/>
              <a:t>Black Widow film trailer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9507B48-EE60-4EBC-93BF-6608D4D82736}"/>
              </a:ext>
            </a:extLst>
          </p:cNvPr>
          <p:cNvSpPr/>
          <p:nvPr/>
        </p:nvSpPr>
        <p:spPr>
          <a:xfrm>
            <a:off x="8344134" y="4246138"/>
            <a:ext cx="20732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hlinkClick r:id="rId6"/>
              </a:rPr>
              <a:t>https://youtu.be/ybji16u608U</a:t>
            </a:r>
            <a:endParaRPr lang="en-GB" sz="1200" dirty="0"/>
          </a:p>
          <a:p>
            <a:r>
              <a:rPr lang="en-GB" sz="1200" dirty="0"/>
              <a:t>Black Widow film trailer</a:t>
            </a:r>
          </a:p>
        </p:txBody>
      </p:sp>
    </p:spTree>
    <p:extLst>
      <p:ext uri="{BB962C8B-B14F-4D97-AF65-F5344CB8AC3E}">
        <p14:creationId xmlns:p14="http://schemas.microsoft.com/office/powerpoint/2010/main" val="6424126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If it's the press wot won Brexit, now's the time to show ...">
            <a:extLst>
              <a:ext uri="{FF2B5EF4-FFF2-40B4-BE49-F238E27FC236}">
                <a16:creationId xmlns:a16="http://schemas.microsoft.com/office/drawing/2014/main" id="{343A7CF9-2257-4AF9-B65F-4A248E8D3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35" r="23798"/>
          <a:stretch/>
        </p:blipFill>
        <p:spPr bwMode="auto">
          <a:xfrm>
            <a:off x="226085" y="178381"/>
            <a:ext cx="4843219" cy="6203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AD80E08-1EA9-4756-BF08-AFA8428DF242}"/>
              </a:ext>
            </a:extLst>
          </p:cNvPr>
          <p:cNvSpPr txBox="1"/>
          <p:nvPr/>
        </p:nvSpPr>
        <p:spPr>
          <a:xfrm>
            <a:off x="920387" y="6402620"/>
            <a:ext cx="20975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Sun frontpage, June 2016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29834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BD17B-589F-45C0-808E-5D3B6460C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2393950"/>
            <a:ext cx="10515600" cy="1325563"/>
          </a:xfrm>
        </p:spPr>
        <p:txBody>
          <a:bodyPr/>
          <a:lstStyle/>
          <a:p>
            <a:r>
              <a:rPr lang="en-GB" dirty="0"/>
              <a:t>Week 5: Understanding Industry</a:t>
            </a:r>
          </a:p>
        </p:txBody>
      </p:sp>
    </p:spTree>
    <p:extLst>
      <p:ext uri="{BB962C8B-B14F-4D97-AF65-F5344CB8AC3E}">
        <p14:creationId xmlns:p14="http://schemas.microsoft.com/office/powerpoint/2010/main" val="9401367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E0A06F1-6254-432F-9FBC-5D50F8A50537}"/>
              </a:ext>
            </a:extLst>
          </p:cNvPr>
          <p:cNvSpPr txBox="1"/>
          <p:nvPr/>
        </p:nvSpPr>
        <p:spPr>
          <a:xfrm>
            <a:off x="233906" y="459930"/>
            <a:ext cx="6534150" cy="8925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300" b="1" dirty="0">
                <a:highlight>
                  <a:srgbClr val="FFFF00"/>
                </a:highlight>
              </a:rPr>
              <a:t>Watch and respond: Film production</a:t>
            </a:r>
          </a:p>
          <a:p>
            <a:r>
              <a:rPr lang="en-GB" sz="1300" dirty="0">
                <a:hlinkClick r:id="rId2"/>
              </a:rPr>
              <a:t>https://www.youtube.com/watch?v=e5EoMcoUI2Q</a:t>
            </a:r>
            <a:endParaRPr lang="en-GB" sz="1300" dirty="0"/>
          </a:p>
          <a:p>
            <a:endParaRPr lang="en-GB" sz="1300" dirty="0"/>
          </a:p>
          <a:p>
            <a:r>
              <a:rPr lang="en-GB" sz="1300" dirty="0"/>
              <a:t>What processes are included in the film making process?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0FAEC1-E6C7-4E64-BF95-1B384A4DD435}"/>
              </a:ext>
            </a:extLst>
          </p:cNvPr>
          <p:cNvSpPr txBox="1"/>
          <p:nvPr/>
        </p:nvSpPr>
        <p:spPr>
          <a:xfrm>
            <a:off x="105569" y="4146263"/>
            <a:ext cx="6534150" cy="1292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300" b="1" dirty="0">
                <a:highlight>
                  <a:srgbClr val="FFFF00"/>
                </a:highlight>
              </a:rPr>
              <a:t>Watch and respond: </a:t>
            </a:r>
            <a:r>
              <a:rPr lang="en-GB" sz="1300" b="1" dirty="0"/>
              <a:t>Film Theory: Should Disney Buy Spiderman for $10 Billion? (Disney vs Sony)</a:t>
            </a:r>
          </a:p>
          <a:p>
            <a:r>
              <a:rPr lang="en-GB" sz="1300" dirty="0">
                <a:hlinkClick r:id="rId3"/>
              </a:rPr>
              <a:t>https://youtu.be/K_IHoG1XfoI</a:t>
            </a:r>
            <a:endParaRPr lang="en-GB" sz="1300" dirty="0"/>
          </a:p>
          <a:p>
            <a:endParaRPr lang="en-GB" sz="1300" dirty="0"/>
          </a:p>
          <a:p>
            <a:r>
              <a:rPr lang="en-GB" sz="1300" dirty="0"/>
              <a:t>Sum up in 4-5 bullet points the key points around </a:t>
            </a:r>
            <a:r>
              <a:rPr lang="en-GB" sz="1300" b="1" dirty="0"/>
              <a:t>ownership</a:t>
            </a:r>
            <a:r>
              <a:rPr lang="en-GB" sz="1300" dirty="0"/>
              <a:t> dealt with in this video. Use the diagram below first if this helps.</a:t>
            </a:r>
          </a:p>
        </p:txBody>
      </p:sp>
    </p:spTree>
    <p:extLst>
      <p:ext uri="{BB962C8B-B14F-4D97-AF65-F5344CB8AC3E}">
        <p14:creationId xmlns:p14="http://schemas.microsoft.com/office/powerpoint/2010/main" val="5123405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2509E-5019-469C-8165-C0A41CF3D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198437"/>
            <a:ext cx="10515600" cy="482600"/>
          </a:xfrm>
        </p:spPr>
        <p:txBody>
          <a:bodyPr>
            <a:normAutofit/>
          </a:bodyPr>
          <a:lstStyle/>
          <a:p>
            <a:r>
              <a:rPr lang="en-GB" sz="2000" b="1" dirty="0"/>
              <a:t>The Film Industry – BBC Bitesize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53FAC-E1C3-4CD2-8E18-6CCF98A6C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175" y="3922295"/>
            <a:ext cx="10515600" cy="2102268"/>
          </a:xfrm>
        </p:spPr>
        <p:txBody>
          <a:bodyPr/>
          <a:lstStyle/>
          <a:p>
            <a:r>
              <a:rPr lang="en-GB" sz="1200" b="1" dirty="0">
                <a:highlight>
                  <a:srgbClr val="FFFF00"/>
                </a:highlight>
              </a:rPr>
              <a:t>What are the biggest film studios now?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79B206-4D17-405E-AD69-CA389D567228}"/>
              </a:ext>
            </a:extLst>
          </p:cNvPr>
          <p:cNvSpPr txBox="1"/>
          <p:nvPr/>
        </p:nvSpPr>
        <p:spPr>
          <a:xfrm>
            <a:off x="333375" y="1028979"/>
            <a:ext cx="10515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Industry Terminology</a:t>
            </a:r>
          </a:p>
          <a:p>
            <a:endParaRPr lang="en-GB" sz="1200" dirty="0"/>
          </a:p>
          <a:p>
            <a:r>
              <a:rPr lang="en-GB" sz="1200" dirty="0"/>
              <a:t>High production values:</a:t>
            </a:r>
          </a:p>
          <a:p>
            <a:r>
              <a:rPr lang="en-GB" sz="1200" dirty="0"/>
              <a:t>Independent film:</a:t>
            </a:r>
          </a:p>
          <a:p>
            <a:r>
              <a:rPr lang="en-GB" sz="1200" dirty="0"/>
              <a:t>Synergy:</a:t>
            </a:r>
          </a:p>
          <a:p>
            <a:r>
              <a:rPr lang="en-GB" sz="1200" dirty="0"/>
              <a:t>Media conglomerate:</a:t>
            </a:r>
          </a:p>
          <a:p>
            <a:r>
              <a:rPr lang="en-GB" sz="1200" dirty="0"/>
              <a:t>Distribution:</a:t>
            </a:r>
          </a:p>
          <a:p>
            <a:r>
              <a:rPr lang="en-GB" sz="1200" dirty="0"/>
              <a:t>Vertical integration:</a:t>
            </a:r>
          </a:p>
          <a:p>
            <a:r>
              <a:rPr lang="en-GB" sz="1200" dirty="0"/>
              <a:t>Horizontal integration:</a:t>
            </a:r>
          </a:p>
        </p:txBody>
      </p:sp>
    </p:spTree>
    <p:extLst>
      <p:ext uri="{BB962C8B-B14F-4D97-AF65-F5344CB8AC3E}">
        <p14:creationId xmlns:p14="http://schemas.microsoft.com/office/powerpoint/2010/main" val="6403021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053E9-05BA-400F-AEF3-1390A06D4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050" y="317500"/>
            <a:ext cx="10515600" cy="492125"/>
          </a:xfrm>
        </p:spPr>
        <p:txBody>
          <a:bodyPr>
            <a:normAutofit/>
          </a:bodyPr>
          <a:lstStyle/>
          <a:p>
            <a:r>
              <a:rPr lang="en-GB" sz="2000" b="1" dirty="0"/>
              <a:t>Independent films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497964-92B7-4332-A572-E18DF7040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050" y="1016000"/>
            <a:ext cx="10515600" cy="4351338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en-GB" sz="1200" dirty="0">
                <a:highlight>
                  <a:srgbClr val="FFFF00"/>
                </a:highlight>
              </a:rPr>
              <a:t>Find at least two examples of independent film companies in the UK.</a:t>
            </a:r>
          </a:p>
          <a:p>
            <a:pPr marL="457200" indent="-457200">
              <a:buAutoNum type="arabicPeriod"/>
            </a:pPr>
            <a:r>
              <a:rPr lang="en-GB" sz="1200" dirty="0">
                <a:highlight>
                  <a:srgbClr val="FFFF00"/>
                </a:highlight>
              </a:rPr>
              <a:t>Find at least two examples of independent productions which have secured mainstream success at the box office.</a:t>
            </a:r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918613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709FF-FDF5-4C76-99E2-DBD4E21A9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050" y="212726"/>
            <a:ext cx="10515600" cy="315912"/>
          </a:xfrm>
        </p:spPr>
        <p:txBody>
          <a:bodyPr>
            <a:normAutofit fontScale="90000"/>
          </a:bodyPr>
          <a:lstStyle/>
          <a:p>
            <a:r>
              <a:rPr lang="en-GB" sz="2000" b="1" dirty="0"/>
              <a:t>Film Regulation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23B117-BF26-4921-97DF-CEDDD459C2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050" y="758825"/>
            <a:ext cx="10515600" cy="4351338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GB" sz="1200" dirty="0">
                <a:highlight>
                  <a:srgbClr val="FFFF00"/>
                </a:highlight>
              </a:rPr>
              <a:t>Find the BBFC rating for the following films: Avengers Endgame (2019), Joker (2019), Little Women (2019).</a:t>
            </a:r>
          </a:p>
          <a:p>
            <a:pPr marL="457200" indent="-457200">
              <a:buAutoNum type="arabicPeriod"/>
            </a:pPr>
            <a:r>
              <a:rPr lang="en-GB" sz="1200" dirty="0">
                <a:highlight>
                  <a:srgbClr val="FFFF00"/>
                </a:highlight>
              </a:rPr>
              <a:t>For each of the film, refer to the guidelines to explain why the film was awarded such a certificate by the BBFC </a:t>
            </a:r>
            <a:r>
              <a:rPr lang="en-GB" sz="1200" dirty="0"/>
              <a:t>(You will need to visit the website – one example is given on the next page)</a:t>
            </a:r>
          </a:p>
          <a:p>
            <a:pPr marL="457200" indent="-457200">
              <a:buAutoNum type="arabicPeriod"/>
            </a:pPr>
            <a:r>
              <a:rPr lang="en-GB" sz="1200" dirty="0">
                <a:highlight>
                  <a:srgbClr val="FFFF00"/>
                </a:highlight>
              </a:rPr>
              <a:t>Read this article titled </a:t>
            </a:r>
            <a:r>
              <a:rPr lang="en-GB" sz="1200" i="1" dirty="0">
                <a:highlight>
                  <a:srgbClr val="FFFF00"/>
                </a:highlight>
              </a:rPr>
              <a:t>Where have all the 18 certificate films gone?</a:t>
            </a:r>
          </a:p>
          <a:p>
            <a:pPr marL="0" indent="0">
              <a:buNone/>
            </a:pPr>
            <a:r>
              <a:rPr lang="en-GB" sz="1200" dirty="0">
                <a:hlinkClick r:id="rId2"/>
              </a:rPr>
              <a:t>https://www.denofgeek.com/movies/where-have-all-the-18-certificate-films-gone/</a:t>
            </a:r>
            <a:endParaRPr lang="en-GB" sz="1200" dirty="0"/>
          </a:p>
          <a:p>
            <a:pPr marL="0" indent="0">
              <a:buNone/>
            </a:pPr>
            <a:r>
              <a:rPr lang="en-GB" sz="1200" dirty="0">
                <a:highlight>
                  <a:srgbClr val="FFFF00"/>
                </a:highlight>
              </a:rPr>
              <a:t>According to the article, what factors have played a key role in the dwindling number of films with a 18 certificate rating?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17065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87264-FAEA-4FB3-903F-122955C3B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Don’t forget!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C6A33B-164B-4353-81B8-7E1426FD25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ighlight>
                  <a:srgbClr val="FFFF00"/>
                </a:highlight>
              </a:rPr>
              <a:t>Take the BBC Bitesize test to check your understanding! </a:t>
            </a:r>
            <a:r>
              <a:rPr lang="en-GB" dirty="0">
                <a:hlinkClick r:id="rId2"/>
              </a:rPr>
              <a:t>https://www.bbc.co.uk/bitesize/guides/z9hrwxs/test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40003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3CCFA-E5AE-4F56-85DB-FAF0EEC28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2097086"/>
            <a:ext cx="10515600" cy="1325563"/>
          </a:xfrm>
        </p:spPr>
        <p:txBody>
          <a:bodyPr/>
          <a:lstStyle/>
          <a:p>
            <a:pPr algn="ctr"/>
            <a:br>
              <a:rPr lang="en-GB" dirty="0"/>
            </a:br>
            <a:r>
              <a:rPr lang="en-GB" dirty="0"/>
              <a:t>Extra tasks to stretch your learning - Optional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0AC71-F3D4-4133-9267-31B6D4E41A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51399"/>
            <a:ext cx="10515600" cy="1325564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You can add to the slides below or you can complete the work on a separate document.</a:t>
            </a:r>
          </a:p>
        </p:txBody>
      </p:sp>
    </p:spTree>
    <p:extLst>
      <p:ext uri="{BB962C8B-B14F-4D97-AF65-F5344CB8AC3E}">
        <p14:creationId xmlns:p14="http://schemas.microsoft.com/office/powerpoint/2010/main" val="19932920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C718646CCF0341AB4F5CF5A1699F1E" ma:contentTypeVersion="2" ma:contentTypeDescription="Create a new document." ma:contentTypeScope="" ma:versionID="34d83450abd55a56f28c29b15d173d92">
  <xsd:schema xmlns:xsd="http://www.w3.org/2001/XMLSchema" xmlns:xs="http://www.w3.org/2001/XMLSchema" xmlns:p="http://schemas.microsoft.com/office/2006/metadata/properties" xmlns:ns2="2c5d67ee-754c-42a7-bb76-0e8425c19c7f" targetNamespace="http://schemas.microsoft.com/office/2006/metadata/properties" ma:root="true" ma:fieldsID="96a163a14839df478d35a4d3978aa14e" ns2:_="">
    <xsd:import namespace="2c5d67ee-754c-42a7-bb76-0e8425c19c7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5d67ee-754c-42a7-bb76-0e8425c19c7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D078D6E-B28F-4E52-98BB-A2C67481660D}"/>
</file>

<file path=customXml/itemProps2.xml><?xml version="1.0" encoding="utf-8"?>
<ds:datastoreItem xmlns:ds="http://schemas.openxmlformats.org/officeDocument/2006/customXml" ds:itemID="{B67EE7F2-D8CF-4AA2-B437-A3676B15935E}"/>
</file>

<file path=customXml/itemProps3.xml><?xml version="1.0" encoding="utf-8"?>
<ds:datastoreItem xmlns:ds="http://schemas.openxmlformats.org/officeDocument/2006/customXml" ds:itemID="{7D3E7912-E4D1-4A20-A0C9-3C2FEDC52FA8}"/>
</file>

<file path=docProps/app.xml><?xml version="1.0" encoding="utf-8"?>
<Properties xmlns="http://schemas.openxmlformats.org/officeDocument/2006/extended-properties" xmlns:vt="http://schemas.openxmlformats.org/officeDocument/2006/docPropsVTypes">
  <TotalTime>1692</TotalTime>
  <Words>1214</Words>
  <Application>Microsoft Office PowerPoint</Application>
  <PresentationFormat>Widescreen</PresentationFormat>
  <Paragraphs>99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Media Studies Getting ready for  A Level study</vt:lpstr>
      <vt:lpstr>Getting started: What is Media Studies?</vt:lpstr>
      <vt:lpstr>Weeks 1-2: Understanding Media Language</vt:lpstr>
      <vt:lpstr>Semiotics - Analysing a sign</vt:lpstr>
      <vt:lpstr>Star Wars sequence – Meanings created by the Media Language choices (200-300 words) https://www.youtube.com/watch?v=rgyitSlMtMY</vt:lpstr>
      <vt:lpstr>Practical work</vt:lpstr>
      <vt:lpstr>Week 3: Understanding Representation</vt:lpstr>
      <vt:lpstr>Marvel and Gender Representation</vt:lpstr>
      <vt:lpstr>Article: ‘Avengers: Age of Ultron’s’ Black Widow Disgrace (May 05, 2015)</vt:lpstr>
      <vt:lpstr>Representation of issues and social groups</vt:lpstr>
      <vt:lpstr>Representation of immigrants</vt:lpstr>
      <vt:lpstr>Week 4: Understanding Audience</vt:lpstr>
      <vt:lpstr>Answer: How do these different music magazines appeal to different target audience?</vt:lpstr>
      <vt:lpstr>Profiling the audience – GQ https://cnda.condenast.co.uk/static/mediapack/gq_media_pack_latest.pdf</vt:lpstr>
      <vt:lpstr>Target audiences (next 3 slides) 1. Who do you think is the target audience for these media texts? 2. How are they targeted and appealed to by the media texts? </vt:lpstr>
      <vt:lpstr>PowerPoint Presentation</vt:lpstr>
      <vt:lpstr>PowerPoint Presentation</vt:lpstr>
      <vt:lpstr>Week 5: Understanding Industry</vt:lpstr>
      <vt:lpstr>PowerPoint Presentation</vt:lpstr>
      <vt:lpstr>The Film Industry – BBC Bitesize</vt:lpstr>
      <vt:lpstr>Independent films</vt:lpstr>
      <vt:lpstr>Film Regulation</vt:lpstr>
      <vt:lpstr>Don’t forget!</vt:lpstr>
      <vt:lpstr> Extra tasks to stretch your learning - Optional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Media Studies Getting ready for  A Level study</dc:title>
  <dc:creator>Helene Galdin-O'Shea</dc:creator>
  <cp:lastModifiedBy>Helene Galdin-O'Shea</cp:lastModifiedBy>
  <cp:revision>8</cp:revision>
  <dcterms:created xsi:type="dcterms:W3CDTF">2020-05-19T08:36:47Z</dcterms:created>
  <dcterms:modified xsi:type="dcterms:W3CDTF">2020-05-20T14:07:12Z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0x01010083C718646CCF0341AB4F5CF5A1699F1E</vt:lpwstr>
  </property>
</Properties>
</file>